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8288000" cy="10287000"/>
  <p:notesSz cx="6858000" cy="9144000"/>
  <p:embeddedFontLst>
    <p:embeddedFont>
      <p:font typeface="Calibri"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371600" y="3195641"/>
            <a:ext cx="15544800" cy="2205038"/>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08" indent="0" algn="ctr">
              <a:buNone/>
              <a:defRPr>
                <a:solidFill>
                  <a:schemeClr val="tx1">
                    <a:tint val="75000"/>
                  </a:schemeClr>
                </a:solidFill>
              </a:defRPr>
            </a:lvl2pPr>
            <a:lvl3pPr marL="1632819" indent="0" algn="ctr">
              <a:buNone/>
              <a:defRPr>
                <a:solidFill>
                  <a:schemeClr val="tx1">
                    <a:tint val="75000"/>
                  </a:schemeClr>
                </a:solidFill>
              </a:defRPr>
            </a:lvl3pPr>
            <a:lvl4pPr marL="2449227" indent="0" algn="ctr">
              <a:buNone/>
              <a:defRPr>
                <a:solidFill>
                  <a:schemeClr val="tx1">
                    <a:tint val="75000"/>
                  </a:schemeClr>
                </a:solidFill>
              </a:defRPr>
            </a:lvl4pPr>
            <a:lvl5pPr marL="3265635" indent="0" algn="ctr">
              <a:buNone/>
              <a:defRPr>
                <a:solidFill>
                  <a:schemeClr val="tx1">
                    <a:tint val="75000"/>
                  </a:schemeClr>
                </a:solidFill>
              </a:defRPr>
            </a:lvl5pPr>
            <a:lvl6pPr marL="4082046" indent="0" algn="ctr">
              <a:buNone/>
              <a:defRPr>
                <a:solidFill>
                  <a:schemeClr val="tx1">
                    <a:tint val="75000"/>
                  </a:schemeClr>
                </a:solidFill>
              </a:defRPr>
            </a:lvl6pPr>
            <a:lvl7pPr marL="4898454" indent="0" algn="ctr">
              <a:buNone/>
              <a:defRPr>
                <a:solidFill>
                  <a:schemeClr val="tx1">
                    <a:tint val="75000"/>
                  </a:schemeClr>
                </a:solidFill>
              </a:defRPr>
            </a:lvl7pPr>
            <a:lvl8pPr marL="5714861" indent="0" algn="ctr">
              <a:buNone/>
              <a:defRPr>
                <a:solidFill>
                  <a:schemeClr val="tx1">
                    <a:tint val="75000"/>
                  </a:schemeClr>
                </a:solidFill>
              </a:defRPr>
            </a:lvl8pPr>
            <a:lvl9pPr marL="6531273"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D8BD707-D9CF-40AE-B4C6-C98DA3205C09}" type="datetimeFigureOut">
              <a:rPr lang="en-US" smtClean="0"/>
              <a:pPr/>
              <a:t>1/15/2024</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D8BD707-D9CF-40AE-B4C6-C98DA3205C09}" type="datetimeFigureOut">
              <a:rPr lang="en-US" smtClean="0"/>
              <a:pPr/>
              <a:t>1/15/2024</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3258800" y="411961"/>
            <a:ext cx="4114800" cy="877728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914400" y="411961"/>
            <a:ext cx="12039600" cy="87772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D8BD707-D9CF-40AE-B4C6-C98DA3205C09}" type="datetimeFigureOut">
              <a:rPr lang="en-US" smtClean="0"/>
              <a:pPr/>
              <a:t>1/15/2024</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D8BD707-D9CF-40AE-B4C6-C98DA3205C09}" type="datetimeFigureOut">
              <a:rPr lang="en-US" smtClean="0"/>
              <a:pPr/>
              <a:t>1/15/2024</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444626" y="6610354"/>
            <a:ext cx="15544800" cy="2043113"/>
          </a:xfrm>
        </p:spPr>
        <p:txBody>
          <a:bodyPr anchor="t"/>
          <a:lstStyle>
            <a:lvl1pPr algn="l">
              <a:defRPr sz="71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1444626" y="4360073"/>
            <a:ext cx="15544800" cy="2250281"/>
          </a:xfrm>
        </p:spPr>
        <p:txBody>
          <a:bodyPr anchor="b"/>
          <a:lstStyle>
            <a:lvl1pPr marL="0" indent="0">
              <a:buNone/>
              <a:defRPr sz="3600">
                <a:solidFill>
                  <a:schemeClr val="tx1">
                    <a:tint val="75000"/>
                  </a:schemeClr>
                </a:solidFill>
              </a:defRPr>
            </a:lvl1pPr>
            <a:lvl2pPr marL="816408" indent="0">
              <a:buNone/>
              <a:defRPr sz="3200">
                <a:solidFill>
                  <a:schemeClr val="tx1">
                    <a:tint val="75000"/>
                  </a:schemeClr>
                </a:solidFill>
              </a:defRPr>
            </a:lvl2pPr>
            <a:lvl3pPr marL="1632819" indent="0">
              <a:buNone/>
              <a:defRPr sz="2900">
                <a:solidFill>
                  <a:schemeClr val="tx1">
                    <a:tint val="75000"/>
                  </a:schemeClr>
                </a:solidFill>
              </a:defRPr>
            </a:lvl3pPr>
            <a:lvl4pPr marL="2449227" indent="0">
              <a:buNone/>
              <a:defRPr sz="2500">
                <a:solidFill>
                  <a:schemeClr val="tx1">
                    <a:tint val="75000"/>
                  </a:schemeClr>
                </a:solidFill>
              </a:defRPr>
            </a:lvl4pPr>
            <a:lvl5pPr marL="3265635" indent="0">
              <a:buNone/>
              <a:defRPr sz="2500">
                <a:solidFill>
                  <a:schemeClr val="tx1">
                    <a:tint val="75000"/>
                  </a:schemeClr>
                </a:solidFill>
              </a:defRPr>
            </a:lvl5pPr>
            <a:lvl6pPr marL="4082046" indent="0">
              <a:buNone/>
              <a:defRPr sz="2500">
                <a:solidFill>
                  <a:schemeClr val="tx1">
                    <a:tint val="75000"/>
                  </a:schemeClr>
                </a:solidFill>
              </a:defRPr>
            </a:lvl6pPr>
            <a:lvl7pPr marL="4898454" indent="0">
              <a:buNone/>
              <a:defRPr sz="2500">
                <a:solidFill>
                  <a:schemeClr val="tx1">
                    <a:tint val="75000"/>
                  </a:schemeClr>
                </a:solidFill>
              </a:defRPr>
            </a:lvl7pPr>
            <a:lvl8pPr marL="5714861" indent="0">
              <a:buNone/>
              <a:defRPr sz="2500">
                <a:solidFill>
                  <a:schemeClr val="tx1">
                    <a:tint val="75000"/>
                  </a:schemeClr>
                </a:solidFill>
              </a:defRPr>
            </a:lvl8pPr>
            <a:lvl9pPr marL="6531273" indent="0">
              <a:buNone/>
              <a:defRPr sz="25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D8BD707-D9CF-40AE-B4C6-C98DA3205C09}" type="datetimeFigureOut">
              <a:rPr lang="en-US" smtClean="0"/>
              <a:pPr/>
              <a:t>1/15/2024</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914400" y="2400304"/>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9296400" y="2400304"/>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D8BD707-D9CF-40AE-B4C6-C98DA3205C09}" type="datetimeFigureOut">
              <a:rPr lang="en-US" smtClean="0"/>
              <a:pPr/>
              <a:t>1/15/2024</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914400" y="2302671"/>
            <a:ext cx="8080376" cy="959643"/>
          </a:xfrm>
        </p:spPr>
        <p:txBody>
          <a:bodyPr anchor="b"/>
          <a:lstStyle>
            <a:lvl1pPr marL="0" indent="0">
              <a:buNone/>
              <a:defRPr sz="4300" b="1"/>
            </a:lvl1pPr>
            <a:lvl2pPr marL="816408" indent="0">
              <a:buNone/>
              <a:defRPr sz="3600" b="1"/>
            </a:lvl2pPr>
            <a:lvl3pPr marL="1632819" indent="0">
              <a:buNone/>
              <a:defRPr sz="3200" b="1"/>
            </a:lvl3pPr>
            <a:lvl4pPr marL="2449227" indent="0">
              <a:buNone/>
              <a:defRPr sz="2900" b="1"/>
            </a:lvl4pPr>
            <a:lvl5pPr marL="3265635" indent="0">
              <a:buNone/>
              <a:defRPr sz="2900" b="1"/>
            </a:lvl5pPr>
            <a:lvl6pPr marL="4082046" indent="0">
              <a:buNone/>
              <a:defRPr sz="2900" b="1"/>
            </a:lvl6pPr>
            <a:lvl7pPr marL="4898454" indent="0">
              <a:buNone/>
              <a:defRPr sz="2900" b="1"/>
            </a:lvl7pPr>
            <a:lvl8pPr marL="5714861" indent="0">
              <a:buNone/>
              <a:defRPr sz="2900" b="1"/>
            </a:lvl8pPr>
            <a:lvl9pPr marL="6531273" indent="0">
              <a:buNone/>
              <a:defRPr sz="2900" b="1"/>
            </a:lvl9pPr>
          </a:lstStyle>
          <a:p>
            <a:pPr lvl="0"/>
            <a:r>
              <a:rPr lang="tr-TR" smtClean="0"/>
              <a:t>Asıl metin stillerini düzenlemek için tıklatın</a:t>
            </a:r>
          </a:p>
        </p:txBody>
      </p:sp>
      <p:sp>
        <p:nvSpPr>
          <p:cNvPr id="4" name="3 İçerik Yer Tutucusu"/>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9290055" y="2302671"/>
            <a:ext cx="8083550" cy="959643"/>
          </a:xfrm>
        </p:spPr>
        <p:txBody>
          <a:bodyPr anchor="b"/>
          <a:lstStyle>
            <a:lvl1pPr marL="0" indent="0">
              <a:buNone/>
              <a:defRPr sz="4300" b="1"/>
            </a:lvl1pPr>
            <a:lvl2pPr marL="816408" indent="0">
              <a:buNone/>
              <a:defRPr sz="3600" b="1"/>
            </a:lvl2pPr>
            <a:lvl3pPr marL="1632819" indent="0">
              <a:buNone/>
              <a:defRPr sz="3200" b="1"/>
            </a:lvl3pPr>
            <a:lvl4pPr marL="2449227" indent="0">
              <a:buNone/>
              <a:defRPr sz="2900" b="1"/>
            </a:lvl4pPr>
            <a:lvl5pPr marL="3265635" indent="0">
              <a:buNone/>
              <a:defRPr sz="2900" b="1"/>
            </a:lvl5pPr>
            <a:lvl6pPr marL="4082046" indent="0">
              <a:buNone/>
              <a:defRPr sz="2900" b="1"/>
            </a:lvl6pPr>
            <a:lvl7pPr marL="4898454" indent="0">
              <a:buNone/>
              <a:defRPr sz="2900" b="1"/>
            </a:lvl7pPr>
            <a:lvl8pPr marL="5714861" indent="0">
              <a:buNone/>
              <a:defRPr sz="2900" b="1"/>
            </a:lvl8pPr>
            <a:lvl9pPr marL="6531273" indent="0">
              <a:buNone/>
              <a:defRPr sz="29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9290055"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D8BD707-D9CF-40AE-B4C6-C98DA3205C09}" type="datetimeFigureOut">
              <a:rPr lang="en-US" smtClean="0"/>
              <a:pPr/>
              <a:t>1/15/2024</a:t>
            </a:fld>
            <a:endParaRPr lang="en-US" dirty="0"/>
          </a:p>
        </p:txBody>
      </p:sp>
      <p:sp>
        <p:nvSpPr>
          <p:cNvPr id="8" name="7 Altbilgi Yer Tutucusu"/>
          <p:cNvSpPr>
            <a:spLocks noGrp="1"/>
          </p:cNvSpPr>
          <p:nvPr>
            <p:ph type="ftr" sz="quarter" idx="11"/>
          </p:nvPr>
        </p:nvSpPr>
        <p:spPr/>
        <p:txBody>
          <a:bodyPr/>
          <a:lstStyle/>
          <a:p>
            <a:endParaRPr lang="en-US" dirty="0"/>
          </a:p>
        </p:txBody>
      </p:sp>
      <p:sp>
        <p:nvSpPr>
          <p:cNvPr id="9" name="8 Slayt Numarası Yer Tutucusu"/>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D8BD707-D9CF-40AE-B4C6-C98DA3205C09}" type="datetimeFigureOut">
              <a:rPr lang="en-US" smtClean="0"/>
              <a:pPr/>
              <a:t>1/15/2024</a:t>
            </a:fld>
            <a:endParaRPr lang="en-US" dirty="0"/>
          </a:p>
        </p:txBody>
      </p:sp>
      <p:sp>
        <p:nvSpPr>
          <p:cNvPr id="4" name="3 Altbilgi Yer Tutucusu"/>
          <p:cNvSpPr>
            <a:spLocks noGrp="1"/>
          </p:cNvSpPr>
          <p:nvPr>
            <p:ph type="ftr" sz="quarter" idx="11"/>
          </p:nvPr>
        </p:nvSpPr>
        <p:spPr/>
        <p:txBody>
          <a:bodyPr/>
          <a:lstStyle/>
          <a:p>
            <a:endParaRPr lang="en-US" dirty="0"/>
          </a:p>
        </p:txBody>
      </p:sp>
      <p:sp>
        <p:nvSpPr>
          <p:cNvPr id="5" name="4 Slayt Numarası Yer Tutucusu"/>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D8BD707-D9CF-40AE-B4C6-C98DA3205C09}" type="datetimeFigureOut">
              <a:rPr lang="en-US" smtClean="0"/>
              <a:pPr/>
              <a:t>1/15/2024</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5" y="409575"/>
            <a:ext cx="6016626" cy="1743075"/>
          </a:xfrm>
        </p:spPr>
        <p:txBody>
          <a:bodyPr anchor="b"/>
          <a:lstStyle>
            <a:lvl1pPr algn="l">
              <a:defRPr sz="3600" b="1"/>
            </a:lvl1pPr>
          </a:lstStyle>
          <a:p>
            <a:r>
              <a:rPr lang="tr-TR" smtClean="0"/>
              <a:t>Asıl başlık stili için tıklatın</a:t>
            </a:r>
            <a:endParaRPr lang="tr-TR"/>
          </a:p>
        </p:txBody>
      </p:sp>
      <p:sp>
        <p:nvSpPr>
          <p:cNvPr id="3" name="2 İçerik Yer Tutucusu"/>
          <p:cNvSpPr>
            <a:spLocks noGrp="1"/>
          </p:cNvSpPr>
          <p:nvPr>
            <p:ph idx="1"/>
          </p:nvPr>
        </p:nvSpPr>
        <p:spPr>
          <a:xfrm>
            <a:off x="7150100" y="409579"/>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914405" y="2152654"/>
            <a:ext cx="6016626" cy="7036595"/>
          </a:xfrm>
        </p:spPr>
        <p:txBody>
          <a:bodyPr/>
          <a:lstStyle>
            <a:lvl1pPr marL="0" indent="0">
              <a:buNone/>
              <a:defRPr sz="2500"/>
            </a:lvl1pPr>
            <a:lvl2pPr marL="816408" indent="0">
              <a:buNone/>
              <a:defRPr sz="2100"/>
            </a:lvl2pPr>
            <a:lvl3pPr marL="1632819" indent="0">
              <a:buNone/>
              <a:defRPr sz="1800"/>
            </a:lvl3pPr>
            <a:lvl4pPr marL="2449227" indent="0">
              <a:buNone/>
              <a:defRPr sz="1600"/>
            </a:lvl4pPr>
            <a:lvl5pPr marL="3265635" indent="0">
              <a:buNone/>
              <a:defRPr sz="1600"/>
            </a:lvl5pPr>
            <a:lvl6pPr marL="4082046" indent="0">
              <a:buNone/>
              <a:defRPr sz="1600"/>
            </a:lvl6pPr>
            <a:lvl7pPr marL="4898454" indent="0">
              <a:buNone/>
              <a:defRPr sz="1600"/>
            </a:lvl7pPr>
            <a:lvl8pPr marL="5714861" indent="0">
              <a:buNone/>
              <a:defRPr sz="1600"/>
            </a:lvl8pPr>
            <a:lvl9pPr marL="6531273" indent="0">
              <a:buNone/>
              <a:defRPr sz="16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D8BD707-D9CF-40AE-B4C6-C98DA3205C09}" type="datetimeFigureOut">
              <a:rPr lang="en-US" smtClean="0"/>
              <a:pPr/>
              <a:t>1/15/2024</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584576" y="7200900"/>
            <a:ext cx="10972800" cy="850107"/>
          </a:xfrm>
        </p:spPr>
        <p:txBody>
          <a:bodyPr anchor="b"/>
          <a:lstStyle>
            <a:lvl1pPr algn="l">
              <a:defRPr sz="3600" b="1"/>
            </a:lvl1pPr>
          </a:lstStyle>
          <a:p>
            <a:r>
              <a:rPr lang="tr-TR" smtClean="0"/>
              <a:t>Asıl başlık stili için tıklatın</a:t>
            </a:r>
            <a:endParaRPr lang="tr-TR"/>
          </a:p>
        </p:txBody>
      </p:sp>
      <p:sp>
        <p:nvSpPr>
          <p:cNvPr id="3" name="2 Resim Yer Tutucusu"/>
          <p:cNvSpPr>
            <a:spLocks noGrp="1"/>
          </p:cNvSpPr>
          <p:nvPr>
            <p:ph type="pic" idx="1"/>
          </p:nvPr>
        </p:nvSpPr>
        <p:spPr>
          <a:xfrm>
            <a:off x="3584576" y="919163"/>
            <a:ext cx="10972800" cy="6172200"/>
          </a:xfrm>
        </p:spPr>
        <p:txBody>
          <a:bodyPr/>
          <a:lstStyle>
            <a:lvl1pPr marL="0" indent="0">
              <a:buNone/>
              <a:defRPr sz="5700"/>
            </a:lvl1pPr>
            <a:lvl2pPr marL="816408" indent="0">
              <a:buNone/>
              <a:defRPr sz="5000"/>
            </a:lvl2pPr>
            <a:lvl3pPr marL="1632819" indent="0">
              <a:buNone/>
              <a:defRPr sz="4300"/>
            </a:lvl3pPr>
            <a:lvl4pPr marL="2449227" indent="0">
              <a:buNone/>
              <a:defRPr sz="3600"/>
            </a:lvl4pPr>
            <a:lvl5pPr marL="3265635" indent="0">
              <a:buNone/>
              <a:defRPr sz="3600"/>
            </a:lvl5pPr>
            <a:lvl6pPr marL="4082046" indent="0">
              <a:buNone/>
              <a:defRPr sz="3600"/>
            </a:lvl6pPr>
            <a:lvl7pPr marL="4898454" indent="0">
              <a:buNone/>
              <a:defRPr sz="3600"/>
            </a:lvl7pPr>
            <a:lvl8pPr marL="5714861" indent="0">
              <a:buNone/>
              <a:defRPr sz="3600"/>
            </a:lvl8pPr>
            <a:lvl9pPr marL="6531273" indent="0">
              <a:buNone/>
              <a:defRPr sz="3600"/>
            </a:lvl9pPr>
          </a:lstStyle>
          <a:p>
            <a:endParaRPr lang="tr-TR" dirty="0"/>
          </a:p>
        </p:txBody>
      </p:sp>
      <p:sp>
        <p:nvSpPr>
          <p:cNvPr id="4" name="3 Metin Yer Tutucusu"/>
          <p:cNvSpPr>
            <a:spLocks noGrp="1"/>
          </p:cNvSpPr>
          <p:nvPr>
            <p:ph type="body" sz="half" idx="2"/>
          </p:nvPr>
        </p:nvSpPr>
        <p:spPr>
          <a:xfrm>
            <a:off x="3584576" y="8051007"/>
            <a:ext cx="10972800" cy="1207293"/>
          </a:xfrm>
        </p:spPr>
        <p:txBody>
          <a:bodyPr/>
          <a:lstStyle>
            <a:lvl1pPr marL="0" indent="0">
              <a:buNone/>
              <a:defRPr sz="2500"/>
            </a:lvl1pPr>
            <a:lvl2pPr marL="816408" indent="0">
              <a:buNone/>
              <a:defRPr sz="2100"/>
            </a:lvl2pPr>
            <a:lvl3pPr marL="1632819" indent="0">
              <a:buNone/>
              <a:defRPr sz="1800"/>
            </a:lvl3pPr>
            <a:lvl4pPr marL="2449227" indent="0">
              <a:buNone/>
              <a:defRPr sz="1600"/>
            </a:lvl4pPr>
            <a:lvl5pPr marL="3265635" indent="0">
              <a:buNone/>
              <a:defRPr sz="1600"/>
            </a:lvl5pPr>
            <a:lvl6pPr marL="4082046" indent="0">
              <a:buNone/>
              <a:defRPr sz="1600"/>
            </a:lvl6pPr>
            <a:lvl7pPr marL="4898454" indent="0">
              <a:buNone/>
              <a:defRPr sz="1600"/>
            </a:lvl7pPr>
            <a:lvl8pPr marL="5714861" indent="0">
              <a:buNone/>
              <a:defRPr sz="1600"/>
            </a:lvl8pPr>
            <a:lvl9pPr marL="6531273" indent="0">
              <a:buNone/>
              <a:defRPr sz="16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D8BD707-D9CF-40AE-B4C6-C98DA3205C09}" type="datetimeFigureOut">
              <a:rPr lang="en-US" smtClean="0"/>
              <a:pPr/>
              <a:t>1/15/2024</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914400" y="411957"/>
            <a:ext cx="16459200" cy="1714500"/>
          </a:xfrm>
          <a:prstGeom prst="rect">
            <a:avLst/>
          </a:prstGeom>
        </p:spPr>
        <p:txBody>
          <a:bodyPr vert="horz" lIns="163281" tIns="81642" rIns="163281" bIns="81642"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914400" y="2400304"/>
            <a:ext cx="16459200" cy="6788945"/>
          </a:xfrm>
          <a:prstGeom prst="rect">
            <a:avLst/>
          </a:prstGeom>
        </p:spPr>
        <p:txBody>
          <a:bodyPr vert="horz" lIns="163281" tIns="81642" rIns="163281" bIns="81642"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914400" y="9534529"/>
            <a:ext cx="4267200" cy="547688"/>
          </a:xfrm>
          <a:prstGeom prst="rect">
            <a:avLst/>
          </a:prstGeom>
        </p:spPr>
        <p:txBody>
          <a:bodyPr vert="horz" lIns="163281" tIns="81642" rIns="163281" bIns="81642" rtlCol="0" anchor="ctr"/>
          <a:lstStyle>
            <a:lvl1pPr algn="l">
              <a:defRPr sz="2100">
                <a:solidFill>
                  <a:schemeClr val="tx1">
                    <a:tint val="75000"/>
                  </a:schemeClr>
                </a:solidFill>
              </a:defRPr>
            </a:lvl1pPr>
          </a:lstStyle>
          <a:p>
            <a:fld id="{1D8BD707-D9CF-40AE-B4C6-C98DA3205C09}" type="datetimeFigureOut">
              <a:rPr lang="en-US" smtClean="0"/>
              <a:pPr/>
              <a:t>1/15/2024</a:t>
            </a:fld>
            <a:endParaRPr lang="en-US" dirty="0"/>
          </a:p>
        </p:txBody>
      </p:sp>
      <p:sp>
        <p:nvSpPr>
          <p:cNvPr id="5" name="4 Altbilgi Yer Tutucusu"/>
          <p:cNvSpPr>
            <a:spLocks noGrp="1"/>
          </p:cNvSpPr>
          <p:nvPr>
            <p:ph type="ftr" sz="quarter" idx="3"/>
          </p:nvPr>
        </p:nvSpPr>
        <p:spPr>
          <a:xfrm>
            <a:off x="6248400" y="9534529"/>
            <a:ext cx="5791200" cy="547688"/>
          </a:xfrm>
          <a:prstGeom prst="rect">
            <a:avLst/>
          </a:prstGeom>
        </p:spPr>
        <p:txBody>
          <a:bodyPr vert="horz" lIns="163281" tIns="81642" rIns="163281" bIns="81642" rtlCol="0" anchor="ctr"/>
          <a:lstStyle>
            <a:lvl1pPr algn="ctr">
              <a:defRPr sz="2100">
                <a:solidFill>
                  <a:schemeClr val="tx1">
                    <a:tint val="75000"/>
                  </a:schemeClr>
                </a:solidFill>
              </a:defRPr>
            </a:lvl1pPr>
          </a:lstStyle>
          <a:p>
            <a:endParaRPr lang="en-US" dirty="0"/>
          </a:p>
        </p:txBody>
      </p:sp>
      <p:sp>
        <p:nvSpPr>
          <p:cNvPr id="6" name="5 Slayt Numarası Yer Tutucusu"/>
          <p:cNvSpPr>
            <a:spLocks noGrp="1"/>
          </p:cNvSpPr>
          <p:nvPr>
            <p:ph type="sldNum" sz="quarter" idx="4"/>
          </p:nvPr>
        </p:nvSpPr>
        <p:spPr>
          <a:xfrm>
            <a:off x="13106400" y="9534529"/>
            <a:ext cx="4267200" cy="547688"/>
          </a:xfrm>
          <a:prstGeom prst="rect">
            <a:avLst/>
          </a:prstGeom>
        </p:spPr>
        <p:txBody>
          <a:bodyPr vert="horz" lIns="163281" tIns="81642" rIns="163281" bIns="81642" rtlCol="0" anchor="ctr"/>
          <a:lstStyle>
            <a:lvl1pPr algn="r">
              <a:defRPr sz="21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632819" rtl="0" eaLnBrk="1" latinLnBrk="0" hangingPunct="1">
        <a:spcBef>
          <a:spcPct val="0"/>
        </a:spcBef>
        <a:buNone/>
        <a:defRPr sz="7900" kern="1200">
          <a:solidFill>
            <a:schemeClr val="tx1"/>
          </a:solidFill>
          <a:latin typeface="+mj-lt"/>
          <a:ea typeface="+mj-ea"/>
          <a:cs typeface="+mj-cs"/>
        </a:defRPr>
      </a:lvl1pPr>
    </p:titleStyle>
    <p:bodyStyle>
      <a:lvl1pPr marL="612308" indent="-612308" algn="l" defTabSz="1632819"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664" indent="-510257" algn="l" defTabSz="1632819"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023" indent="-408204" algn="l" defTabSz="1632819"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431" indent="-408204" algn="l" defTabSz="1632819"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840" indent="-408204" algn="l" defTabSz="1632819"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0250" indent="-408204" algn="l" defTabSz="1632819"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658" indent="-408204" algn="l" defTabSz="1632819"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065" indent="-408204" algn="l" defTabSz="1632819"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477" indent="-408204" algn="l" defTabSz="1632819"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tr-TR"/>
      </a:defPPr>
      <a:lvl1pPr marL="0" algn="l" defTabSz="1632819" rtl="0" eaLnBrk="1" latinLnBrk="0" hangingPunct="1">
        <a:defRPr sz="3200" kern="1200">
          <a:solidFill>
            <a:schemeClr val="tx1"/>
          </a:solidFill>
          <a:latin typeface="+mn-lt"/>
          <a:ea typeface="+mn-ea"/>
          <a:cs typeface="+mn-cs"/>
        </a:defRPr>
      </a:lvl1pPr>
      <a:lvl2pPr marL="816408" algn="l" defTabSz="1632819" rtl="0" eaLnBrk="1" latinLnBrk="0" hangingPunct="1">
        <a:defRPr sz="3200" kern="1200">
          <a:solidFill>
            <a:schemeClr val="tx1"/>
          </a:solidFill>
          <a:latin typeface="+mn-lt"/>
          <a:ea typeface="+mn-ea"/>
          <a:cs typeface="+mn-cs"/>
        </a:defRPr>
      </a:lvl2pPr>
      <a:lvl3pPr marL="1632819" algn="l" defTabSz="1632819" rtl="0" eaLnBrk="1" latinLnBrk="0" hangingPunct="1">
        <a:defRPr sz="3200" kern="1200">
          <a:solidFill>
            <a:schemeClr val="tx1"/>
          </a:solidFill>
          <a:latin typeface="+mn-lt"/>
          <a:ea typeface="+mn-ea"/>
          <a:cs typeface="+mn-cs"/>
        </a:defRPr>
      </a:lvl3pPr>
      <a:lvl4pPr marL="2449227" algn="l" defTabSz="1632819" rtl="0" eaLnBrk="1" latinLnBrk="0" hangingPunct="1">
        <a:defRPr sz="3200" kern="1200">
          <a:solidFill>
            <a:schemeClr val="tx1"/>
          </a:solidFill>
          <a:latin typeface="+mn-lt"/>
          <a:ea typeface="+mn-ea"/>
          <a:cs typeface="+mn-cs"/>
        </a:defRPr>
      </a:lvl4pPr>
      <a:lvl5pPr marL="3265635" algn="l" defTabSz="1632819" rtl="0" eaLnBrk="1" latinLnBrk="0" hangingPunct="1">
        <a:defRPr sz="3200" kern="1200">
          <a:solidFill>
            <a:schemeClr val="tx1"/>
          </a:solidFill>
          <a:latin typeface="+mn-lt"/>
          <a:ea typeface="+mn-ea"/>
          <a:cs typeface="+mn-cs"/>
        </a:defRPr>
      </a:lvl5pPr>
      <a:lvl6pPr marL="4082046" algn="l" defTabSz="1632819" rtl="0" eaLnBrk="1" latinLnBrk="0" hangingPunct="1">
        <a:defRPr sz="3200" kern="1200">
          <a:solidFill>
            <a:schemeClr val="tx1"/>
          </a:solidFill>
          <a:latin typeface="+mn-lt"/>
          <a:ea typeface="+mn-ea"/>
          <a:cs typeface="+mn-cs"/>
        </a:defRPr>
      </a:lvl6pPr>
      <a:lvl7pPr marL="4898454" algn="l" defTabSz="1632819" rtl="0" eaLnBrk="1" latinLnBrk="0" hangingPunct="1">
        <a:defRPr sz="3200" kern="1200">
          <a:solidFill>
            <a:schemeClr val="tx1"/>
          </a:solidFill>
          <a:latin typeface="+mn-lt"/>
          <a:ea typeface="+mn-ea"/>
          <a:cs typeface="+mn-cs"/>
        </a:defRPr>
      </a:lvl7pPr>
      <a:lvl8pPr marL="5714861" algn="l" defTabSz="1632819" rtl="0" eaLnBrk="1" latinLnBrk="0" hangingPunct="1">
        <a:defRPr sz="3200" kern="1200">
          <a:solidFill>
            <a:schemeClr val="tx1"/>
          </a:solidFill>
          <a:latin typeface="+mn-lt"/>
          <a:ea typeface="+mn-ea"/>
          <a:cs typeface="+mn-cs"/>
        </a:defRPr>
      </a:lvl8pPr>
      <a:lvl9pPr marL="6531273" algn="l" defTabSz="1632819"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Freeform 2"/>
          <p:cNvSpPr/>
          <p:nvPr/>
        </p:nvSpPr>
        <p:spPr>
          <a:xfrm>
            <a:off x="7611128" y="3695265"/>
            <a:ext cx="3065744" cy="2896470"/>
          </a:xfrm>
          <a:custGeom>
            <a:avLst/>
            <a:gdLst/>
            <a:ahLst/>
            <a:cxnLst/>
            <a:rect l="l" t="t" r="r" b="b"/>
            <a:pathLst>
              <a:path w="3065744" h="2896470">
                <a:moveTo>
                  <a:pt x="0" y="0"/>
                </a:moveTo>
                <a:lnTo>
                  <a:pt x="3065744" y="0"/>
                </a:lnTo>
                <a:lnTo>
                  <a:pt x="3065744" y="2896470"/>
                </a:lnTo>
                <a:lnTo>
                  <a:pt x="0" y="2896470"/>
                </a:lnTo>
                <a:lnTo>
                  <a:pt x="0" y="0"/>
                </a:lnTo>
                <a:close/>
              </a:path>
            </a:pathLst>
          </a:custGeom>
          <a:blipFill>
            <a:blip r:embed="rId2" cstate="print"/>
            <a:stretch>
              <a:fillRect/>
            </a:stretch>
          </a:blipFill>
        </p:spPr>
      </p:sp>
      <p:sp>
        <p:nvSpPr>
          <p:cNvPr id="3" name="TextBox 3"/>
          <p:cNvSpPr txBox="1"/>
          <p:nvPr/>
        </p:nvSpPr>
        <p:spPr>
          <a:xfrm>
            <a:off x="3168402" y="2089802"/>
            <a:ext cx="11951196" cy="979172"/>
          </a:xfrm>
          <a:prstGeom prst="rect">
            <a:avLst/>
          </a:prstGeom>
        </p:spPr>
        <p:txBody>
          <a:bodyPr lIns="0" tIns="0" rIns="0" bIns="0" rtlCol="0" anchor="t">
            <a:spAutoFit/>
          </a:bodyPr>
          <a:lstStyle/>
          <a:p>
            <a:pPr algn="ctr">
              <a:lnSpc>
                <a:spcPts val="7979"/>
              </a:lnSpc>
              <a:spcBef>
                <a:spcPct val="0"/>
              </a:spcBef>
            </a:pPr>
            <a:r>
              <a:rPr lang="en-US" sz="5699" dirty="0">
                <a:solidFill>
                  <a:srgbClr val="FFFFFF"/>
                </a:solidFill>
                <a:latin typeface="+mj-lt"/>
              </a:rPr>
              <a:t>Teknoloji Çağının E-Hastalıkları </a:t>
            </a:r>
          </a:p>
        </p:txBody>
      </p:sp>
      <p:sp>
        <p:nvSpPr>
          <p:cNvPr id="4" name="TextBox 4"/>
          <p:cNvSpPr txBox="1"/>
          <p:nvPr/>
        </p:nvSpPr>
        <p:spPr>
          <a:xfrm>
            <a:off x="3968800" y="7394274"/>
            <a:ext cx="10350401" cy="688974"/>
          </a:xfrm>
          <a:prstGeom prst="rect">
            <a:avLst/>
          </a:prstGeom>
        </p:spPr>
        <p:txBody>
          <a:bodyPr lIns="0" tIns="0" rIns="0" bIns="0" rtlCol="0" anchor="t">
            <a:spAutoFit/>
          </a:bodyPr>
          <a:lstStyle/>
          <a:p>
            <a:pPr algn="ctr">
              <a:lnSpc>
                <a:spcPts val="5600"/>
              </a:lnSpc>
            </a:pPr>
            <a:r>
              <a:rPr lang="en-US" sz="4000" dirty="0">
                <a:solidFill>
                  <a:srgbClr val="EF7E0A"/>
                </a:solidFill>
                <a:latin typeface="+mj-lt"/>
              </a:rPr>
              <a:t>İdil Rehberlik Ve Araştırma Merkezi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TextBox 2"/>
          <p:cNvSpPr txBox="1"/>
          <p:nvPr/>
        </p:nvSpPr>
        <p:spPr>
          <a:xfrm>
            <a:off x="1028700" y="952500"/>
            <a:ext cx="16230600" cy="5260414"/>
          </a:xfrm>
          <a:prstGeom prst="rect">
            <a:avLst/>
          </a:prstGeom>
        </p:spPr>
        <p:txBody>
          <a:bodyPr lIns="0" tIns="0" rIns="0" bIns="0" rtlCol="0" anchor="t">
            <a:spAutoFit/>
          </a:bodyPr>
          <a:lstStyle/>
          <a:p>
            <a:pPr algn="ctr">
              <a:lnSpc>
                <a:spcPts val="5039"/>
              </a:lnSpc>
              <a:spcBef>
                <a:spcPct val="0"/>
              </a:spcBef>
            </a:pPr>
            <a:r>
              <a:rPr lang="en-US" sz="4000" b="1" dirty="0">
                <a:solidFill>
                  <a:srgbClr val="FF914D"/>
                </a:solidFill>
                <a:latin typeface="+mj-lt"/>
              </a:rPr>
              <a:t>Youtube Narsisizmi</a:t>
            </a:r>
          </a:p>
          <a:p>
            <a:pPr algn="ctr">
              <a:lnSpc>
                <a:spcPts val="4759"/>
              </a:lnSpc>
              <a:spcBef>
                <a:spcPct val="0"/>
              </a:spcBef>
            </a:pPr>
            <a:endParaRPr dirty="0"/>
          </a:p>
          <a:p>
            <a:pPr>
              <a:lnSpc>
                <a:spcPts val="4480"/>
              </a:lnSpc>
              <a:spcBef>
                <a:spcPct val="0"/>
              </a:spcBef>
            </a:pPr>
            <a:r>
              <a:rPr lang="en-US" sz="3200" dirty="0">
                <a:solidFill>
                  <a:srgbClr val="FFFFFF"/>
                </a:solidFill>
              </a:rPr>
              <a:t>Narsizm, kişinin kendine duyduğu hayranlık ve bağlılıktır. Narsist kişilerin bir özellikleri de eleştiriye aşırı duyarlı olmaları ve diğer kişilerin ihtiyaçlarını kolaylıkla anlayamamalarıdır. Bu özellik de göz önünde bulundurulduğunda youtube da oluşturulan ve beğeniye sunulan kimlik onlar için hayati önem taşımaktadır. Kişinin takipçileri tarafından beğenilme arzusuna bulduğu karşılık ve takdir edilme durumu kendisini daha çok sevmesini ve önemsemesini sağlayacaktır. Kişinin yayınlarının beğenilmemesi ve aşırı eleştirilmesinin ciddi psikolojik bozukluklara ve hatta intiharlara yol açabildiği belirtiliyor.</a:t>
            </a:r>
          </a:p>
        </p:txBody>
      </p:sp>
      <p:sp>
        <p:nvSpPr>
          <p:cNvPr id="3" name="Freeform 3"/>
          <p:cNvSpPr/>
          <p:nvPr/>
        </p:nvSpPr>
        <p:spPr>
          <a:xfrm>
            <a:off x="5624636" y="6910819"/>
            <a:ext cx="7315200" cy="2843784"/>
          </a:xfrm>
          <a:custGeom>
            <a:avLst/>
            <a:gdLst/>
            <a:ahLst/>
            <a:cxnLst/>
            <a:rect l="l" t="t" r="r" b="b"/>
            <a:pathLst>
              <a:path w="7315200" h="2843784">
                <a:moveTo>
                  <a:pt x="0" y="0"/>
                </a:moveTo>
                <a:lnTo>
                  <a:pt x="7315200" y="0"/>
                </a:lnTo>
                <a:lnTo>
                  <a:pt x="7315200" y="2843784"/>
                </a:lnTo>
                <a:lnTo>
                  <a:pt x="0" y="2843784"/>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TextBox 2"/>
          <p:cNvSpPr txBox="1"/>
          <p:nvPr/>
        </p:nvSpPr>
        <p:spPr>
          <a:xfrm>
            <a:off x="1028700" y="592137"/>
            <a:ext cx="10079455" cy="7989047"/>
          </a:xfrm>
          <a:prstGeom prst="rect">
            <a:avLst/>
          </a:prstGeom>
        </p:spPr>
        <p:txBody>
          <a:bodyPr lIns="0" tIns="0" rIns="0" bIns="0" rtlCol="0" anchor="t">
            <a:spAutoFit/>
          </a:bodyPr>
          <a:lstStyle/>
          <a:p>
            <a:pPr algn="ctr">
              <a:lnSpc>
                <a:spcPts val="5039"/>
              </a:lnSpc>
              <a:spcBef>
                <a:spcPct val="0"/>
              </a:spcBef>
            </a:pPr>
            <a:r>
              <a:rPr lang="en-US" sz="4000" b="1" dirty="0">
                <a:solidFill>
                  <a:srgbClr val="FF914D"/>
                </a:solidFill>
                <a:latin typeface="+mj-lt"/>
              </a:rPr>
              <a:t>Google Takibi (Stalking)</a:t>
            </a:r>
          </a:p>
          <a:p>
            <a:pPr algn="ctr">
              <a:lnSpc>
                <a:spcPts val="4759"/>
              </a:lnSpc>
              <a:spcBef>
                <a:spcPct val="0"/>
              </a:spcBef>
            </a:pPr>
            <a:endParaRPr dirty="0"/>
          </a:p>
          <a:p>
            <a:pPr>
              <a:lnSpc>
                <a:spcPts val="4759"/>
              </a:lnSpc>
              <a:spcBef>
                <a:spcPct val="0"/>
              </a:spcBef>
            </a:pPr>
            <a:r>
              <a:rPr lang="en-US" sz="3399" dirty="0">
                <a:solidFill>
                  <a:srgbClr val="FFFFFF"/>
                </a:solidFill>
              </a:rPr>
              <a:t>Yapı olarak ego sörfüne benzeyen bu hastalık kişinin kendisi yerine yakın çevresinde bulunan herkesin adını sürekli dünya genelinde en çok kullanılan arama motoru olan Google üzerinde araması ve haklarında bulduğu bilgileri sürekli kontrol edip kaydetmesi dürtüsüdür. “</a:t>
            </a:r>
            <a:r>
              <a:rPr lang="en-US" sz="3399" u="sng" dirty="0">
                <a:solidFill>
                  <a:srgbClr val="FFFFFF"/>
                </a:solidFill>
              </a:rPr>
              <a:t>Stalking</a:t>
            </a:r>
            <a:r>
              <a:rPr lang="en-US" sz="3399" dirty="0">
                <a:solidFill>
                  <a:srgbClr val="FFFFFF"/>
                </a:solidFill>
              </a:rPr>
              <a:t>” ifadesi Türkçeye “ısrarlı takip” olarak çevrilebilir.</a:t>
            </a:r>
          </a:p>
          <a:p>
            <a:pPr>
              <a:lnSpc>
                <a:spcPts val="4759"/>
              </a:lnSpc>
              <a:spcBef>
                <a:spcPct val="0"/>
              </a:spcBef>
            </a:pPr>
            <a:endParaRPr dirty="0"/>
          </a:p>
          <a:p>
            <a:pPr>
              <a:lnSpc>
                <a:spcPts val="4759"/>
              </a:lnSpc>
              <a:spcBef>
                <a:spcPct val="0"/>
              </a:spcBef>
            </a:pPr>
            <a:r>
              <a:rPr lang="en-US" sz="3399" dirty="0">
                <a:solidFill>
                  <a:srgbClr val="FFFFFF"/>
                </a:solidFill>
              </a:rPr>
              <a:t>Google takibi başkaları hakkında çeşitli bilgiler bulup gün yüzüne çıkardıkça rahatlayan kişilerin sahip olduğu takıntıyı tanımlamak için kullanılmaktadır.</a:t>
            </a:r>
          </a:p>
        </p:txBody>
      </p:sp>
      <p:sp>
        <p:nvSpPr>
          <p:cNvPr id="3" name="Freeform 3"/>
          <p:cNvSpPr/>
          <p:nvPr/>
        </p:nvSpPr>
        <p:spPr>
          <a:xfrm>
            <a:off x="11613482" y="2070936"/>
            <a:ext cx="6145129" cy="6145129"/>
          </a:xfrm>
          <a:custGeom>
            <a:avLst/>
            <a:gdLst/>
            <a:ahLst/>
            <a:cxnLst/>
            <a:rect l="l" t="t" r="r" b="b"/>
            <a:pathLst>
              <a:path w="6145129" h="6145129">
                <a:moveTo>
                  <a:pt x="0" y="0"/>
                </a:moveTo>
                <a:lnTo>
                  <a:pt x="6145129" y="0"/>
                </a:lnTo>
                <a:lnTo>
                  <a:pt x="6145129" y="6145128"/>
                </a:lnTo>
                <a:lnTo>
                  <a:pt x="0" y="6145128"/>
                </a:lnTo>
                <a:lnTo>
                  <a:pt x="0" y="0"/>
                </a:lnTo>
                <a:close/>
              </a:path>
            </a:pathLst>
          </a:custGeom>
          <a:blipFill>
            <a:blip r:embed="rId2" cstate="print">
              <a:extLst>
                <a:ext uri="{96DAC541-7B7A-43D3-8B79-37D633B846F1}">
                  <asvg:svgBlip xmlns:asvg="http://schemas.microsoft.com/office/drawing/2016/SVG/main" xmlns="" r:embed="rId4"/>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TextBox 2"/>
          <p:cNvSpPr txBox="1"/>
          <p:nvPr/>
        </p:nvSpPr>
        <p:spPr>
          <a:xfrm>
            <a:off x="1028700" y="971550"/>
            <a:ext cx="16230600" cy="5368457"/>
          </a:xfrm>
          <a:prstGeom prst="rect">
            <a:avLst/>
          </a:prstGeom>
        </p:spPr>
        <p:txBody>
          <a:bodyPr lIns="0" tIns="0" rIns="0" bIns="0" rtlCol="0" anchor="t">
            <a:spAutoFit/>
          </a:bodyPr>
          <a:lstStyle/>
          <a:p>
            <a:pPr algn="ctr">
              <a:lnSpc>
                <a:spcPts val="4060"/>
              </a:lnSpc>
              <a:spcBef>
                <a:spcPct val="0"/>
              </a:spcBef>
            </a:pPr>
            <a:r>
              <a:rPr lang="en-US" sz="4000" b="1" dirty="0">
                <a:solidFill>
                  <a:srgbClr val="FF914D"/>
                </a:solidFill>
                <a:latin typeface="+mj-lt"/>
              </a:rPr>
              <a:t>Siberhondrik bozukluk</a:t>
            </a:r>
          </a:p>
          <a:p>
            <a:pPr algn="just">
              <a:lnSpc>
                <a:spcPts val="3780"/>
              </a:lnSpc>
              <a:spcBef>
                <a:spcPct val="0"/>
              </a:spcBef>
            </a:pPr>
            <a:r>
              <a:rPr lang="en-US" sz="2700" dirty="0">
                <a:solidFill>
                  <a:srgbClr val="000000"/>
                </a:solidFill>
              </a:rPr>
              <a:t> </a:t>
            </a:r>
          </a:p>
          <a:p>
            <a:pPr>
              <a:lnSpc>
                <a:spcPts val="3780"/>
              </a:lnSpc>
              <a:spcBef>
                <a:spcPct val="0"/>
              </a:spcBef>
            </a:pPr>
            <a:r>
              <a:rPr lang="en-US" sz="2700" dirty="0">
                <a:solidFill>
                  <a:srgbClr val="FFFFFF"/>
                </a:solidFill>
              </a:rPr>
              <a:t>Kişinin kendisinde var olduğunu düşündüğü hastalıklar ile ilgili internette bilgi ve tedavi yöntemleri araştırıp kendisine tanı koymaya çalışması halidir. Bu kişiler defalarca hastaneye gittikleri halde yapılanların yetersiz olduğunu düşünerek doktorlara bilgiçlik taslamaktadırlar. Normal çıkan tetkikler onları daha da hırslandırır ve internette daha yoğun araştırma yapmaya devam ederler. Sonuç olarak, Siberhondrik hastaları ilaçların prospektüslerini de okudukları için ilaçlara da güvenmeme durumları tespit edilen durumların başında gelmektedir. </a:t>
            </a:r>
          </a:p>
          <a:p>
            <a:pPr algn="just">
              <a:lnSpc>
                <a:spcPts val="3780"/>
              </a:lnSpc>
              <a:spcBef>
                <a:spcPct val="0"/>
              </a:spcBef>
            </a:pPr>
            <a:endParaRPr dirty="0"/>
          </a:p>
          <a:p>
            <a:pPr>
              <a:lnSpc>
                <a:spcPts val="3780"/>
              </a:lnSpc>
              <a:spcBef>
                <a:spcPct val="0"/>
              </a:spcBef>
            </a:pPr>
            <a:r>
              <a:rPr lang="en-US" sz="2700" dirty="0">
                <a:solidFill>
                  <a:srgbClr val="FFFFFF"/>
                </a:solidFill>
              </a:rPr>
              <a:t>Sık </a:t>
            </a:r>
            <a:r>
              <a:rPr lang="en-US" sz="2700" dirty="0">
                <a:solidFill>
                  <a:srgbClr val="FFFFFF"/>
                </a:solidFill>
              </a:rPr>
              <a:t>sık</a:t>
            </a:r>
            <a:r>
              <a:rPr lang="en-US" sz="2700" dirty="0">
                <a:solidFill>
                  <a:srgbClr val="FFFFFF"/>
                </a:solidFill>
              </a:rPr>
              <a:t> internette </a:t>
            </a:r>
            <a:r>
              <a:rPr lang="en-US" sz="2700" dirty="0">
                <a:solidFill>
                  <a:srgbClr val="FFFFFF"/>
                </a:solidFill>
              </a:rPr>
              <a:t>bunu</a:t>
            </a:r>
            <a:r>
              <a:rPr lang="en-US" sz="2700" dirty="0">
                <a:solidFill>
                  <a:srgbClr val="FFFFFF"/>
                </a:solidFill>
              </a:rPr>
              <a:t> </a:t>
            </a:r>
            <a:r>
              <a:rPr lang="en-US" sz="2700" dirty="0">
                <a:solidFill>
                  <a:srgbClr val="FFFFFF"/>
                </a:solidFill>
              </a:rPr>
              <a:t>tekrarlayan</a:t>
            </a:r>
            <a:r>
              <a:rPr lang="en-US" sz="2700" dirty="0">
                <a:solidFill>
                  <a:srgbClr val="FFFFFF"/>
                </a:solidFill>
              </a:rPr>
              <a:t> bu kişiler </a:t>
            </a:r>
            <a:r>
              <a:rPr lang="en-US" sz="2700" dirty="0">
                <a:solidFill>
                  <a:srgbClr val="FFFFFF"/>
                </a:solidFill>
              </a:rPr>
              <a:t>çevresindekileri</a:t>
            </a:r>
            <a:r>
              <a:rPr lang="en-US" sz="2700" dirty="0">
                <a:solidFill>
                  <a:srgbClr val="FFFFFF"/>
                </a:solidFill>
              </a:rPr>
              <a:t> de aynı </a:t>
            </a:r>
            <a:r>
              <a:rPr lang="en-US" sz="2700" dirty="0">
                <a:solidFill>
                  <a:srgbClr val="FFFFFF"/>
                </a:solidFill>
              </a:rPr>
              <a:t>yöntemlerle</a:t>
            </a:r>
            <a:r>
              <a:rPr lang="en-US" sz="2700" dirty="0">
                <a:solidFill>
                  <a:srgbClr val="FFFFFF"/>
                </a:solidFill>
              </a:rPr>
              <a:t> tedavi </a:t>
            </a:r>
            <a:r>
              <a:rPr lang="en-US" sz="2700" dirty="0">
                <a:solidFill>
                  <a:srgbClr val="FFFFFF"/>
                </a:solidFill>
              </a:rPr>
              <a:t>etme</a:t>
            </a:r>
            <a:r>
              <a:rPr lang="en-US" sz="2700" dirty="0">
                <a:solidFill>
                  <a:srgbClr val="FFFFFF"/>
                </a:solidFill>
              </a:rPr>
              <a:t> </a:t>
            </a:r>
            <a:r>
              <a:rPr lang="en-US" sz="2700" dirty="0">
                <a:solidFill>
                  <a:srgbClr val="FFFFFF"/>
                </a:solidFill>
              </a:rPr>
              <a:t>isteği</a:t>
            </a:r>
            <a:r>
              <a:rPr lang="en-US" sz="2700" dirty="0">
                <a:solidFill>
                  <a:srgbClr val="FFFFFF"/>
                </a:solidFill>
              </a:rPr>
              <a:t> </a:t>
            </a:r>
            <a:r>
              <a:rPr lang="en-US" sz="2700" dirty="0">
                <a:solidFill>
                  <a:srgbClr val="FFFFFF"/>
                </a:solidFill>
              </a:rPr>
              <a:t>hissederler</a:t>
            </a:r>
            <a:r>
              <a:rPr lang="en-US" sz="2700" dirty="0">
                <a:solidFill>
                  <a:srgbClr val="FFFFFF"/>
                </a:solidFill>
              </a:rPr>
              <a:t>. Siberhondrik kişilerin yanlış </a:t>
            </a:r>
            <a:r>
              <a:rPr lang="en-US" sz="2700" dirty="0">
                <a:solidFill>
                  <a:srgbClr val="FFFFFF"/>
                </a:solidFill>
              </a:rPr>
              <a:t>uyguladıkları</a:t>
            </a:r>
            <a:r>
              <a:rPr lang="en-US" sz="2700" dirty="0">
                <a:solidFill>
                  <a:srgbClr val="FFFFFF"/>
                </a:solidFill>
              </a:rPr>
              <a:t> tedavi yöntemleri çok </a:t>
            </a:r>
            <a:r>
              <a:rPr lang="en-US" sz="2700" dirty="0">
                <a:solidFill>
                  <a:srgbClr val="FFFFFF"/>
                </a:solidFill>
              </a:rPr>
              <a:t>sayıda</a:t>
            </a:r>
            <a:r>
              <a:rPr lang="en-US" sz="2700" dirty="0">
                <a:solidFill>
                  <a:srgbClr val="FFFFFF"/>
                </a:solidFill>
              </a:rPr>
              <a:t> olumsuz sonuca yol </a:t>
            </a:r>
            <a:r>
              <a:rPr lang="en-US" sz="2700" dirty="0">
                <a:solidFill>
                  <a:srgbClr val="FFFFFF"/>
                </a:solidFill>
              </a:rPr>
              <a:t>açmış</a:t>
            </a:r>
            <a:r>
              <a:rPr lang="en-US" sz="2700" dirty="0">
                <a:solidFill>
                  <a:srgbClr val="FFFFFF"/>
                </a:solidFill>
              </a:rPr>
              <a:t> ve </a:t>
            </a:r>
            <a:r>
              <a:rPr lang="en-US" sz="2700" dirty="0">
                <a:solidFill>
                  <a:srgbClr val="FFFFFF"/>
                </a:solidFill>
              </a:rPr>
              <a:t>açmaya</a:t>
            </a:r>
            <a:r>
              <a:rPr lang="en-US" sz="2700" dirty="0">
                <a:solidFill>
                  <a:srgbClr val="FFFFFF"/>
                </a:solidFill>
              </a:rPr>
              <a:t> da devam </a:t>
            </a:r>
            <a:r>
              <a:rPr lang="en-US" sz="2700" dirty="0">
                <a:solidFill>
                  <a:srgbClr val="FFFFFF"/>
                </a:solidFill>
              </a:rPr>
              <a:t>ediyor</a:t>
            </a:r>
            <a:r>
              <a:rPr lang="en-US" sz="2700" dirty="0">
                <a:solidFill>
                  <a:srgbClr val="FFFFFF"/>
                </a:solidFill>
              </a:rPr>
              <a:t>.</a:t>
            </a:r>
          </a:p>
        </p:txBody>
      </p:sp>
      <p:sp>
        <p:nvSpPr>
          <p:cNvPr id="3" name="Freeform 3"/>
          <p:cNvSpPr/>
          <p:nvPr/>
        </p:nvSpPr>
        <p:spPr>
          <a:xfrm>
            <a:off x="2717095" y="6914075"/>
            <a:ext cx="4523866" cy="3109311"/>
          </a:xfrm>
          <a:custGeom>
            <a:avLst/>
            <a:gdLst/>
            <a:ahLst/>
            <a:cxnLst/>
            <a:rect l="l" t="t" r="r" b="b"/>
            <a:pathLst>
              <a:path w="4523866" h="3109311">
                <a:moveTo>
                  <a:pt x="0" y="0"/>
                </a:moveTo>
                <a:lnTo>
                  <a:pt x="4523866" y="0"/>
                </a:lnTo>
                <a:lnTo>
                  <a:pt x="4523866" y="3109311"/>
                </a:lnTo>
                <a:lnTo>
                  <a:pt x="0" y="3109311"/>
                </a:lnTo>
                <a:lnTo>
                  <a:pt x="0" y="0"/>
                </a:lnTo>
                <a:close/>
              </a:path>
            </a:pathLst>
          </a:custGeom>
          <a:blipFill>
            <a:blip r:embed="rId2" cstate="print"/>
            <a:stretch>
              <a:fillRect/>
            </a:stretch>
          </a:blipFill>
        </p:spPr>
      </p:sp>
      <p:sp>
        <p:nvSpPr>
          <p:cNvPr id="4" name="Freeform 4"/>
          <p:cNvSpPr/>
          <p:nvPr/>
        </p:nvSpPr>
        <p:spPr>
          <a:xfrm>
            <a:off x="10638334" y="6731579"/>
            <a:ext cx="5038479" cy="3291806"/>
          </a:xfrm>
          <a:custGeom>
            <a:avLst/>
            <a:gdLst/>
            <a:ahLst/>
            <a:cxnLst/>
            <a:rect l="l" t="t" r="r" b="b"/>
            <a:pathLst>
              <a:path w="5038479" h="3291806">
                <a:moveTo>
                  <a:pt x="0" y="0"/>
                </a:moveTo>
                <a:lnTo>
                  <a:pt x="5038479" y="0"/>
                </a:lnTo>
                <a:lnTo>
                  <a:pt x="5038479" y="3291807"/>
                </a:lnTo>
                <a:lnTo>
                  <a:pt x="0" y="3291807"/>
                </a:lnTo>
                <a:lnTo>
                  <a:pt x="0" y="0"/>
                </a:lnTo>
                <a:close/>
              </a:path>
            </a:pathLst>
          </a:custGeom>
          <a:blipFill>
            <a:blip r:embed="rId3" cstate="print"/>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TextBox 2"/>
          <p:cNvSpPr txBox="1"/>
          <p:nvPr/>
        </p:nvSpPr>
        <p:spPr>
          <a:xfrm>
            <a:off x="990600" y="1257300"/>
            <a:ext cx="16230600" cy="5463034"/>
          </a:xfrm>
          <a:prstGeom prst="rect">
            <a:avLst/>
          </a:prstGeom>
        </p:spPr>
        <p:txBody>
          <a:bodyPr lIns="0" tIns="0" rIns="0" bIns="0" rtlCol="0" anchor="t">
            <a:spAutoFit/>
          </a:bodyPr>
          <a:lstStyle/>
          <a:p>
            <a:pPr algn="ctr">
              <a:lnSpc>
                <a:spcPts val="4480"/>
              </a:lnSpc>
              <a:spcBef>
                <a:spcPct val="0"/>
              </a:spcBef>
            </a:pPr>
            <a:r>
              <a:rPr lang="en-US" sz="4000" b="1" dirty="0" smtClean="0">
                <a:solidFill>
                  <a:srgbClr val="FF914D"/>
                </a:solidFill>
                <a:latin typeface="+mj-lt"/>
              </a:rPr>
              <a:t>Photolurking</a:t>
            </a:r>
            <a:endParaRPr lang="tr-TR" sz="4000" b="1" dirty="0" smtClean="0">
              <a:solidFill>
                <a:srgbClr val="FF914D"/>
              </a:solidFill>
              <a:latin typeface="+mj-lt"/>
            </a:endParaRPr>
          </a:p>
          <a:p>
            <a:pPr algn="ctr">
              <a:lnSpc>
                <a:spcPts val="4480"/>
              </a:lnSpc>
              <a:spcBef>
                <a:spcPct val="0"/>
              </a:spcBef>
            </a:pPr>
            <a:endParaRPr lang="en-US" sz="3200" dirty="0">
              <a:solidFill>
                <a:srgbClr val="FF914D"/>
              </a:solidFill>
            </a:endParaRPr>
          </a:p>
          <a:p>
            <a:pPr>
              <a:lnSpc>
                <a:spcPts val="4200"/>
              </a:lnSpc>
              <a:spcBef>
                <a:spcPct val="0"/>
              </a:spcBef>
            </a:pPr>
            <a:r>
              <a:rPr lang="en-US" sz="3000" dirty="0">
                <a:solidFill>
                  <a:srgbClr val="FFFFFF"/>
                </a:solidFill>
              </a:rPr>
              <a:t>Photolurking, sosyal medya araçları üzerinden başka kişilerin fotoğraflarına uzun süreler boyunca bakmak ve bu davranışı sıklıkla tekrarlamak anlamında kullanılan bir kavramdır. </a:t>
            </a:r>
          </a:p>
          <a:p>
            <a:pPr>
              <a:lnSpc>
                <a:spcPts val="4200"/>
              </a:lnSpc>
              <a:spcBef>
                <a:spcPct val="0"/>
              </a:spcBef>
            </a:pPr>
            <a:endParaRPr dirty="0"/>
          </a:p>
          <a:p>
            <a:pPr>
              <a:lnSpc>
                <a:spcPts val="4200"/>
              </a:lnSpc>
              <a:spcBef>
                <a:spcPct val="0"/>
              </a:spcBef>
            </a:pPr>
            <a:r>
              <a:rPr lang="en-US" sz="3000" dirty="0">
                <a:solidFill>
                  <a:srgbClr val="FFFFFF"/>
                </a:solidFill>
              </a:rPr>
              <a:t>Kişileri bu tarz davranışlara iten birçok sebep olabileceği gibi çevresindeki kişileri uzun süreler boyu incelemek ve takip etmek de kişiler üzerinde birçok soruna yol açabilir. Örneğin, kişinin kendinde yetersiz gördüğü fiziksel bir özellik veya elde etmek isteyip elde edemediği bir başarıyı başkalarında görmesi kişide özgüven eksikliği, benlik saygısında düşüş, kendini yalnız hissetme gibi durumlarla sonuçlanabilir. </a:t>
            </a:r>
          </a:p>
          <a:p>
            <a:pPr>
              <a:lnSpc>
                <a:spcPts val="4200"/>
              </a:lnSpc>
              <a:spcBef>
                <a:spcPct val="0"/>
              </a:spcBef>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TextBox 2"/>
          <p:cNvSpPr txBox="1"/>
          <p:nvPr/>
        </p:nvSpPr>
        <p:spPr>
          <a:xfrm>
            <a:off x="990600" y="1485900"/>
            <a:ext cx="16230600" cy="5552482"/>
          </a:xfrm>
          <a:prstGeom prst="rect">
            <a:avLst/>
          </a:prstGeom>
        </p:spPr>
        <p:txBody>
          <a:bodyPr lIns="0" tIns="0" rIns="0" bIns="0" rtlCol="0" anchor="t">
            <a:spAutoFit/>
          </a:bodyPr>
          <a:lstStyle/>
          <a:p>
            <a:pPr algn="ctr">
              <a:lnSpc>
                <a:spcPts val="5039"/>
              </a:lnSpc>
              <a:spcBef>
                <a:spcPct val="0"/>
              </a:spcBef>
            </a:pPr>
            <a:r>
              <a:rPr lang="en-US" sz="4000" b="1" dirty="0" smtClean="0">
                <a:solidFill>
                  <a:srgbClr val="FF914D"/>
                </a:solidFill>
                <a:latin typeface="+mj-lt"/>
              </a:rPr>
              <a:t>Selfitis</a:t>
            </a:r>
            <a:endParaRPr lang="tr-TR" sz="4000" b="1" dirty="0" smtClean="0">
              <a:solidFill>
                <a:srgbClr val="FF914D"/>
              </a:solidFill>
              <a:latin typeface="+mj-lt"/>
            </a:endParaRPr>
          </a:p>
          <a:p>
            <a:pPr algn="ctr">
              <a:lnSpc>
                <a:spcPts val="5039"/>
              </a:lnSpc>
              <a:spcBef>
                <a:spcPct val="0"/>
              </a:spcBef>
            </a:pPr>
            <a:endParaRPr lang="en-US" sz="3599" dirty="0">
              <a:solidFill>
                <a:srgbClr val="FF914D"/>
              </a:solidFill>
            </a:endParaRPr>
          </a:p>
          <a:p>
            <a:pPr>
              <a:lnSpc>
                <a:spcPts val="4759"/>
              </a:lnSpc>
              <a:spcBef>
                <a:spcPct val="0"/>
              </a:spcBef>
            </a:pPr>
            <a:r>
              <a:rPr lang="en-US" sz="3399" dirty="0">
                <a:solidFill>
                  <a:srgbClr val="FFFFFF"/>
                </a:solidFill>
              </a:rPr>
              <a:t>Selfitis; kişinin kendi fotoğrafını (selfie, özçekim) çok fazla çekip bunları sosyal medyada yayımlaması ile </a:t>
            </a:r>
            <a:r>
              <a:rPr lang="en-US" sz="3399" dirty="0">
                <a:solidFill>
                  <a:srgbClr val="FFFFFF"/>
                </a:solidFill>
              </a:rPr>
              <a:t>karakterize</a:t>
            </a:r>
            <a:r>
              <a:rPr lang="en-US" sz="3399" dirty="0">
                <a:solidFill>
                  <a:srgbClr val="FFFFFF"/>
                </a:solidFill>
              </a:rPr>
              <a:t> olan </a:t>
            </a:r>
            <a:r>
              <a:rPr lang="en-US" sz="3399" dirty="0">
                <a:solidFill>
                  <a:srgbClr val="FFFFFF"/>
                </a:solidFill>
              </a:rPr>
              <a:t>obsesif</a:t>
            </a:r>
            <a:r>
              <a:rPr lang="en-US" sz="3399" dirty="0">
                <a:solidFill>
                  <a:srgbClr val="FFFFFF"/>
                </a:solidFill>
              </a:rPr>
              <a:t> </a:t>
            </a:r>
            <a:r>
              <a:rPr lang="en-US" sz="3399" dirty="0">
                <a:solidFill>
                  <a:srgbClr val="FFFFFF"/>
                </a:solidFill>
              </a:rPr>
              <a:t>kompulsif</a:t>
            </a:r>
            <a:r>
              <a:rPr lang="en-US" sz="3399" dirty="0">
                <a:solidFill>
                  <a:srgbClr val="FFFFFF"/>
                </a:solidFill>
              </a:rPr>
              <a:t> </a:t>
            </a:r>
            <a:r>
              <a:rPr lang="en-US" sz="3399" dirty="0">
                <a:solidFill>
                  <a:srgbClr val="FFFFFF"/>
                </a:solidFill>
              </a:rPr>
              <a:t>bozukluktur</a:t>
            </a:r>
            <a:r>
              <a:rPr lang="en-US" sz="3399" dirty="0">
                <a:solidFill>
                  <a:srgbClr val="FFFFFF"/>
                </a:solidFill>
              </a:rPr>
              <a:t>. Bu durum </a:t>
            </a:r>
            <a:r>
              <a:rPr lang="en-US" sz="3399" dirty="0">
                <a:solidFill>
                  <a:srgbClr val="FFFFFF"/>
                </a:solidFill>
              </a:rPr>
              <a:t>temel</a:t>
            </a:r>
            <a:r>
              <a:rPr lang="en-US" sz="3399" dirty="0">
                <a:solidFill>
                  <a:srgbClr val="FFFFFF"/>
                </a:solidFill>
              </a:rPr>
              <a:t> olarak kişinin </a:t>
            </a:r>
            <a:r>
              <a:rPr lang="en-US" sz="3399" dirty="0">
                <a:solidFill>
                  <a:srgbClr val="FFFFFF"/>
                </a:solidFill>
              </a:rPr>
              <a:t>toplumda</a:t>
            </a:r>
            <a:r>
              <a:rPr lang="en-US" sz="3399" dirty="0">
                <a:solidFill>
                  <a:srgbClr val="FFFFFF"/>
                </a:solidFill>
              </a:rPr>
              <a:t> </a:t>
            </a:r>
            <a:r>
              <a:rPr lang="en-US" sz="3399" dirty="0">
                <a:solidFill>
                  <a:srgbClr val="FFFFFF"/>
                </a:solidFill>
              </a:rPr>
              <a:t>hissettiği</a:t>
            </a:r>
            <a:r>
              <a:rPr lang="en-US" sz="3399" dirty="0">
                <a:solidFill>
                  <a:srgbClr val="FFFFFF"/>
                </a:solidFill>
              </a:rPr>
              <a:t> kabul </a:t>
            </a:r>
            <a:r>
              <a:rPr lang="en-US" sz="3399" dirty="0">
                <a:solidFill>
                  <a:srgbClr val="FFFFFF"/>
                </a:solidFill>
              </a:rPr>
              <a:t>edilirliğini</a:t>
            </a:r>
            <a:r>
              <a:rPr lang="en-US" sz="3399" dirty="0">
                <a:solidFill>
                  <a:srgbClr val="FFFFFF"/>
                </a:solidFill>
              </a:rPr>
              <a:t> </a:t>
            </a:r>
            <a:r>
              <a:rPr lang="en-US" sz="3399" dirty="0">
                <a:solidFill>
                  <a:srgbClr val="FFFFFF"/>
                </a:solidFill>
              </a:rPr>
              <a:t>derecesini</a:t>
            </a:r>
            <a:r>
              <a:rPr lang="en-US" sz="3399" dirty="0">
                <a:solidFill>
                  <a:srgbClr val="FFFFFF"/>
                </a:solidFill>
              </a:rPr>
              <a:t> </a:t>
            </a:r>
            <a:r>
              <a:rPr lang="en-US" sz="3399" dirty="0">
                <a:solidFill>
                  <a:srgbClr val="FFFFFF"/>
                </a:solidFill>
              </a:rPr>
              <a:t>arttırmak</a:t>
            </a:r>
            <a:r>
              <a:rPr lang="en-US" sz="3399" dirty="0">
                <a:solidFill>
                  <a:srgbClr val="FFFFFF"/>
                </a:solidFill>
              </a:rPr>
              <a:t> ve diğer </a:t>
            </a:r>
            <a:r>
              <a:rPr lang="en-US" sz="3399" dirty="0">
                <a:solidFill>
                  <a:srgbClr val="FFFFFF"/>
                </a:solidFill>
              </a:rPr>
              <a:t>kişilerle</a:t>
            </a:r>
            <a:r>
              <a:rPr lang="en-US" sz="3399" dirty="0">
                <a:solidFill>
                  <a:srgbClr val="FFFFFF"/>
                </a:solidFill>
              </a:rPr>
              <a:t> daha </a:t>
            </a:r>
            <a:r>
              <a:rPr lang="en-US" sz="3399" dirty="0">
                <a:solidFill>
                  <a:srgbClr val="FFFFFF"/>
                </a:solidFill>
              </a:rPr>
              <a:t>iyi</a:t>
            </a:r>
            <a:r>
              <a:rPr lang="en-US" sz="3399" dirty="0">
                <a:solidFill>
                  <a:srgbClr val="FFFFFF"/>
                </a:solidFill>
              </a:rPr>
              <a:t> iletişim </a:t>
            </a:r>
            <a:r>
              <a:rPr lang="en-US" sz="3399" dirty="0">
                <a:solidFill>
                  <a:srgbClr val="FFFFFF"/>
                </a:solidFill>
              </a:rPr>
              <a:t>kurma</a:t>
            </a:r>
            <a:r>
              <a:rPr lang="en-US" sz="3399" dirty="0">
                <a:solidFill>
                  <a:srgbClr val="FFFFFF"/>
                </a:solidFill>
              </a:rPr>
              <a:t> </a:t>
            </a:r>
            <a:r>
              <a:rPr lang="en-US" sz="3399" dirty="0">
                <a:solidFill>
                  <a:srgbClr val="FFFFFF"/>
                </a:solidFill>
              </a:rPr>
              <a:t>çabasından</a:t>
            </a:r>
            <a:r>
              <a:rPr lang="en-US" sz="3399" dirty="0">
                <a:solidFill>
                  <a:srgbClr val="FFFFFF"/>
                </a:solidFill>
              </a:rPr>
              <a:t> </a:t>
            </a:r>
            <a:r>
              <a:rPr lang="en-US" sz="3399" dirty="0">
                <a:solidFill>
                  <a:srgbClr val="FFFFFF"/>
                </a:solidFill>
              </a:rPr>
              <a:t>ortaya</a:t>
            </a:r>
            <a:r>
              <a:rPr lang="en-US" sz="3399" dirty="0">
                <a:solidFill>
                  <a:srgbClr val="FFFFFF"/>
                </a:solidFill>
              </a:rPr>
              <a:t> </a:t>
            </a:r>
            <a:r>
              <a:rPr lang="en-US" sz="3399" dirty="0">
                <a:solidFill>
                  <a:srgbClr val="FFFFFF"/>
                </a:solidFill>
              </a:rPr>
              <a:t>çıkar</a:t>
            </a:r>
            <a:r>
              <a:rPr lang="en-US" sz="3399" dirty="0">
                <a:solidFill>
                  <a:srgbClr val="FFFFFF"/>
                </a:solidFill>
              </a:rPr>
              <a:t>. Selfitis; </a:t>
            </a:r>
            <a:r>
              <a:rPr lang="en-US" sz="3399" dirty="0">
                <a:solidFill>
                  <a:srgbClr val="FFFFFF"/>
                </a:solidFill>
              </a:rPr>
              <a:t>mahremiyet</a:t>
            </a:r>
            <a:r>
              <a:rPr lang="en-US" sz="3399" dirty="0">
                <a:solidFill>
                  <a:srgbClr val="FFFFFF"/>
                </a:solidFill>
              </a:rPr>
              <a:t> </a:t>
            </a:r>
            <a:r>
              <a:rPr lang="en-US" sz="3399" dirty="0">
                <a:solidFill>
                  <a:srgbClr val="FFFFFF"/>
                </a:solidFill>
              </a:rPr>
              <a:t>problemlerinin</a:t>
            </a:r>
            <a:r>
              <a:rPr lang="en-US" sz="3399" dirty="0">
                <a:solidFill>
                  <a:srgbClr val="FFFFFF"/>
                </a:solidFill>
              </a:rPr>
              <a:t> </a:t>
            </a:r>
            <a:r>
              <a:rPr lang="en-US" sz="3399" dirty="0">
                <a:solidFill>
                  <a:srgbClr val="FFFFFF"/>
                </a:solidFill>
              </a:rPr>
              <a:t>oluşması</a:t>
            </a:r>
            <a:r>
              <a:rPr lang="en-US" sz="3399" dirty="0">
                <a:solidFill>
                  <a:srgbClr val="FFFFFF"/>
                </a:solidFill>
              </a:rPr>
              <a:t>, kişide </a:t>
            </a:r>
            <a:r>
              <a:rPr lang="en-US" sz="3399" dirty="0">
                <a:solidFill>
                  <a:srgbClr val="FFFFFF"/>
                </a:solidFill>
              </a:rPr>
              <a:t>bağımlılığa</a:t>
            </a:r>
            <a:r>
              <a:rPr lang="en-US" sz="3399" dirty="0">
                <a:solidFill>
                  <a:srgbClr val="FFFFFF"/>
                </a:solidFill>
              </a:rPr>
              <a:t> neden </a:t>
            </a:r>
            <a:r>
              <a:rPr lang="en-US" sz="3399" dirty="0">
                <a:solidFill>
                  <a:srgbClr val="FFFFFF"/>
                </a:solidFill>
              </a:rPr>
              <a:t>olması</a:t>
            </a:r>
            <a:r>
              <a:rPr lang="en-US" sz="3399" dirty="0">
                <a:solidFill>
                  <a:srgbClr val="FFFFFF"/>
                </a:solidFill>
              </a:rPr>
              <a:t>, bireyler </a:t>
            </a:r>
            <a:r>
              <a:rPr lang="en-US" sz="3399" dirty="0">
                <a:solidFill>
                  <a:srgbClr val="FFFFFF"/>
                </a:solidFill>
              </a:rPr>
              <a:t>arası</a:t>
            </a:r>
            <a:r>
              <a:rPr lang="en-US" sz="3399" dirty="0">
                <a:solidFill>
                  <a:srgbClr val="FFFFFF"/>
                </a:solidFill>
              </a:rPr>
              <a:t> </a:t>
            </a:r>
            <a:r>
              <a:rPr lang="en-US" sz="3399" dirty="0">
                <a:solidFill>
                  <a:srgbClr val="FFFFFF"/>
                </a:solidFill>
              </a:rPr>
              <a:t>ilişkilere</a:t>
            </a:r>
            <a:r>
              <a:rPr lang="en-US" sz="3399" dirty="0">
                <a:solidFill>
                  <a:srgbClr val="FFFFFF"/>
                </a:solidFill>
              </a:rPr>
              <a:t> </a:t>
            </a:r>
            <a:r>
              <a:rPr lang="en-US" sz="3399" dirty="0">
                <a:solidFill>
                  <a:srgbClr val="FFFFFF"/>
                </a:solidFill>
              </a:rPr>
              <a:t>zarar</a:t>
            </a:r>
            <a:r>
              <a:rPr lang="en-US" sz="3399" dirty="0">
                <a:solidFill>
                  <a:srgbClr val="FFFFFF"/>
                </a:solidFill>
              </a:rPr>
              <a:t> </a:t>
            </a:r>
            <a:r>
              <a:rPr lang="en-US" sz="3399" dirty="0">
                <a:solidFill>
                  <a:srgbClr val="FFFFFF"/>
                </a:solidFill>
              </a:rPr>
              <a:t>vermesi</a:t>
            </a:r>
            <a:r>
              <a:rPr lang="en-US" sz="3399" dirty="0">
                <a:solidFill>
                  <a:srgbClr val="FFFFFF"/>
                </a:solidFill>
              </a:rPr>
              <a:t>, kişilerin </a:t>
            </a:r>
            <a:r>
              <a:rPr lang="en-US" sz="3399" dirty="0">
                <a:solidFill>
                  <a:srgbClr val="FFFFFF"/>
                </a:solidFill>
              </a:rPr>
              <a:t>görünümlerine</a:t>
            </a:r>
            <a:r>
              <a:rPr lang="en-US" sz="3399" dirty="0">
                <a:solidFill>
                  <a:srgbClr val="FFFFFF"/>
                </a:solidFill>
              </a:rPr>
              <a:t> aşırı önem </a:t>
            </a:r>
            <a:r>
              <a:rPr lang="en-US" sz="3399" dirty="0">
                <a:solidFill>
                  <a:srgbClr val="FFFFFF"/>
                </a:solidFill>
              </a:rPr>
              <a:t>verme</a:t>
            </a:r>
            <a:r>
              <a:rPr lang="en-US" sz="3399" dirty="0">
                <a:solidFill>
                  <a:srgbClr val="FFFFFF"/>
                </a:solidFill>
              </a:rPr>
              <a:t> </a:t>
            </a:r>
            <a:r>
              <a:rPr lang="en-US" sz="3399" dirty="0">
                <a:solidFill>
                  <a:srgbClr val="FFFFFF"/>
                </a:solidFill>
              </a:rPr>
              <a:t>çabalarını</a:t>
            </a:r>
            <a:r>
              <a:rPr lang="en-US" sz="3399" dirty="0">
                <a:solidFill>
                  <a:srgbClr val="FFFFFF"/>
                </a:solidFill>
              </a:rPr>
              <a:t> </a:t>
            </a:r>
            <a:r>
              <a:rPr lang="en-US" sz="3399" dirty="0">
                <a:solidFill>
                  <a:srgbClr val="FFFFFF"/>
                </a:solidFill>
              </a:rPr>
              <a:t>doğurması</a:t>
            </a:r>
            <a:r>
              <a:rPr lang="en-US" sz="3399" dirty="0">
                <a:solidFill>
                  <a:srgbClr val="FFFFFF"/>
                </a:solidFill>
              </a:rPr>
              <a:t> </a:t>
            </a:r>
            <a:r>
              <a:rPr lang="en-US" sz="3399" dirty="0">
                <a:solidFill>
                  <a:srgbClr val="FFFFFF"/>
                </a:solidFill>
              </a:rPr>
              <a:t>nedeniyle</a:t>
            </a:r>
            <a:r>
              <a:rPr lang="en-US" sz="3399" dirty="0">
                <a:solidFill>
                  <a:srgbClr val="FFFFFF"/>
                </a:solidFill>
              </a:rPr>
              <a:t> hastalık olarak kabul </a:t>
            </a:r>
            <a:r>
              <a:rPr lang="en-US" sz="3399" dirty="0">
                <a:solidFill>
                  <a:srgbClr val="FFFFFF"/>
                </a:solidFill>
              </a:rPr>
              <a:t>edilir</a:t>
            </a:r>
            <a:r>
              <a:rPr lang="en-US" sz="3399" dirty="0">
                <a:solidFill>
                  <a:srgbClr val="FFFFFF"/>
                </a:solidFill>
              </a:rPr>
              <a:t>. Selfitis </a:t>
            </a:r>
            <a:r>
              <a:rPr lang="en-US" sz="3399" dirty="0">
                <a:solidFill>
                  <a:srgbClr val="FFFFFF"/>
                </a:solidFill>
              </a:rPr>
              <a:t>üç</a:t>
            </a:r>
            <a:r>
              <a:rPr lang="en-US" sz="3399" dirty="0">
                <a:solidFill>
                  <a:srgbClr val="FFFFFF"/>
                </a:solidFill>
              </a:rPr>
              <a:t> </a:t>
            </a:r>
            <a:r>
              <a:rPr lang="en-US" sz="3399" dirty="0">
                <a:solidFill>
                  <a:srgbClr val="FFFFFF"/>
                </a:solidFill>
              </a:rPr>
              <a:t>ayrı</a:t>
            </a:r>
            <a:r>
              <a:rPr lang="en-US" sz="3399" dirty="0">
                <a:solidFill>
                  <a:srgbClr val="FFFFFF"/>
                </a:solidFill>
              </a:rPr>
              <a:t> şekilde </a:t>
            </a:r>
            <a:r>
              <a:rPr lang="en-US" sz="3399" dirty="0">
                <a:solidFill>
                  <a:srgbClr val="FFFFFF"/>
                </a:solidFill>
              </a:rPr>
              <a:t>tanımlanır</a:t>
            </a:r>
            <a:r>
              <a:rPr lang="en-US" sz="3399" dirty="0">
                <a:solidFill>
                  <a:srgbClr val="FFFFFF"/>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Freeform 2"/>
          <p:cNvSpPr/>
          <p:nvPr/>
        </p:nvSpPr>
        <p:spPr>
          <a:xfrm>
            <a:off x="10893410" y="1800242"/>
            <a:ext cx="5839508" cy="6775205"/>
          </a:xfrm>
          <a:custGeom>
            <a:avLst/>
            <a:gdLst/>
            <a:ahLst/>
            <a:cxnLst/>
            <a:rect l="l" t="t" r="r" b="b"/>
            <a:pathLst>
              <a:path w="5839508" h="6775205">
                <a:moveTo>
                  <a:pt x="0" y="0"/>
                </a:moveTo>
                <a:lnTo>
                  <a:pt x="5839508" y="0"/>
                </a:lnTo>
                <a:lnTo>
                  <a:pt x="5839508" y="6775204"/>
                </a:lnTo>
                <a:lnTo>
                  <a:pt x="0" y="6775204"/>
                </a:lnTo>
                <a:lnTo>
                  <a:pt x="0" y="0"/>
                </a:lnTo>
                <a:close/>
              </a:path>
            </a:pathLst>
          </a:custGeom>
          <a:blipFill>
            <a:blip r:embed="rId2" cstate="print"/>
            <a:stretch>
              <a:fillRect r="-54698"/>
            </a:stretch>
          </a:blipFill>
        </p:spPr>
      </p:sp>
      <p:sp>
        <p:nvSpPr>
          <p:cNvPr id="3" name="TextBox 3"/>
          <p:cNvSpPr txBox="1"/>
          <p:nvPr/>
        </p:nvSpPr>
        <p:spPr>
          <a:xfrm>
            <a:off x="1028700" y="1743092"/>
            <a:ext cx="9105900" cy="5501506"/>
          </a:xfrm>
          <a:prstGeom prst="rect">
            <a:avLst/>
          </a:prstGeom>
        </p:spPr>
        <p:txBody>
          <a:bodyPr wrap="square" lIns="0" tIns="0" rIns="0" bIns="0" rtlCol="0" anchor="t">
            <a:spAutoFit/>
          </a:bodyPr>
          <a:lstStyle/>
          <a:p>
            <a:pPr>
              <a:lnSpc>
                <a:spcPts val="3919"/>
              </a:lnSpc>
              <a:spcBef>
                <a:spcPct val="0"/>
              </a:spcBef>
            </a:pPr>
            <a:r>
              <a:rPr lang="en-US" sz="3200" dirty="0">
                <a:solidFill>
                  <a:srgbClr val="EF7E0A"/>
                </a:solidFill>
              </a:rPr>
              <a:t>Borderline Selfitis:</a:t>
            </a:r>
            <a:r>
              <a:rPr lang="en-US" sz="3200" dirty="0">
                <a:solidFill>
                  <a:srgbClr val="FFFFFF"/>
                </a:solidFill>
              </a:rPr>
              <a:t> </a:t>
            </a:r>
            <a:r>
              <a:rPr lang="en-US" sz="3200" dirty="0">
                <a:solidFill>
                  <a:srgbClr val="FFFFFF"/>
                </a:solidFill>
              </a:rPr>
              <a:t>Günde</a:t>
            </a:r>
            <a:r>
              <a:rPr lang="en-US" sz="3200" dirty="0">
                <a:solidFill>
                  <a:srgbClr val="FFFFFF"/>
                </a:solidFill>
              </a:rPr>
              <a:t> en </a:t>
            </a:r>
            <a:r>
              <a:rPr lang="en-US" sz="3200" dirty="0">
                <a:solidFill>
                  <a:srgbClr val="FFFFFF"/>
                </a:solidFill>
              </a:rPr>
              <a:t>az</a:t>
            </a:r>
            <a:r>
              <a:rPr lang="en-US" sz="3200" dirty="0">
                <a:solidFill>
                  <a:srgbClr val="FFFFFF"/>
                </a:solidFill>
              </a:rPr>
              <a:t> </a:t>
            </a:r>
            <a:r>
              <a:rPr lang="en-US" sz="3200" dirty="0">
                <a:solidFill>
                  <a:srgbClr val="FFFFFF"/>
                </a:solidFill>
              </a:rPr>
              <a:t>üç</a:t>
            </a:r>
            <a:r>
              <a:rPr lang="en-US" sz="3200" dirty="0">
                <a:solidFill>
                  <a:srgbClr val="FFFFFF"/>
                </a:solidFill>
              </a:rPr>
              <a:t> </a:t>
            </a:r>
            <a:r>
              <a:rPr lang="en-US" sz="3200" dirty="0">
                <a:solidFill>
                  <a:srgbClr val="FFFFFF"/>
                </a:solidFill>
              </a:rPr>
              <a:t>kez</a:t>
            </a:r>
            <a:r>
              <a:rPr lang="en-US" sz="3200" dirty="0">
                <a:solidFill>
                  <a:srgbClr val="FFFFFF"/>
                </a:solidFill>
              </a:rPr>
              <a:t> selfie </a:t>
            </a:r>
            <a:r>
              <a:rPr lang="en-US" sz="3200" dirty="0">
                <a:solidFill>
                  <a:srgbClr val="FFFFFF"/>
                </a:solidFill>
              </a:rPr>
              <a:t>fotoğraf</a:t>
            </a:r>
            <a:r>
              <a:rPr lang="en-US" sz="3200" dirty="0">
                <a:solidFill>
                  <a:srgbClr val="FFFFFF"/>
                </a:solidFill>
              </a:rPr>
              <a:t> çekmek, sosyal medyada </a:t>
            </a:r>
            <a:r>
              <a:rPr lang="en-US" sz="3200" dirty="0">
                <a:solidFill>
                  <a:srgbClr val="FFFFFF"/>
                </a:solidFill>
              </a:rPr>
              <a:t>yayımlamamak</a:t>
            </a:r>
            <a:r>
              <a:rPr lang="en-US" sz="3200" dirty="0">
                <a:solidFill>
                  <a:srgbClr val="FFFFFF"/>
                </a:solidFill>
              </a:rPr>
              <a:t>.</a:t>
            </a:r>
          </a:p>
          <a:p>
            <a:pPr>
              <a:lnSpc>
                <a:spcPts val="3919"/>
              </a:lnSpc>
              <a:spcBef>
                <a:spcPct val="0"/>
              </a:spcBef>
            </a:pPr>
            <a:endParaRPr sz="2400" dirty="0"/>
          </a:p>
          <a:p>
            <a:pPr>
              <a:lnSpc>
                <a:spcPts val="3919"/>
              </a:lnSpc>
              <a:spcBef>
                <a:spcPct val="0"/>
              </a:spcBef>
            </a:pPr>
            <a:r>
              <a:rPr lang="en-US" sz="3200" dirty="0">
                <a:solidFill>
                  <a:srgbClr val="EF7E0A"/>
                </a:solidFill>
              </a:rPr>
              <a:t>Akut</a:t>
            </a:r>
            <a:r>
              <a:rPr lang="en-US" sz="3200" dirty="0">
                <a:solidFill>
                  <a:srgbClr val="EF7E0A"/>
                </a:solidFill>
              </a:rPr>
              <a:t> Selfitis:</a:t>
            </a:r>
            <a:r>
              <a:rPr lang="en-US" sz="3200" dirty="0">
                <a:solidFill>
                  <a:srgbClr val="FFFFFF"/>
                </a:solidFill>
              </a:rPr>
              <a:t> </a:t>
            </a:r>
            <a:r>
              <a:rPr lang="en-US" sz="3200" dirty="0">
                <a:solidFill>
                  <a:srgbClr val="FFFFFF"/>
                </a:solidFill>
              </a:rPr>
              <a:t>Günde</a:t>
            </a:r>
            <a:r>
              <a:rPr lang="en-US" sz="3200" dirty="0">
                <a:solidFill>
                  <a:srgbClr val="FFFFFF"/>
                </a:solidFill>
              </a:rPr>
              <a:t> </a:t>
            </a:r>
            <a:r>
              <a:rPr lang="en-US" sz="3200" dirty="0">
                <a:solidFill>
                  <a:srgbClr val="FFFFFF"/>
                </a:solidFill>
              </a:rPr>
              <a:t>üç</a:t>
            </a:r>
            <a:r>
              <a:rPr lang="en-US" sz="3200" dirty="0">
                <a:solidFill>
                  <a:srgbClr val="FFFFFF"/>
                </a:solidFill>
              </a:rPr>
              <a:t> </a:t>
            </a:r>
            <a:r>
              <a:rPr lang="en-US" sz="3200" dirty="0">
                <a:solidFill>
                  <a:srgbClr val="FFFFFF"/>
                </a:solidFill>
              </a:rPr>
              <a:t>ila</a:t>
            </a:r>
            <a:r>
              <a:rPr lang="en-US" sz="3200" dirty="0">
                <a:solidFill>
                  <a:srgbClr val="FFFFFF"/>
                </a:solidFill>
              </a:rPr>
              <a:t> </a:t>
            </a:r>
            <a:r>
              <a:rPr lang="en-US" sz="3200" dirty="0">
                <a:solidFill>
                  <a:srgbClr val="FFFFFF"/>
                </a:solidFill>
              </a:rPr>
              <a:t>altı</a:t>
            </a:r>
            <a:r>
              <a:rPr lang="en-US" sz="3200" dirty="0">
                <a:solidFill>
                  <a:srgbClr val="FFFFFF"/>
                </a:solidFill>
              </a:rPr>
              <a:t> </a:t>
            </a:r>
            <a:r>
              <a:rPr lang="en-US" sz="3200" dirty="0">
                <a:solidFill>
                  <a:srgbClr val="FFFFFF"/>
                </a:solidFill>
              </a:rPr>
              <a:t>arası</a:t>
            </a:r>
            <a:r>
              <a:rPr lang="en-US" sz="3200" dirty="0">
                <a:solidFill>
                  <a:srgbClr val="FFFFFF"/>
                </a:solidFill>
              </a:rPr>
              <a:t> selfie </a:t>
            </a:r>
            <a:r>
              <a:rPr lang="en-US" sz="3200" dirty="0">
                <a:solidFill>
                  <a:srgbClr val="FFFFFF"/>
                </a:solidFill>
              </a:rPr>
              <a:t>fotoğraf</a:t>
            </a:r>
            <a:r>
              <a:rPr lang="en-US" sz="3200" dirty="0">
                <a:solidFill>
                  <a:srgbClr val="FFFFFF"/>
                </a:solidFill>
              </a:rPr>
              <a:t> çekmek ve sosyal medyada </a:t>
            </a:r>
            <a:r>
              <a:rPr lang="en-US" sz="3200" dirty="0">
                <a:solidFill>
                  <a:srgbClr val="FFFFFF"/>
                </a:solidFill>
              </a:rPr>
              <a:t>yayımlamak</a:t>
            </a:r>
            <a:r>
              <a:rPr lang="en-US" sz="3200" dirty="0">
                <a:solidFill>
                  <a:srgbClr val="FFFFFF"/>
                </a:solidFill>
              </a:rPr>
              <a:t>.</a:t>
            </a:r>
          </a:p>
          <a:p>
            <a:pPr>
              <a:lnSpc>
                <a:spcPts val="3919"/>
              </a:lnSpc>
              <a:spcBef>
                <a:spcPct val="0"/>
              </a:spcBef>
            </a:pPr>
            <a:endParaRPr sz="2400" dirty="0"/>
          </a:p>
          <a:p>
            <a:pPr>
              <a:lnSpc>
                <a:spcPts val="3919"/>
              </a:lnSpc>
              <a:spcBef>
                <a:spcPct val="0"/>
              </a:spcBef>
            </a:pPr>
            <a:r>
              <a:rPr lang="en-US" sz="3200" dirty="0">
                <a:solidFill>
                  <a:srgbClr val="EF7E0A"/>
                </a:solidFill>
              </a:rPr>
              <a:t>Kronik</a:t>
            </a:r>
            <a:r>
              <a:rPr lang="en-US" sz="3200" dirty="0">
                <a:solidFill>
                  <a:srgbClr val="EF7E0A"/>
                </a:solidFill>
              </a:rPr>
              <a:t> Selfitis:</a:t>
            </a:r>
            <a:r>
              <a:rPr lang="en-US" sz="3200" dirty="0">
                <a:solidFill>
                  <a:srgbClr val="FFFFFF"/>
                </a:solidFill>
              </a:rPr>
              <a:t> Kontrol </a:t>
            </a:r>
            <a:r>
              <a:rPr lang="en-US" sz="3200" dirty="0">
                <a:solidFill>
                  <a:srgbClr val="FFFFFF"/>
                </a:solidFill>
              </a:rPr>
              <a:t>edilemeyen</a:t>
            </a:r>
            <a:r>
              <a:rPr lang="en-US" sz="3200" dirty="0">
                <a:solidFill>
                  <a:srgbClr val="FFFFFF"/>
                </a:solidFill>
              </a:rPr>
              <a:t> bir </a:t>
            </a:r>
            <a:r>
              <a:rPr lang="en-US" sz="3200" dirty="0">
                <a:solidFill>
                  <a:srgbClr val="FFFFFF"/>
                </a:solidFill>
              </a:rPr>
              <a:t>dürtü</a:t>
            </a:r>
            <a:r>
              <a:rPr lang="en-US" sz="3200" dirty="0">
                <a:solidFill>
                  <a:srgbClr val="FFFFFF"/>
                </a:solidFill>
              </a:rPr>
              <a:t> şeklinde selfie </a:t>
            </a:r>
            <a:r>
              <a:rPr lang="en-US" sz="3200" dirty="0">
                <a:solidFill>
                  <a:srgbClr val="FFFFFF"/>
                </a:solidFill>
              </a:rPr>
              <a:t>fotoğraf</a:t>
            </a:r>
            <a:r>
              <a:rPr lang="en-US" sz="3200" dirty="0">
                <a:solidFill>
                  <a:srgbClr val="FFFFFF"/>
                </a:solidFill>
              </a:rPr>
              <a:t> çekmek ve sosyal medyada </a:t>
            </a:r>
            <a:r>
              <a:rPr lang="en-US" sz="3200" dirty="0">
                <a:solidFill>
                  <a:srgbClr val="FFFFFF"/>
                </a:solidFill>
              </a:rPr>
              <a:t>günde</a:t>
            </a:r>
            <a:r>
              <a:rPr lang="en-US" sz="3200" dirty="0">
                <a:solidFill>
                  <a:srgbClr val="FFFFFF"/>
                </a:solidFill>
              </a:rPr>
              <a:t> en </a:t>
            </a:r>
            <a:r>
              <a:rPr lang="en-US" sz="3200" dirty="0">
                <a:solidFill>
                  <a:srgbClr val="FFFFFF"/>
                </a:solidFill>
              </a:rPr>
              <a:t>az</a:t>
            </a:r>
            <a:r>
              <a:rPr lang="en-US" sz="3200" dirty="0">
                <a:solidFill>
                  <a:srgbClr val="FFFFFF"/>
                </a:solidFill>
              </a:rPr>
              <a:t> </a:t>
            </a:r>
            <a:r>
              <a:rPr lang="en-US" sz="3200" dirty="0">
                <a:solidFill>
                  <a:srgbClr val="FFFFFF"/>
                </a:solidFill>
              </a:rPr>
              <a:t>altı</a:t>
            </a:r>
            <a:r>
              <a:rPr lang="en-US" sz="3200" dirty="0">
                <a:solidFill>
                  <a:srgbClr val="FFFFFF"/>
                </a:solidFill>
              </a:rPr>
              <a:t> </a:t>
            </a:r>
            <a:r>
              <a:rPr lang="en-US" sz="3200" dirty="0">
                <a:solidFill>
                  <a:srgbClr val="FFFFFF"/>
                </a:solidFill>
              </a:rPr>
              <a:t>kez</a:t>
            </a:r>
            <a:r>
              <a:rPr lang="en-US" sz="3200" dirty="0">
                <a:solidFill>
                  <a:srgbClr val="FFFFFF"/>
                </a:solidFill>
              </a:rPr>
              <a:t> </a:t>
            </a:r>
            <a:r>
              <a:rPr lang="en-US" sz="3200" dirty="0">
                <a:solidFill>
                  <a:srgbClr val="FFFFFF"/>
                </a:solidFill>
              </a:rPr>
              <a:t>yayımlamak</a:t>
            </a:r>
            <a:r>
              <a:rPr lang="en-US" sz="3200" dirty="0">
                <a:solidFill>
                  <a:srgbClr val="FFFFFF"/>
                </a:solidFill>
              </a:rPr>
              <a:t>.</a:t>
            </a:r>
          </a:p>
          <a:p>
            <a:pPr>
              <a:lnSpc>
                <a:spcPts val="3919"/>
              </a:lnSpc>
              <a:spcBef>
                <a:spcPct val="0"/>
              </a:spcBef>
            </a:pPr>
            <a:endParaRPr sz="2400" dirty="0"/>
          </a:p>
          <a:p>
            <a:pPr>
              <a:lnSpc>
                <a:spcPts val="3919"/>
              </a:lnSpc>
              <a:spcBef>
                <a:spcPct val="0"/>
              </a:spcBef>
            </a:pP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Freeform 2"/>
          <p:cNvSpPr/>
          <p:nvPr/>
        </p:nvSpPr>
        <p:spPr>
          <a:xfrm>
            <a:off x="10280984" y="2897805"/>
            <a:ext cx="7186225" cy="4491390"/>
          </a:xfrm>
          <a:custGeom>
            <a:avLst/>
            <a:gdLst/>
            <a:ahLst/>
            <a:cxnLst/>
            <a:rect l="l" t="t" r="r" b="b"/>
            <a:pathLst>
              <a:path w="7186225" h="4491390">
                <a:moveTo>
                  <a:pt x="0" y="0"/>
                </a:moveTo>
                <a:lnTo>
                  <a:pt x="7186225" y="0"/>
                </a:lnTo>
                <a:lnTo>
                  <a:pt x="7186225" y="4491390"/>
                </a:lnTo>
                <a:lnTo>
                  <a:pt x="0" y="4491390"/>
                </a:lnTo>
                <a:lnTo>
                  <a:pt x="0" y="0"/>
                </a:lnTo>
                <a:close/>
              </a:path>
            </a:pathLst>
          </a:custGeom>
          <a:blipFill>
            <a:blip r:embed="rId2" cstate="print"/>
            <a:stretch>
              <a:fillRect/>
            </a:stretch>
          </a:blipFill>
        </p:spPr>
      </p:sp>
      <p:sp>
        <p:nvSpPr>
          <p:cNvPr id="3" name="TextBox 3"/>
          <p:cNvSpPr txBox="1"/>
          <p:nvPr/>
        </p:nvSpPr>
        <p:spPr>
          <a:xfrm>
            <a:off x="938463" y="1473200"/>
            <a:ext cx="9342521" cy="6783588"/>
          </a:xfrm>
          <a:prstGeom prst="rect">
            <a:avLst/>
          </a:prstGeom>
        </p:spPr>
        <p:txBody>
          <a:bodyPr lIns="0" tIns="0" rIns="0" bIns="0" rtlCol="0" anchor="t">
            <a:spAutoFit/>
          </a:bodyPr>
          <a:lstStyle/>
          <a:p>
            <a:pPr algn="ctr">
              <a:lnSpc>
                <a:spcPts val="5039"/>
              </a:lnSpc>
              <a:spcBef>
                <a:spcPct val="0"/>
              </a:spcBef>
            </a:pPr>
            <a:r>
              <a:rPr lang="en-US" sz="4000" b="1" dirty="0">
                <a:solidFill>
                  <a:srgbClr val="FF914D"/>
                </a:solidFill>
                <a:latin typeface="+mj-lt"/>
              </a:rPr>
              <a:t>Fomo</a:t>
            </a:r>
            <a:r>
              <a:rPr lang="en-US" sz="4000" b="1" dirty="0">
                <a:solidFill>
                  <a:srgbClr val="FF914D"/>
                </a:solidFill>
                <a:latin typeface="+mj-lt"/>
              </a:rPr>
              <a:t> Hastalığı</a:t>
            </a:r>
          </a:p>
          <a:p>
            <a:pPr algn="ctr">
              <a:lnSpc>
                <a:spcPts val="5039"/>
              </a:lnSpc>
              <a:spcBef>
                <a:spcPct val="0"/>
              </a:spcBef>
            </a:pPr>
            <a:endParaRPr dirty="0"/>
          </a:p>
          <a:p>
            <a:pPr>
              <a:lnSpc>
                <a:spcPts val="4759"/>
              </a:lnSpc>
              <a:spcBef>
                <a:spcPct val="0"/>
              </a:spcBef>
            </a:pPr>
            <a:r>
              <a:rPr lang="en-US" sz="3399" dirty="0">
                <a:solidFill>
                  <a:srgbClr val="FFFFFF"/>
                </a:solidFill>
              </a:rPr>
              <a:t>Fomo</a:t>
            </a:r>
            <a:r>
              <a:rPr lang="en-US" sz="3399" dirty="0">
                <a:solidFill>
                  <a:srgbClr val="FFFFFF"/>
                </a:solidFill>
              </a:rPr>
              <a:t> Hastalığı; başka bir </a:t>
            </a:r>
            <a:r>
              <a:rPr lang="en-US" sz="3399" dirty="0">
                <a:solidFill>
                  <a:srgbClr val="FFFFFF"/>
                </a:solidFill>
              </a:rPr>
              <a:t>işle</a:t>
            </a:r>
            <a:r>
              <a:rPr lang="en-US" sz="3399" dirty="0">
                <a:solidFill>
                  <a:srgbClr val="FFFFFF"/>
                </a:solidFill>
              </a:rPr>
              <a:t> </a:t>
            </a:r>
            <a:r>
              <a:rPr lang="en-US" sz="3399" dirty="0">
                <a:solidFill>
                  <a:srgbClr val="FFFFFF"/>
                </a:solidFill>
              </a:rPr>
              <a:t>ilgilenirken</a:t>
            </a:r>
            <a:r>
              <a:rPr lang="en-US" sz="3399" dirty="0">
                <a:solidFill>
                  <a:srgbClr val="FFFFFF"/>
                </a:solidFill>
              </a:rPr>
              <a:t> sosyal medya üzerinden </a:t>
            </a:r>
            <a:r>
              <a:rPr lang="en-US" sz="3399" dirty="0">
                <a:solidFill>
                  <a:srgbClr val="FFFFFF"/>
                </a:solidFill>
              </a:rPr>
              <a:t>arkadaşlık</a:t>
            </a:r>
            <a:r>
              <a:rPr lang="en-US" sz="3399" dirty="0">
                <a:solidFill>
                  <a:srgbClr val="FFFFFF"/>
                </a:solidFill>
              </a:rPr>
              <a:t> </a:t>
            </a:r>
            <a:r>
              <a:rPr lang="en-US" sz="3399" dirty="0">
                <a:solidFill>
                  <a:srgbClr val="FFFFFF"/>
                </a:solidFill>
              </a:rPr>
              <a:t>kurulan</a:t>
            </a:r>
            <a:r>
              <a:rPr lang="en-US" sz="3399" dirty="0">
                <a:solidFill>
                  <a:srgbClr val="FFFFFF"/>
                </a:solidFill>
              </a:rPr>
              <a:t> kişilerin neler </a:t>
            </a:r>
            <a:r>
              <a:rPr lang="en-US" sz="3399" dirty="0">
                <a:solidFill>
                  <a:srgbClr val="FFFFFF"/>
                </a:solidFill>
              </a:rPr>
              <a:t>yaptıklarından</a:t>
            </a:r>
            <a:r>
              <a:rPr lang="en-US" sz="3399" dirty="0">
                <a:solidFill>
                  <a:srgbClr val="FFFFFF"/>
                </a:solidFill>
              </a:rPr>
              <a:t> </a:t>
            </a:r>
            <a:r>
              <a:rPr lang="en-US" sz="3399" dirty="0">
                <a:solidFill>
                  <a:srgbClr val="FFFFFF"/>
                </a:solidFill>
              </a:rPr>
              <a:t>haberdar</a:t>
            </a:r>
            <a:r>
              <a:rPr lang="en-US" sz="3399" dirty="0">
                <a:solidFill>
                  <a:srgbClr val="FFFFFF"/>
                </a:solidFill>
              </a:rPr>
              <a:t> olma </a:t>
            </a:r>
            <a:r>
              <a:rPr lang="en-US" sz="3399" dirty="0">
                <a:solidFill>
                  <a:srgbClr val="FFFFFF"/>
                </a:solidFill>
              </a:rPr>
              <a:t>isteğine</a:t>
            </a:r>
            <a:r>
              <a:rPr lang="en-US" sz="3399" dirty="0">
                <a:solidFill>
                  <a:srgbClr val="FFFFFF"/>
                </a:solidFill>
              </a:rPr>
              <a:t> karşı </a:t>
            </a:r>
            <a:r>
              <a:rPr lang="en-US" sz="3399" dirty="0">
                <a:solidFill>
                  <a:srgbClr val="FFFFFF"/>
                </a:solidFill>
              </a:rPr>
              <a:t>koyamayıp</a:t>
            </a:r>
            <a:r>
              <a:rPr lang="en-US" sz="3399" dirty="0">
                <a:solidFill>
                  <a:srgbClr val="FFFFFF"/>
                </a:solidFill>
              </a:rPr>
              <a:t> sürekli bu kişileri takip </a:t>
            </a:r>
            <a:r>
              <a:rPr lang="en-US" sz="3399" dirty="0">
                <a:solidFill>
                  <a:srgbClr val="FFFFFF"/>
                </a:solidFill>
              </a:rPr>
              <a:t>etme</a:t>
            </a:r>
            <a:r>
              <a:rPr lang="en-US" sz="3399" dirty="0">
                <a:solidFill>
                  <a:srgbClr val="FFFFFF"/>
                </a:solidFill>
              </a:rPr>
              <a:t> </a:t>
            </a:r>
            <a:r>
              <a:rPr lang="en-US" sz="3399" dirty="0">
                <a:solidFill>
                  <a:srgbClr val="FFFFFF"/>
                </a:solidFill>
              </a:rPr>
              <a:t>isteği</a:t>
            </a:r>
            <a:r>
              <a:rPr lang="en-US" sz="3399" dirty="0">
                <a:solidFill>
                  <a:srgbClr val="FFFFFF"/>
                </a:solidFill>
              </a:rPr>
              <a:t> ile </a:t>
            </a:r>
            <a:r>
              <a:rPr lang="en-US" sz="3399" dirty="0">
                <a:solidFill>
                  <a:srgbClr val="FFFFFF"/>
                </a:solidFill>
              </a:rPr>
              <a:t>karakterizedir</a:t>
            </a:r>
            <a:r>
              <a:rPr lang="en-US" sz="3399" dirty="0">
                <a:solidFill>
                  <a:srgbClr val="FFFFFF"/>
                </a:solidFill>
              </a:rPr>
              <a:t>. Bu </a:t>
            </a:r>
            <a:r>
              <a:rPr lang="en-US" sz="3399" dirty="0">
                <a:solidFill>
                  <a:srgbClr val="FFFFFF"/>
                </a:solidFill>
              </a:rPr>
              <a:t>hastalar</a:t>
            </a:r>
            <a:r>
              <a:rPr lang="en-US" sz="3399" dirty="0">
                <a:solidFill>
                  <a:srgbClr val="FFFFFF"/>
                </a:solidFill>
              </a:rPr>
              <a:t> sosyal </a:t>
            </a:r>
            <a:r>
              <a:rPr lang="en-US" sz="3399" dirty="0">
                <a:solidFill>
                  <a:srgbClr val="FFFFFF"/>
                </a:solidFill>
              </a:rPr>
              <a:t>medyaya</a:t>
            </a:r>
            <a:r>
              <a:rPr lang="en-US" sz="3399" dirty="0">
                <a:solidFill>
                  <a:srgbClr val="FFFFFF"/>
                </a:solidFill>
              </a:rPr>
              <a:t> erişemedikleri zamanlarda sanal âlemdeki </a:t>
            </a:r>
            <a:r>
              <a:rPr lang="en-US" sz="3399" dirty="0">
                <a:solidFill>
                  <a:srgbClr val="FFFFFF"/>
                </a:solidFill>
              </a:rPr>
              <a:t>gelişmeleri</a:t>
            </a:r>
            <a:r>
              <a:rPr lang="en-US" sz="3399" dirty="0">
                <a:solidFill>
                  <a:srgbClr val="FFFFFF"/>
                </a:solidFill>
              </a:rPr>
              <a:t> </a:t>
            </a:r>
            <a:r>
              <a:rPr lang="en-US" sz="3399" dirty="0">
                <a:solidFill>
                  <a:srgbClr val="FFFFFF"/>
                </a:solidFill>
              </a:rPr>
              <a:t>kaçıracakları</a:t>
            </a:r>
            <a:r>
              <a:rPr lang="en-US" sz="3399" dirty="0">
                <a:solidFill>
                  <a:srgbClr val="FFFFFF"/>
                </a:solidFill>
              </a:rPr>
              <a:t> </a:t>
            </a:r>
            <a:r>
              <a:rPr lang="en-US" sz="3399" dirty="0">
                <a:solidFill>
                  <a:srgbClr val="FFFFFF"/>
                </a:solidFill>
              </a:rPr>
              <a:t>korkusuyla</a:t>
            </a:r>
            <a:r>
              <a:rPr lang="en-US" sz="3399" dirty="0">
                <a:solidFill>
                  <a:srgbClr val="FFFFFF"/>
                </a:solidFill>
              </a:rPr>
              <a:t> </a:t>
            </a:r>
            <a:r>
              <a:rPr lang="en-US" sz="3399" dirty="0">
                <a:solidFill>
                  <a:srgbClr val="FFFFFF"/>
                </a:solidFill>
              </a:rPr>
              <a:t>endişeli</a:t>
            </a:r>
            <a:r>
              <a:rPr lang="en-US" sz="3399" dirty="0">
                <a:solidFill>
                  <a:srgbClr val="FFFFFF"/>
                </a:solidFill>
              </a:rPr>
              <a:t> ve </a:t>
            </a:r>
            <a:r>
              <a:rPr lang="en-US" sz="3399" dirty="0">
                <a:solidFill>
                  <a:srgbClr val="FFFFFF"/>
                </a:solidFill>
              </a:rPr>
              <a:t>gergin</a:t>
            </a:r>
            <a:r>
              <a:rPr lang="en-US" sz="3399" dirty="0">
                <a:solidFill>
                  <a:srgbClr val="FFFFFF"/>
                </a:solidFill>
              </a:rPr>
              <a:t> </a:t>
            </a:r>
            <a:r>
              <a:rPr lang="en-US" sz="3399" dirty="0">
                <a:solidFill>
                  <a:srgbClr val="FFFFFF"/>
                </a:solidFill>
              </a:rPr>
              <a:t>olurlar</a:t>
            </a:r>
            <a:r>
              <a:rPr lang="en-US" sz="3399" dirty="0">
                <a:solidFill>
                  <a:srgbClr val="FFFFFF"/>
                </a:solidFill>
              </a:rPr>
              <a:t>.  “</a:t>
            </a:r>
            <a:r>
              <a:rPr lang="en-US" sz="3399" dirty="0">
                <a:solidFill>
                  <a:srgbClr val="FFFFFF"/>
                </a:solidFill>
              </a:rPr>
              <a:t>Gelişmeleri</a:t>
            </a:r>
            <a:r>
              <a:rPr lang="en-US" sz="3399" dirty="0">
                <a:solidFill>
                  <a:srgbClr val="FFFFFF"/>
                </a:solidFill>
              </a:rPr>
              <a:t> </a:t>
            </a:r>
            <a:r>
              <a:rPr lang="en-US" sz="3399" dirty="0">
                <a:solidFill>
                  <a:srgbClr val="FFFFFF"/>
                </a:solidFill>
              </a:rPr>
              <a:t>Kaçırma</a:t>
            </a:r>
            <a:r>
              <a:rPr lang="en-US" sz="3399" dirty="0">
                <a:solidFill>
                  <a:srgbClr val="FFFFFF"/>
                </a:solidFill>
              </a:rPr>
              <a:t> </a:t>
            </a:r>
            <a:r>
              <a:rPr lang="en-US" sz="3399" dirty="0">
                <a:solidFill>
                  <a:srgbClr val="FFFFFF"/>
                </a:solidFill>
              </a:rPr>
              <a:t>Korkusu</a:t>
            </a:r>
            <a:r>
              <a:rPr lang="en-US" sz="3399" dirty="0">
                <a:solidFill>
                  <a:srgbClr val="FFFFFF"/>
                </a:solidFill>
              </a:rPr>
              <a:t>” olarak </a:t>
            </a:r>
            <a:r>
              <a:rPr lang="en-US" sz="3399" dirty="0">
                <a:solidFill>
                  <a:srgbClr val="FFFFFF"/>
                </a:solidFill>
              </a:rPr>
              <a:t>dilimize</a:t>
            </a:r>
            <a:r>
              <a:rPr lang="en-US" sz="3399" dirty="0">
                <a:solidFill>
                  <a:srgbClr val="FFFFFF"/>
                </a:solidFill>
              </a:rPr>
              <a:t> </a:t>
            </a:r>
            <a:r>
              <a:rPr lang="en-US" sz="3399" dirty="0">
                <a:solidFill>
                  <a:srgbClr val="FFFFFF"/>
                </a:solidFill>
              </a:rPr>
              <a:t>çevrilmiştir</a:t>
            </a:r>
            <a:r>
              <a:rPr lang="en-US" sz="3399" dirty="0">
                <a:solidFill>
                  <a:srgbClr val="FFFFFF"/>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TextBox 2"/>
          <p:cNvSpPr txBox="1"/>
          <p:nvPr/>
        </p:nvSpPr>
        <p:spPr>
          <a:xfrm>
            <a:off x="1028700" y="2119630"/>
            <a:ext cx="16230600" cy="5501186"/>
          </a:xfrm>
          <a:prstGeom prst="rect">
            <a:avLst/>
          </a:prstGeom>
        </p:spPr>
        <p:txBody>
          <a:bodyPr lIns="0" tIns="0" rIns="0" bIns="0" rtlCol="0" anchor="t">
            <a:spAutoFit/>
          </a:bodyPr>
          <a:lstStyle/>
          <a:p>
            <a:pPr>
              <a:lnSpc>
                <a:spcPts val="4759"/>
              </a:lnSpc>
              <a:spcBef>
                <a:spcPct val="0"/>
              </a:spcBef>
            </a:pPr>
            <a:r>
              <a:rPr lang="en-US" sz="3399" dirty="0">
                <a:solidFill>
                  <a:srgbClr val="FFFFFF"/>
                </a:solidFill>
              </a:rPr>
              <a:t>Başka bir </a:t>
            </a:r>
            <a:r>
              <a:rPr lang="en-US" sz="3399" dirty="0">
                <a:solidFill>
                  <a:srgbClr val="FFFFFF"/>
                </a:solidFill>
              </a:rPr>
              <a:t>işle</a:t>
            </a:r>
            <a:r>
              <a:rPr lang="en-US" sz="3399" dirty="0">
                <a:solidFill>
                  <a:srgbClr val="FFFFFF"/>
                </a:solidFill>
              </a:rPr>
              <a:t> </a:t>
            </a:r>
            <a:r>
              <a:rPr lang="en-US" sz="3399" dirty="0">
                <a:solidFill>
                  <a:srgbClr val="FFFFFF"/>
                </a:solidFill>
              </a:rPr>
              <a:t>ilgilenirken</a:t>
            </a:r>
            <a:r>
              <a:rPr lang="en-US" sz="3399" dirty="0">
                <a:solidFill>
                  <a:srgbClr val="FFFFFF"/>
                </a:solidFill>
              </a:rPr>
              <a:t> sosyal medya </a:t>
            </a:r>
            <a:r>
              <a:rPr lang="en-US" sz="3399" dirty="0">
                <a:solidFill>
                  <a:srgbClr val="FFFFFF"/>
                </a:solidFill>
              </a:rPr>
              <a:t>hesaplarında</a:t>
            </a:r>
            <a:r>
              <a:rPr lang="en-US" sz="3399" dirty="0">
                <a:solidFill>
                  <a:srgbClr val="FFFFFF"/>
                </a:solidFill>
              </a:rPr>
              <a:t> </a:t>
            </a:r>
            <a:r>
              <a:rPr lang="en-US" sz="3399" dirty="0">
                <a:solidFill>
                  <a:srgbClr val="FFFFFF"/>
                </a:solidFill>
              </a:rPr>
              <a:t>paylaşılan</a:t>
            </a:r>
            <a:r>
              <a:rPr lang="en-US" sz="3399" dirty="0">
                <a:solidFill>
                  <a:srgbClr val="FFFFFF"/>
                </a:solidFill>
              </a:rPr>
              <a:t> </a:t>
            </a:r>
            <a:r>
              <a:rPr lang="en-US" sz="3399" dirty="0">
                <a:solidFill>
                  <a:srgbClr val="FFFFFF"/>
                </a:solidFill>
              </a:rPr>
              <a:t>iletileri</a:t>
            </a:r>
            <a:r>
              <a:rPr lang="en-US" sz="3399" dirty="0">
                <a:solidFill>
                  <a:srgbClr val="FFFFFF"/>
                </a:solidFill>
              </a:rPr>
              <a:t> </a:t>
            </a:r>
            <a:r>
              <a:rPr lang="en-US" sz="3399" dirty="0">
                <a:solidFill>
                  <a:srgbClr val="FFFFFF"/>
                </a:solidFill>
              </a:rPr>
              <a:t>görememe</a:t>
            </a:r>
            <a:r>
              <a:rPr lang="en-US" sz="3399" dirty="0">
                <a:solidFill>
                  <a:srgbClr val="FFFFFF"/>
                </a:solidFill>
              </a:rPr>
              <a:t> </a:t>
            </a:r>
            <a:r>
              <a:rPr lang="en-US" sz="3399" dirty="0">
                <a:solidFill>
                  <a:srgbClr val="FFFFFF"/>
                </a:solidFill>
              </a:rPr>
              <a:t>korkusu</a:t>
            </a:r>
            <a:r>
              <a:rPr lang="en-US" sz="3399" dirty="0">
                <a:solidFill>
                  <a:srgbClr val="FFFFFF"/>
                </a:solidFill>
              </a:rPr>
              <a:t> olarak </a:t>
            </a:r>
            <a:r>
              <a:rPr lang="en-US" sz="3399" dirty="0">
                <a:solidFill>
                  <a:srgbClr val="FFFFFF"/>
                </a:solidFill>
              </a:rPr>
              <a:t>karşımıza</a:t>
            </a:r>
            <a:r>
              <a:rPr lang="en-US" sz="3399" dirty="0">
                <a:solidFill>
                  <a:srgbClr val="FFFFFF"/>
                </a:solidFill>
              </a:rPr>
              <a:t> çıkan </a:t>
            </a:r>
            <a:r>
              <a:rPr lang="en-US" sz="3399" dirty="0">
                <a:solidFill>
                  <a:srgbClr val="FFFFFF"/>
                </a:solidFill>
              </a:rPr>
              <a:t>Fomo</a:t>
            </a:r>
            <a:r>
              <a:rPr lang="en-US" sz="3399" dirty="0">
                <a:solidFill>
                  <a:srgbClr val="FFFFFF"/>
                </a:solidFill>
              </a:rPr>
              <a:t> Hastalığı; </a:t>
            </a:r>
            <a:r>
              <a:rPr lang="en-US" sz="3399" dirty="0">
                <a:solidFill>
                  <a:srgbClr val="FFFFFF"/>
                </a:solidFill>
              </a:rPr>
              <a:t>işini</a:t>
            </a:r>
            <a:r>
              <a:rPr lang="en-US" sz="3399" dirty="0">
                <a:solidFill>
                  <a:srgbClr val="FFFFFF"/>
                </a:solidFill>
              </a:rPr>
              <a:t> </a:t>
            </a:r>
            <a:r>
              <a:rPr lang="en-US" sz="3399" dirty="0">
                <a:solidFill>
                  <a:srgbClr val="FFFFFF"/>
                </a:solidFill>
              </a:rPr>
              <a:t>bitirir</a:t>
            </a:r>
            <a:r>
              <a:rPr lang="en-US" sz="3399" dirty="0">
                <a:solidFill>
                  <a:srgbClr val="FFFFFF"/>
                </a:solidFill>
              </a:rPr>
              <a:t> </a:t>
            </a:r>
            <a:r>
              <a:rPr lang="en-US" sz="3399" dirty="0">
                <a:solidFill>
                  <a:srgbClr val="FFFFFF"/>
                </a:solidFill>
              </a:rPr>
              <a:t>bitirmez</a:t>
            </a:r>
            <a:r>
              <a:rPr lang="en-US" sz="3399" dirty="0">
                <a:solidFill>
                  <a:srgbClr val="FFFFFF"/>
                </a:solidFill>
              </a:rPr>
              <a:t> bir </a:t>
            </a:r>
            <a:r>
              <a:rPr lang="en-US" sz="3399" dirty="0">
                <a:solidFill>
                  <a:srgbClr val="FFFFFF"/>
                </a:solidFill>
              </a:rPr>
              <a:t>önce</a:t>
            </a:r>
            <a:r>
              <a:rPr lang="en-US" sz="3399" dirty="0">
                <a:solidFill>
                  <a:srgbClr val="FFFFFF"/>
                </a:solidFill>
              </a:rPr>
              <a:t> gördüğü </a:t>
            </a:r>
            <a:r>
              <a:rPr lang="en-US" sz="3399" dirty="0">
                <a:solidFill>
                  <a:srgbClr val="FFFFFF"/>
                </a:solidFill>
              </a:rPr>
              <a:t>paylaşıma</a:t>
            </a:r>
            <a:r>
              <a:rPr lang="en-US" sz="3399" dirty="0">
                <a:solidFill>
                  <a:srgbClr val="FFFFFF"/>
                </a:solidFill>
              </a:rPr>
              <a:t> </a:t>
            </a:r>
            <a:r>
              <a:rPr lang="en-US" sz="3399" dirty="0">
                <a:solidFill>
                  <a:srgbClr val="FFFFFF"/>
                </a:solidFill>
              </a:rPr>
              <a:t>kadar</a:t>
            </a:r>
            <a:r>
              <a:rPr lang="en-US" sz="3399" dirty="0">
                <a:solidFill>
                  <a:srgbClr val="FFFFFF"/>
                </a:solidFill>
              </a:rPr>
              <a:t> </a:t>
            </a:r>
            <a:r>
              <a:rPr lang="en-US" sz="3399" dirty="0">
                <a:solidFill>
                  <a:srgbClr val="FFFFFF"/>
                </a:solidFill>
              </a:rPr>
              <a:t>geriye</a:t>
            </a:r>
            <a:r>
              <a:rPr lang="en-US" sz="3399" dirty="0">
                <a:solidFill>
                  <a:srgbClr val="FFFFFF"/>
                </a:solidFill>
              </a:rPr>
              <a:t> </a:t>
            </a:r>
            <a:r>
              <a:rPr lang="en-US" sz="3399" dirty="0">
                <a:solidFill>
                  <a:srgbClr val="FFFFFF"/>
                </a:solidFill>
              </a:rPr>
              <a:t>doğru</a:t>
            </a:r>
            <a:r>
              <a:rPr lang="en-US" sz="3399" dirty="0">
                <a:solidFill>
                  <a:srgbClr val="FFFFFF"/>
                </a:solidFill>
              </a:rPr>
              <a:t> </a:t>
            </a:r>
            <a:r>
              <a:rPr lang="en-US" sz="3399" dirty="0">
                <a:solidFill>
                  <a:srgbClr val="FFFFFF"/>
                </a:solidFill>
              </a:rPr>
              <a:t>giderek</a:t>
            </a:r>
            <a:r>
              <a:rPr lang="en-US" sz="3399" dirty="0">
                <a:solidFill>
                  <a:srgbClr val="FFFFFF"/>
                </a:solidFill>
              </a:rPr>
              <a:t> </a:t>
            </a:r>
            <a:r>
              <a:rPr lang="en-US" sz="3399" dirty="0">
                <a:solidFill>
                  <a:srgbClr val="FFFFFF"/>
                </a:solidFill>
              </a:rPr>
              <a:t>önceki</a:t>
            </a:r>
            <a:r>
              <a:rPr lang="en-US" sz="3399" dirty="0">
                <a:solidFill>
                  <a:srgbClr val="FFFFFF"/>
                </a:solidFill>
              </a:rPr>
              <a:t> </a:t>
            </a:r>
            <a:r>
              <a:rPr lang="en-US" sz="3399" dirty="0">
                <a:solidFill>
                  <a:srgbClr val="FFFFFF"/>
                </a:solidFill>
              </a:rPr>
              <a:t>paylaşımı</a:t>
            </a:r>
            <a:r>
              <a:rPr lang="en-US" sz="3399" dirty="0">
                <a:solidFill>
                  <a:srgbClr val="FFFFFF"/>
                </a:solidFill>
              </a:rPr>
              <a:t> gördüğü an kişide </a:t>
            </a:r>
            <a:r>
              <a:rPr lang="en-US" sz="3399" dirty="0">
                <a:solidFill>
                  <a:srgbClr val="FFFFFF"/>
                </a:solidFill>
              </a:rPr>
              <a:t>oluşan</a:t>
            </a:r>
            <a:r>
              <a:rPr lang="en-US" sz="3399" dirty="0">
                <a:solidFill>
                  <a:srgbClr val="FFFFFF"/>
                </a:solidFill>
              </a:rPr>
              <a:t> </a:t>
            </a:r>
            <a:r>
              <a:rPr lang="en-US" sz="3399" dirty="0">
                <a:solidFill>
                  <a:srgbClr val="FFFFFF"/>
                </a:solidFill>
              </a:rPr>
              <a:t>anksiyetinin</a:t>
            </a:r>
            <a:r>
              <a:rPr lang="en-US" sz="3399" dirty="0">
                <a:solidFill>
                  <a:srgbClr val="FFFFFF"/>
                </a:solidFill>
              </a:rPr>
              <a:t> </a:t>
            </a:r>
            <a:r>
              <a:rPr lang="en-US" sz="3399" dirty="0">
                <a:solidFill>
                  <a:srgbClr val="FFFFFF"/>
                </a:solidFill>
              </a:rPr>
              <a:t>sona</a:t>
            </a:r>
            <a:r>
              <a:rPr lang="en-US" sz="3399" dirty="0">
                <a:solidFill>
                  <a:srgbClr val="FFFFFF"/>
                </a:solidFill>
              </a:rPr>
              <a:t> </a:t>
            </a:r>
            <a:r>
              <a:rPr lang="en-US" sz="3399" dirty="0">
                <a:solidFill>
                  <a:srgbClr val="FFFFFF"/>
                </a:solidFill>
              </a:rPr>
              <a:t>ererek</a:t>
            </a:r>
            <a:r>
              <a:rPr lang="en-US" sz="3399" dirty="0">
                <a:solidFill>
                  <a:srgbClr val="FFFFFF"/>
                </a:solidFill>
              </a:rPr>
              <a:t> </a:t>
            </a:r>
            <a:r>
              <a:rPr lang="en-US" sz="3399" dirty="0">
                <a:solidFill>
                  <a:srgbClr val="FFFFFF"/>
                </a:solidFill>
              </a:rPr>
              <a:t>rahatlama</a:t>
            </a:r>
            <a:r>
              <a:rPr lang="en-US" sz="3399" dirty="0">
                <a:solidFill>
                  <a:srgbClr val="FFFFFF"/>
                </a:solidFill>
              </a:rPr>
              <a:t> </a:t>
            </a:r>
            <a:r>
              <a:rPr lang="en-US" sz="3399" dirty="0">
                <a:solidFill>
                  <a:srgbClr val="FFFFFF"/>
                </a:solidFill>
              </a:rPr>
              <a:t>durumuyla</a:t>
            </a:r>
            <a:r>
              <a:rPr lang="en-US" sz="3399" dirty="0">
                <a:solidFill>
                  <a:srgbClr val="FFFFFF"/>
                </a:solidFill>
              </a:rPr>
              <a:t> yeni </a:t>
            </a:r>
            <a:r>
              <a:rPr lang="en-US" sz="3399" dirty="0">
                <a:solidFill>
                  <a:srgbClr val="FFFFFF"/>
                </a:solidFill>
              </a:rPr>
              <a:t>tanımlanmış</a:t>
            </a:r>
            <a:r>
              <a:rPr lang="en-US" sz="3399" dirty="0">
                <a:solidFill>
                  <a:srgbClr val="FFFFFF"/>
                </a:solidFill>
              </a:rPr>
              <a:t> bir hastalık… </a:t>
            </a:r>
            <a:r>
              <a:rPr lang="en-US" sz="3399" dirty="0">
                <a:solidFill>
                  <a:srgbClr val="FFFFFF"/>
                </a:solidFill>
              </a:rPr>
              <a:t>Fomo</a:t>
            </a:r>
            <a:r>
              <a:rPr lang="en-US" sz="3399" dirty="0">
                <a:solidFill>
                  <a:srgbClr val="FFFFFF"/>
                </a:solidFill>
              </a:rPr>
              <a:t> hastaları yeni </a:t>
            </a:r>
            <a:r>
              <a:rPr lang="en-US" sz="3399" dirty="0">
                <a:solidFill>
                  <a:srgbClr val="FFFFFF"/>
                </a:solidFill>
              </a:rPr>
              <a:t>gelişmeleri</a:t>
            </a:r>
            <a:r>
              <a:rPr lang="en-US" sz="3399" dirty="0">
                <a:solidFill>
                  <a:srgbClr val="FFFFFF"/>
                </a:solidFill>
              </a:rPr>
              <a:t> </a:t>
            </a:r>
            <a:r>
              <a:rPr lang="en-US" sz="3399" dirty="0">
                <a:solidFill>
                  <a:srgbClr val="FFFFFF"/>
                </a:solidFill>
              </a:rPr>
              <a:t>herkesten</a:t>
            </a:r>
            <a:r>
              <a:rPr lang="en-US" sz="3399" dirty="0">
                <a:solidFill>
                  <a:srgbClr val="FFFFFF"/>
                </a:solidFill>
              </a:rPr>
              <a:t> daha sonra </a:t>
            </a:r>
            <a:r>
              <a:rPr lang="en-US" sz="3399" dirty="0">
                <a:solidFill>
                  <a:srgbClr val="FFFFFF"/>
                </a:solidFill>
              </a:rPr>
              <a:t>öğrenme</a:t>
            </a:r>
            <a:r>
              <a:rPr lang="en-US" sz="3399" dirty="0">
                <a:solidFill>
                  <a:srgbClr val="FFFFFF"/>
                </a:solidFill>
              </a:rPr>
              <a:t> </a:t>
            </a:r>
            <a:r>
              <a:rPr lang="en-US" sz="3399" dirty="0">
                <a:solidFill>
                  <a:srgbClr val="FFFFFF"/>
                </a:solidFill>
              </a:rPr>
              <a:t>korkusu</a:t>
            </a:r>
            <a:r>
              <a:rPr lang="en-US" sz="3399" dirty="0">
                <a:solidFill>
                  <a:srgbClr val="FFFFFF"/>
                </a:solidFill>
              </a:rPr>
              <a:t> </a:t>
            </a:r>
            <a:r>
              <a:rPr lang="en-US" sz="3399" dirty="0">
                <a:solidFill>
                  <a:srgbClr val="FFFFFF"/>
                </a:solidFill>
              </a:rPr>
              <a:t>taşırlar</a:t>
            </a:r>
            <a:r>
              <a:rPr lang="en-US" sz="3399" dirty="0">
                <a:solidFill>
                  <a:srgbClr val="FFFFFF"/>
                </a:solidFill>
              </a:rPr>
              <a:t>. Örneğin birden fazla </a:t>
            </a:r>
            <a:r>
              <a:rPr lang="en-US" sz="3399" dirty="0">
                <a:solidFill>
                  <a:srgbClr val="FFFFFF"/>
                </a:solidFill>
              </a:rPr>
              <a:t>kişiye</a:t>
            </a:r>
            <a:r>
              <a:rPr lang="en-US" sz="3399" dirty="0">
                <a:solidFill>
                  <a:srgbClr val="FFFFFF"/>
                </a:solidFill>
              </a:rPr>
              <a:t> </a:t>
            </a:r>
            <a:r>
              <a:rPr lang="en-US" sz="3399" dirty="0">
                <a:solidFill>
                  <a:srgbClr val="FFFFFF"/>
                </a:solidFill>
              </a:rPr>
              <a:t>gönderilen</a:t>
            </a:r>
            <a:r>
              <a:rPr lang="en-US" sz="3399" dirty="0">
                <a:solidFill>
                  <a:srgbClr val="FFFFFF"/>
                </a:solidFill>
              </a:rPr>
              <a:t> bir e-</a:t>
            </a:r>
            <a:r>
              <a:rPr lang="en-US" sz="3399" dirty="0">
                <a:solidFill>
                  <a:srgbClr val="FFFFFF"/>
                </a:solidFill>
              </a:rPr>
              <a:t>postayı</a:t>
            </a:r>
            <a:r>
              <a:rPr lang="en-US" sz="3399" dirty="0">
                <a:solidFill>
                  <a:srgbClr val="FFFFFF"/>
                </a:solidFill>
              </a:rPr>
              <a:t> en son </a:t>
            </a:r>
            <a:r>
              <a:rPr lang="en-US" sz="3399" dirty="0">
                <a:solidFill>
                  <a:srgbClr val="FFFFFF"/>
                </a:solidFill>
              </a:rPr>
              <a:t>okuyan</a:t>
            </a:r>
            <a:r>
              <a:rPr lang="en-US" sz="3399" dirty="0">
                <a:solidFill>
                  <a:srgbClr val="FFFFFF"/>
                </a:solidFill>
              </a:rPr>
              <a:t> ve </a:t>
            </a:r>
            <a:r>
              <a:rPr lang="en-US" sz="3399" dirty="0">
                <a:solidFill>
                  <a:srgbClr val="FFFFFF"/>
                </a:solidFill>
              </a:rPr>
              <a:t>detayları</a:t>
            </a:r>
            <a:r>
              <a:rPr lang="en-US" sz="3399" dirty="0">
                <a:solidFill>
                  <a:srgbClr val="FFFFFF"/>
                </a:solidFill>
              </a:rPr>
              <a:t> en son </a:t>
            </a:r>
            <a:r>
              <a:rPr lang="en-US" sz="3399" dirty="0">
                <a:solidFill>
                  <a:srgbClr val="FFFFFF"/>
                </a:solidFill>
              </a:rPr>
              <a:t>öğrenen</a:t>
            </a:r>
            <a:r>
              <a:rPr lang="en-US" sz="3399" dirty="0">
                <a:solidFill>
                  <a:srgbClr val="FFFFFF"/>
                </a:solidFill>
              </a:rPr>
              <a:t> kişi </a:t>
            </a:r>
            <a:r>
              <a:rPr lang="en-US" sz="3399" dirty="0">
                <a:solidFill>
                  <a:srgbClr val="FFFFFF"/>
                </a:solidFill>
              </a:rPr>
              <a:t>olmaktan</a:t>
            </a:r>
            <a:r>
              <a:rPr lang="en-US" sz="3399" dirty="0">
                <a:solidFill>
                  <a:srgbClr val="FFFFFF"/>
                </a:solidFill>
              </a:rPr>
              <a:t>, sosyal </a:t>
            </a:r>
            <a:r>
              <a:rPr lang="en-US" sz="3399" dirty="0">
                <a:solidFill>
                  <a:srgbClr val="FFFFFF"/>
                </a:solidFill>
              </a:rPr>
              <a:t>medyadaki</a:t>
            </a:r>
            <a:r>
              <a:rPr lang="en-US" sz="3399" dirty="0">
                <a:solidFill>
                  <a:srgbClr val="FFFFFF"/>
                </a:solidFill>
              </a:rPr>
              <a:t> bir </a:t>
            </a:r>
            <a:r>
              <a:rPr lang="en-US" sz="3399" dirty="0">
                <a:solidFill>
                  <a:srgbClr val="FFFFFF"/>
                </a:solidFill>
              </a:rPr>
              <a:t>iletiye</a:t>
            </a:r>
            <a:r>
              <a:rPr lang="en-US" sz="3399" dirty="0">
                <a:solidFill>
                  <a:srgbClr val="FFFFFF"/>
                </a:solidFill>
              </a:rPr>
              <a:t> en son </a:t>
            </a:r>
            <a:r>
              <a:rPr lang="en-US" sz="3399" dirty="0">
                <a:solidFill>
                  <a:srgbClr val="FFFFFF"/>
                </a:solidFill>
              </a:rPr>
              <a:t>yorum</a:t>
            </a:r>
            <a:r>
              <a:rPr lang="en-US" sz="3399" dirty="0">
                <a:solidFill>
                  <a:srgbClr val="FFFFFF"/>
                </a:solidFill>
              </a:rPr>
              <a:t> </a:t>
            </a:r>
            <a:r>
              <a:rPr lang="en-US" sz="3399" dirty="0">
                <a:solidFill>
                  <a:srgbClr val="FFFFFF"/>
                </a:solidFill>
              </a:rPr>
              <a:t>yapmaktan</a:t>
            </a:r>
            <a:r>
              <a:rPr lang="en-US" sz="3399" dirty="0">
                <a:solidFill>
                  <a:srgbClr val="FFFFFF"/>
                </a:solidFill>
              </a:rPr>
              <a:t> </a:t>
            </a:r>
            <a:r>
              <a:rPr lang="en-US" sz="3399" dirty="0">
                <a:solidFill>
                  <a:srgbClr val="FFFFFF"/>
                </a:solidFill>
              </a:rPr>
              <a:t>korkmaları</a:t>
            </a:r>
            <a:r>
              <a:rPr lang="en-US" sz="3399" dirty="0">
                <a:solidFill>
                  <a:srgbClr val="FFFFFF"/>
                </a:solidFill>
              </a:rPr>
              <a:t> </a:t>
            </a:r>
            <a:r>
              <a:rPr lang="en-US" sz="3399" dirty="0">
                <a:solidFill>
                  <a:srgbClr val="FFFFFF"/>
                </a:solidFill>
              </a:rPr>
              <a:t>nedeniyle</a:t>
            </a:r>
            <a:r>
              <a:rPr lang="en-US" sz="3399" dirty="0">
                <a:solidFill>
                  <a:srgbClr val="FFFFFF"/>
                </a:solidFill>
              </a:rPr>
              <a:t> </a:t>
            </a:r>
            <a:r>
              <a:rPr lang="en-US" sz="3399" dirty="0">
                <a:solidFill>
                  <a:srgbClr val="FFFFFF"/>
                </a:solidFill>
              </a:rPr>
              <a:t>akıllı</a:t>
            </a:r>
            <a:r>
              <a:rPr lang="en-US" sz="3399" dirty="0">
                <a:solidFill>
                  <a:srgbClr val="FFFFFF"/>
                </a:solidFill>
              </a:rPr>
              <a:t> </a:t>
            </a:r>
            <a:r>
              <a:rPr lang="en-US" sz="3399" dirty="0">
                <a:solidFill>
                  <a:srgbClr val="FFFFFF"/>
                </a:solidFill>
              </a:rPr>
              <a:t>telefon</a:t>
            </a:r>
            <a:r>
              <a:rPr lang="en-US" sz="3399" dirty="0">
                <a:solidFill>
                  <a:srgbClr val="FFFFFF"/>
                </a:solidFill>
              </a:rPr>
              <a:t>, tablet </a:t>
            </a:r>
            <a:r>
              <a:rPr lang="en-US" sz="3399" dirty="0">
                <a:solidFill>
                  <a:srgbClr val="FFFFFF"/>
                </a:solidFill>
              </a:rPr>
              <a:t>cihazlar</a:t>
            </a:r>
            <a:r>
              <a:rPr lang="en-US" sz="3399" dirty="0">
                <a:solidFill>
                  <a:srgbClr val="FFFFFF"/>
                </a:solidFill>
              </a:rPr>
              <a:t>, </a:t>
            </a:r>
            <a:r>
              <a:rPr lang="en-US" sz="3399" dirty="0">
                <a:solidFill>
                  <a:srgbClr val="FFFFFF"/>
                </a:solidFill>
              </a:rPr>
              <a:t>dizüstü</a:t>
            </a:r>
            <a:r>
              <a:rPr lang="en-US" sz="3399" dirty="0">
                <a:solidFill>
                  <a:srgbClr val="FFFFFF"/>
                </a:solidFill>
              </a:rPr>
              <a:t> veya </a:t>
            </a:r>
            <a:r>
              <a:rPr lang="en-US" sz="3399" dirty="0">
                <a:solidFill>
                  <a:srgbClr val="FFFFFF"/>
                </a:solidFill>
              </a:rPr>
              <a:t>masaüstü</a:t>
            </a:r>
            <a:r>
              <a:rPr lang="en-US" sz="3399" dirty="0">
                <a:solidFill>
                  <a:srgbClr val="FFFFFF"/>
                </a:solidFill>
              </a:rPr>
              <a:t> </a:t>
            </a:r>
            <a:r>
              <a:rPr lang="en-US" sz="3399" dirty="0">
                <a:solidFill>
                  <a:srgbClr val="FFFFFF"/>
                </a:solidFill>
              </a:rPr>
              <a:t>bilgisayarlarını</a:t>
            </a:r>
            <a:r>
              <a:rPr lang="en-US" sz="3399" dirty="0">
                <a:solidFill>
                  <a:srgbClr val="FFFFFF"/>
                </a:solidFill>
              </a:rPr>
              <a:t> </a:t>
            </a:r>
            <a:r>
              <a:rPr lang="en-US" sz="3399" dirty="0">
                <a:solidFill>
                  <a:srgbClr val="FFFFFF"/>
                </a:solidFill>
              </a:rPr>
              <a:t>farkında</a:t>
            </a:r>
            <a:r>
              <a:rPr lang="en-US" sz="3399" dirty="0">
                <a:solidFill>
                  <a:srgbClr val="FFFFFF"/>
                </a:solidFill>
              </a:rPr>
              <a:t> </a:t>
            </a:r>
            <a:r>
              <a:rPr lang="en-US" sz="3399" dirty="0">
                <a:solidFill>
                  <a:srgbClr val="FFFFFF"/>
                </a:solidFill>
              </a:rPr>
              <a:t>olmadan</a:t>
            </a:r>
            <a:r>
              <a:rPr lang="en-US" sz="3399" dirty="0">
                <a:solidFill>
                  <a:srgbClr val="FFFFFF"/>
                </a:solidFill>
              </a:rPr>
              <a:t> her </a:t>
            </a:r>
            <a:r>
              <a:rPr lang="en-US" sz="3399" dirty="0">
                <a:solidFill>
                  <a:srgbClr val="FFFFFF"/>
                </a:solidFill>
              </a:rPr>
              <a:t>fırsatta</a:t>
            </a:r>
            <a:r>
              <a:rPr lang="en-US" sz="3399" dirty="0">
                <a:solidFill>
                  <a:srgbClr val="FFFFFF"/>
                </a:solidFill>
              </a:rPr>
              <a:t> sürekli kontrol ederler ve bu </a:t>
            </a:r>
            <a:r>
              <a:rPr lang="en-US" sz="3399" dirty="0">
                <a:solidFill>
                  <a:srgbClr val="FFFFFF"/>
                </a:solidFill>
              </a:rPr>
              <a:t>cihazlardan</a:t>
            </a:r>
            <a:r>
              <a:rPr lang="en-US" sz="3399" dirty="0">
                <a:solidFill>
                  <a:srgbClr val="FFFFFF"/>
                </a:solidFill>
              </a:rPr>
              <a:t> en </a:t>
            </a:r>
            <a:r>
              <a:rPr lang="en-US" sz="3399" dirty="0">
                <a:solidFill>
                  <a:srgbClr val="FFFFFF"/>
                </a:solidFill>
              </a:rPr>
              <a:t>az</a:t>
            </a:r>
            <a:r>
              <a:rPr lang="en-US" sz="3399" dirty="0">
                <a:solidFill>
                  <a:srgbClr val="FFFFFF"/>
                </a:solidFill>
              </a:rPr>
              <a:t> </a:t>
            </a:r>
            <a:r>
              <a:rPr lang="en-US" sz="3399" dirty="0">
                <a:solidFill>
                  <a:srgbClr val="FFFFFF"/>
                </a:solidFill>
              </a:rPr>
              <a:t>birini</a:t>
            </a:r>
            <a:r>
              <a:rPr lang="en-US" sz="3399" dirty="0">
                <a:solidFill>
                  <a:srgbClr val="FFFFFF"/>
                </a:solidFill>
              </a:rPr>
              <a:t> sürekli </a:t>
            </a:r>
            <a:r>
              <a:rPr lang="en-US" sz="3399" dirty="0">
                <a:solidFill>
                  <a:srgbClr val="FFFFFF"/>
                </a:solidFill>
              </a:rPr>
              <a:t>yanlarında</a:t>
            </a:r>
            <a:r>
              <a:rPr lang="en-US" sz="3399" dirty="0">
                <a:solidFill>
                  <a:srgbClr val="FFFFFF"/>
                </a:solidFill>
              </a:rPr>
              <a:t> </a:t>
            </a:r>
            <a:r>
              <a:rPr lang="en-US" sz="3399" dirty="0">
                <a:solidFill>
                  <a:srgbClr val="FFFFFF"/>
                </a:solidFill>
              </a:rPr>
              <a:t>taşırlar</a:t>
            </a:r>
            <a:r>
              <a:rPr lang="en-US" sz="3399" dirty="0">
                <a:solidFill>
                  <a:srgbClr val="FFFFFF"/>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Freeform 2"/>
          <p:cNvSpPr/>
          <p:nvPr/>
        </p:nvSpPr>
        <p:spPr>
          <a:xfrm>
            <a:off x="9498932" y="2520819"/>
            <a:ext cx="6993815" cy="5245361"/>
          </a:xfrm>
          <a:custGeom>
            <a:avLst/>
            <a:gdLst/>
            <a:ahLst/>
            <a:cxnLst/>
            <a:rect l="l" t="t" r="r" b="b"/>
            <a:pathLst>
              <a:path w="6993815" h="5245361">
                <a:moveTo>
                  <a:pt x="0" y="0"/>
                </a:moveTo>
                <a:lnTo>
                  <a:pt x="6993815" y="0"/>
                </a:lnTo>
                <a:lnTo>
                  <a:pt x="6993815" y="5245362"/>
                </a:lnTo>
                <a:lnTo>
                  <a:pt x="0" y="5245362"/>
                </a:lnTo>
                <a:lnTo>
                  <a:pt x="0" y="0"/>
                </a:lnTo>
                <a:close/>
              </a:path>
            </a:pathLst>
          </a:custGeom>
          <a:blipFill>
            <a:blip r:embed="rId2" cstate="print"/>
            <a:stretch>
              <a:fillRect/>
            </a:stretch>
          </a:blipFill>
        </p:spPr>
      </p:sp>
      <p:sp>
        <p:nvSpPr>
          <p:cNvPr id="3" name="TextBox 3"/>
          <p:cNvSpPr txBox="1"/>
          <p:nvPr/>
        </p:nvSpPr>
        <p:spPr>
          <a:xfrm>
            <a:off x="1028700" y="952500"/>
            <a:ext cx="8470232" cy="7399141"/>
          </a:xfrm>
          <a:prstGeom prst="rect">
            <a:avLst/>
          </a:prstGeom>
        </p:spPr>
        <p:txBody>
          <a:bodyPr lIns="0" tIns="0" rIns="0" bIns="0" rtlCol="0" anchor="t">
            <a:spAutoFit/>
          </a:bodyPr>
          <a:lstStyle/>
          <a:p>
            <a:pPr algn="ctr">
              <a:lnSpc>
                <a:spcPts val="5039"/>
              </a:lnSpc>
              <a:spcBef>
                <a:spcPct val="0"/>
              </a:spcBef>
            </a:pPr>
            <a:r>
              <a:rPr lang="en-US" sz="3599" dirty="0">
                <a:solidFill>
                  <a:srgbClr val="FF914D"/>
                </a:solidFill>
              </a:rPr>
              <a:t>Nomofobi</a:t>
            </a:r>
            <a:endParaRPr lang="en-US" sz="3599" dirty="0">
              <a:solidFill>
                <a:srgbClr val="FF914D"/>
              </a:solidFill>
            </a:endParaRPr>
          </a:p>
          <a:p>
            <a:pPr algn="ctr">
              <a:lnSpc>
                <a:spcPts val="5039"/>
              </a:lnSpc>
              <a:spcBef>
                <a:spcPct val="0"/>
              </a:spcBef>
            </a:pPr>
            <a:endParaRPr dirty="0"/>
          </a:p>
          <a:p>
            <a:pPr>
              <a:lnSpc>
                <a:spcPts val="4759"/>
              </a:lnSpc>
              <a:spcBef>
                <a:spcPct val="0"/>
              </a:spcBef>
            </a:pPr>
            <a:r>
              <a:rPr lang="en-US" sz="3399" dirty="0">
                <a:solidFill>
                  <a:srgbClr val="FFFFFF"/>
                </a:solidFill>
              </a:rPr>
              <a:t>İngilizce “No Mobile Phone Phobia” </a:t>
            </a:r>
            <a:r>
              <a:rPr lang="en-US" sz="3399" dirty="0">
                <a:solidFill>
                  <a:srgbClr val="FFFFFF"/>
                </a:solidFill>
              </a:rPr>
              <a:t>kelimelerinin</a:t>
            </a:r>
            <a:r>
              <a:rPr lang="en-US" sz="3399" dirty="0">
                <a:solidFill>
                  <a:srgbClr val="FFFFFF"/>
                </a:solidFill>
              </a:rPr>
              <a:t> </a:t>
            </a:r>
            <a:r>
              <a:rPr lang="en-US" sz="3399" dirty="0">
                <a:solidFill>
                  <a:srgbClr val="FFFFFF"/>
                </a:solidFill>
              </a:rPr>
              <a:t>kısaltılmasıyla</a:t>
            </a:r>
            <a:r>
              <a:rPr lang="en-US" sz="3399" dirty="0">
                <a:solidFill>
                  <a:srgbClr val="FFFFFF"/>
                </a:solidFill>
              </a:rPr>
              <a:t> adlandırılan ve </a:t>
            </a:r>
            <a:r>
              <a:rPr lang="en-US" sz="3399" dirty="0">
                <a:solidFill>
                  <a:srgbClr val="FFFFFF"/>
                </a:solidFill>
              </a:rPr>
              <a:t>dilimize</a:t>
            </a:r>
            <a:r>
              <a:rPr lang="en-US" sz="3399" dirty="0">
                <a:solidFill>
                  <a:srgbClr val="FFFFFF"/>
                </a:solidFill>
              </a:rPr>
              <a:t> “</a:t>
            </a:r>
            <a:r>
              <a:rPr lang="en-US" sz="3399" dirty="0">
                <a:solidFill>
                  <a:srgbClr val="FFFFFF"/>
                </a:solidFill>
              </a:rPr>
              <a:t>Telefonsuzluk</a:t>
            </a:r>
            <a:r>
              <a:rPr lang="en-US" sz="3399" dirty="0">
                <a:solidFill>
                  <a:srgbClr val="FFFFFF"/>
                </a:solidFill>
              </a:rPr>
              <a:t> </a:t>
            </a:r>
            <a:r>
              <a:rPr lang="en-US" sz="3399" dirty="0">
                <a:solidFill>
                  <a:srgbClr val="FFFFFF"/>
                </a:solidFill>
              </a:rPr>
              <a:t>Fobisi</a:t>
            </a:r>
            <a:r>
              <a:rPr lang="en-US" sz="3399" dirty="0">
                <a:solidFill>
                  <a:srgbClr val="FFFFFF"/>
                </a:solidFill>
              </a:rPr>
              <a:t>” olarak </a:t>
            </a:r>
            <a:r>
              <a:rPr lang="en-US" sz="3399" dirty="0">
                <a:solidFill>
                  <a:srgbClr val="FFFFFF"/>
                </a:solidFill>
              </a:rPr>
              <a:t>çevirebileceğimiz</a:t>
            </a:r>
            <a:r>
              <a:rPr lang="en-US" sz="3399" dirty="0">
                <a:solidFill>
                  <a:srgbClr val="FFFFFF"/>
                </a:solidFill>
              </a:rPr>
              <a:t> bu hastalık; </a:t>
            </a:r>
            <a:r>
              <a:rPr lang="en-US" sz="3399" dirty="0">
                <a:solidFill>
                  <a:srgbClr val="FFFFFF"/>
                </a:solidFill>
              </a:rPr>
              <a:t>özellikle</a:t>
            </a:r>
            <a:r>
              <a:rPr lang="en-US" sz="3399" dirty="0">
                <a:solidFill>
                  <a:srgbClr val="FFFFFF"/>
                </a:solidFill>
              </a:rPr>
              <a:t> Z </a:t>
            </a:r>
            <a:r>
              <a:rPr lang="en-US" sz="3399" dirty="0">
                <a:solidFill>
                  <a:srgbClr val="FFFFFF"/>
                </a:solidFill>
              </a:rPr>
              <a:t>kuşağı</a:t>
            </a:r>
            <a:r>
              <a:rPr lang="en-US" sz="3399" dirty="0">
                <a:solidFill>
                  <a:srgbClr val="FFFFFF"/>
                </a:solidFill>
              </a:rPr>
              <a:t> olarak adlandırılan ve </a:t>
            </a:r>
            <a:r>
              <a:rPr lang="en-US" sz="3399" dirty="0">
                <a:solidFill>
                  <a:srgbClr val="FFFFFF"/>
                </a:solidFill>
              </a:rPr>
              <a:t>akıllı</a:t>
            </a:r>
            <a:r>
              <a:rPr lang="en-US" sz="3399" dirty="0">
                <a:solidFill>
                  <a:srgbClr val="FFFFFF"/>
                </a:solidFill>
              </a:rPr>
              <a:t> </a:t>
            </a:r>
            <a:r>
              <a:rPr lang="en-US" sz="3399" dirty="0">
                <a:solidFill>
                  <a:srgbClr val="FFFFFF"/>
                </a:solidFill>
              </a:rPr>
              <a:t>cep</a:t>
            </a:r>
            <a:r>
              <a:rPr lang="en-US" sz="3399" dirty="0">
                <a:solidFill>
                  <a:srgbClr val="FFFFFF"/>
                </a:solidFill>
              </a:rPr>
              <a:t> </a:t>
            </a:r>
            <a:r>
              <a:rPr lang="en-US" sz="3399" dirty="0">
                <a:solidFill>
                  <a:srgbClr val="FFFFFF"/>
                </a:solidFill>
              </a:rPr>
              <a:t>telefonlarını</a:t>
            </a:r>
            <a:r>
              <a:rPr lang="en-US" sz="3399" dirty="0">
                <a:solidFill>
                  <a:srgbClr val="FFFFFF"/>
                </a:solidFill>
              </a:rPr>
              <a:t> </a:t>
            </a:r>
            <a:r>
              <a:rPr lang="en-US" sz="3399" dirty="0">
                <a:solidFill>
                  <a:srgbClr val="FFFFFF"/>
                </a:solidFill>
              </a:rPr>
              <a:t>okuma</a:t>
            </a:r>
            <a:r>
              <a:rPr lang="en-US" sz="3399" dirty="0">
                <a:solidFill>
                  <a:srgbClr val="FFFFFF"/>
                </a:solidFill>
              </a:rPr>
              <a:t> </a:t>
            </a:r>
            <a:r>
              <a:rPr lang="en-US" sz="3399" dirty="0">
                <a:solidFill>
                  <a:srgbClr val="FFFFFF"/>
                </a:solidFill>
              </a:rPr>
              <a:t>yazma</a:t>
            </a:r>
            <a:r>
              <a:rPr lang="en-US" sz="3399" dirty="0">
                <a:solidFill>
                  <a:srgbClr val="FFFFFF"/>
                </a:solidFill>
              </a:rPr>
              <a:t> </a:t>
            </a:r>
            <a:r>
              <a:rPr lang="en-US" sz="3399" dirty="0">
                <a:solidFill>
                  <a:srgbClr val="FFFFFF"/>
                </a:solidFill>
              </a:rPr>
              <a:t>dahi</a:t>
            </a:r>
            <a:r>
              <a:rPr lang="en-US" sz="3399" dirty="0">
                <a:solidFill>
                  <a:srgbClr val="FFFFFF"/>
                </a:solidFill>
              </a:rPr>
              <a:t> </a:t>
            </a:r>
            <a:r>
              <a:rPr lang="en-US" sz="3399" dirty="0">
                <a:solidFill>
                  <a:srgbClr val="FFFFFF"/>
                </a:solidFill>
              </a:rPr>
              <a:t>bilmeden</a:t>
            </a:r>
            <a:r>
              <a:rPr lang="en-US" sz="3399" dirty="0">
                <a:solidFill>
                  <a:srgbClr val="FFFFFF"/>
                </a:solidFill>
              </a:rPr>
              <a:t> </a:t>
            </a:r>
            <a:r>
              <a:rPr lang="en-US" sz="3399" dirty="0">
                <a:solidFill>
                  <a:srgbClr val="FFFFFF"/>
                </a:solidFill>
              </a:rPr>
              <a:t>kullanmaya</a:t>
            </a:r>
            <a:r>
              <a:rPr lang="en-US" sz="3399" dirty="0">
                <a:solidFill>
                  <a:srgbClr val="FFFFFF"/>
                </a:solidFill>
              </a:rPr>
              <a:t> </a:t>
            </a:r>
            <a:r>
              <a:rPr lang="en-US" sz="3399" dirty="0">
                <a:solidFill>
                  <a:srgbClr val="FFFFFF"/>
                </a:solidFill>
              </a:rPr>
              <a:t>başlayan</a:t>
            </a:r>
            <a:r>
              <a:rPr lang="en-US" sz="3399" dirty="0">
                <a:solidFill>
                  <a:srgbClr val="FFFFFF"/>
                </a:solidFill>
              </a:rPr>
              <a:t> yeni </a:t>
            </a:r>
            <a:r>
              <a:rPr lang="en-US" sz="3399" dirty="0">
                <a:solidFill>
                  <a:srgbClr val="FFFFFF"/>
                </a:solidFill>
              </a:rPr>
              <a:t>nesli</a:t>
            </a:r>
            <a:r>
              <a:rPr lang="en-US" sz="3399" dirty="0">
                <a:solidFill>
                  <a:srgbClr val="FFFFFF"/>
                </a:solidFill>
              </a:rPr>
              <a:t> </a:t>
            </a:r>
            <a:r>
              <a:rPr lang="en-US" sz="3399" dirty="0">
                <a:solidFill>
                  <a:srgbClr val="FFFFFF"/>
                </a:solidFill>
              </a:rPr>
              <a:t>yakından</a:t>
            </a:r>
            <a:r>
              <a:rPr lang="en-US" sz="3399" dirty="0">
                <a:solidFill>
                  <a:srgbClr val="FFFFFF"/>
                </a:solidFill>
              </a:rPr>
              <a:t> </a:t>
            </a:r>
            <a:r>
              <a:rPr lang="en-US" sz="3399" dirty="0">
                <a:solidFill>
                  <a:srgbClr val="FFFFFF"/>
                </a:solidFill>
              </a:rPr>
              <a:t>ilgilendiren</a:t>
            </a:r>
            <a:r>
              <a:rPr lang="en-US" sz="3399" dirty="0">
                <a:solidFill>
                  <a:srgbClr val="FFFFFF"/>
                </a:solidFill>
              </a:rPr>
              <a:t> </a:t>
            </a:r>
            <a:r>
              <a:rPr lang="en-US" sz="3399" dirty="0">
                <a:solidFill>
                  <a:srgbClr val="FFFFFF"/>
                </a:solidFill>
              </a:rPr>
              <a:t>dijital</a:t>
            </a:r>
            <a:r>
              <a:rPr lang="en-US" sz="3399" dirty="0">
                <a:solidFill>
                  <a:srgbClr val="FFFFFF"/>
                </a:solidFill>
              </a:rPr>
              <a:t> </a:t>
            </a:r>
            <a:r>
              <a:rPr lang="en-US" sz="3399" dirty="0">
                <a:solidFill>
                  <a:srgbClr val="FFFFFF"/>
                </a:solidFill>
              </a:rPr>
              <a:t>çağın</a:t>
            </a:r>
            <a:r>
              <a:rPr lang="en-US" sz="3399" dirty="0">
                <a:solidFill>
                  <a:srgbClr val="FFFFFF"/>
                </a:solidFill>
              </a:rPr>
              <a:t> yeni </a:t>
            </a:r>
            <a:r>
              <a:rPr lang="en-US" sz="3399" dirty="0">
                <a:solidFill>
                  <a:srgbClr val="FFFFFF"/>
                </a:solidFill>
              </a:rPr>
              <a:t>tanımlanmış</a:t>
            </a:r>
            <a:r>
              <a:rPr lang="en-US" sz="3399" dirty="0">
                <a:solidFill>
                  <a:srgbClr val="FFFFFF"/>
                </a:solidFill>
              </a:rPr>
              <a:t> </a:t>
            </a:r>
            <a:r>
              <a:rPr lang="en-US" sz="3399" dirty="0">
                <a:solidFill>
                  <a:srgbClr val="FFFFFF"/>
                </a:solidFill>
              </a:rPr>
              <a:t>hastalıklarındandır</a:t>
            </a:r>
            <a:r>
              <a:rPr lang="en-US" sz="3399" dirty="0">
                <a:solidFill>
                  <a:srgbClr val="FFFFFF"/>
                </a:solidFill>
              </a:rPr>
              <a:t>. Hastalığa sebep olan </a:t>
            </a:r>
            <a:r>
              <a:rPr lang="en-US" sz="3399" dirty="0">
                <a:solidFill>
                  <a:srgbClr val="FFFFFF"/>
                </a:solidFill>
              </a:rPr>
              <a:t>esas</a:t>
            </a:r>
            <a:r>
              <a:rPr lang="en-US" sz="3399" dirty="0">
                <a:solidFill>
                  <a:srgbClr val="FFFFFF"/>
                </a:solidFill>
              </a:rPr>
              <a:t> neden aşırı </a:t>
            </a:r>
            <a:r>
              <a:rPr lang="en-US" sz="3399" dirty="0">
                <a:solidFill>
                  <a:srgbClr val="FFFFFF"/>
                </a:solidFill>
              </a:rPr>
              <a:t>telefon</a:t>
            </a:r>
            <a:r>
              <a:rPr lang="en-US" sz="3399" dirty="0">
                <a:solidFill>
                  <a:srgbClr val="FFFFFF"/>
                </a:solidFill>
              </a:rPr>
              <a:t> kullanımının </a:t>
            </a:r>
            <a:r>
              <a:rPr lang="en-US" sz="3399" dirty="0">
                <a:solidFill>
                  <a:srgbClr val="FFFFFF"/>
                </a:solidFill>
              </a:rPr>
              <a:t>oluşturduğu</a:t>
            </a:r>
            <a:r>
              <a:rPr lang="en-US" sz="3399" dirty="0">
                <a:solidFill>
                  <a:srgbClr val="FFFFFF"/>
                </a:solidFill>
              </a:rPr>
              <a:t> </a:t>
            </a:r>
            <a:r>
              <a:rPr lang="en-US" sz="3399" dirty="0">
                <a:solidFill>
                  <a:srgbClr val="FFFFFF"/>
                </a:solidFill>
              </a:rPr>
              <a:t>bağımlılıktır</a:t>
            </a:r>
            <a:r>
              <a:rPr lang="en-US" sz="3399" dirty="0">
                <a:solidFill>
                  <a:srgbClr val="FFFFFF"/>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Freeform 2"/>
          <p:cNvSpPr/>
          <p:nvPr/>
        </p:nvSpPr>
        <p:spPr>
          <a:xfrm>
            <a:off x="9968668" y="1666878"/>
            <a:ext cx="6953243" cy="6953243"/>
          </a:xfrm>
          <a:custGeom>
            <a:avLst/>
            <a:gdLst/>
            <a:ahLst/>
            <a:cxnLst/>
            <a:rect l="l" t="t" r="r" b="b"/>
            <a:pathLst>
              <a:path w="6953243" h="6953243">
                <a:moveTo>
                  <a:pt x="0" y="0"/>
                </a:moveTo>
                <a:lnTo>
                  <a:pt x="6953243" y="0"/>
                </a:lnTo>
                <a:lnTo>
                  <a:pt x="6953243" y="6953244"/>
                </a:lnTo>
                <a:lnTo>
                  <a:pt x="0" y="6953244"/>
                </a:lnTo>
                <a:lnTo>
                  <a:pt x="0" y="0"/>
                </a:lnTo>
                <a:close/>
              </a:path>
            </a:pathLst>
          </a:custGeom>
          <a:blipFill>
            <a:blip r:embed="rId2" cstate="print"/>
            <a:stretch>
              <a:fillRect/>
            </a:stretch>
          </a:blipFill>
        </p:spPr>
      </p:sp>
      <p:sp>
        <p:nvSpPr>
          <p:cNvPr id="3" name="TextBox 3"/>
          <p:cNvSpPr txBox="1"/>
          <p:nvPr/>
        </p:nvSpPr>
        <p:spPr>
          <a:xfrm>
            <a:off x="990600" y="1485900"/>
            <a:ext cx="8846218" cy="7347845"/>
          </a:xfrm>
          <a:prstGeom prst="rect">
            <a:avLst/>
          </a:prstGeom>
        </p:spPr>
        <p:txBody>
          <a:bodyPr lIns="0" tIns="0" rIns="0" bIns="0" rtlCol="0" anchor="t">
            <a:spAutoFit/>
          </a:bodyPr>
          <a:lstStyle/>
          <a:p>
            <a:pPr>
              <a:lnSpc>
                <a:spcPts val="4759"/>
              </a:lnSpc>
              <a:spcBef>
                <a:spcPct val="0"/>
              </a:spcBef>
            </a:pPr>
            <a:r>
              <a:rPr lang="en-US" sz="3399" dirty="0">
                <a:solidFill>
                  <a:srgbClr val="FFFFFF"/>
                </a:solidFill>
              </a:rPr>
              <a:t>Telefonu</a:t>
            </a:r>
            <a:r>
              <a:rPr lang="en-US" sz="3399" dirty="0">
                <a:solidFill>
                  <a:srgbClr val="FFFFFF"/>
                </a:solidFill>
              </a:rPr>
              <a:t> </a:t>
            </a:r>
            <a:r>
              <a:rPr lang="en-US" sz="3399" dirty="0">
                <a:solidFill>
                  <a:srgbClr val="FFFFFF"/>
                </a:solidFill>
              </a:rPr>
              <a:t>yanındayken</a:t>
            </a:r>
            <a:r>
              <a:rPr lang="en-US" sz="3399" dirty="0">
                <a:solidFill>
                  <a:srgbClr val="FFFFFF"/>
                </a:solidFill>
              </a:rPr>
              <a:t> bile </a:t>
            </a:r>
            <a:r>
              <a:rPr lang="en-US" sz="3399" dirty="0">
                <a:solidFill>
                  <a:srgbClr val="FFFFFF"/>
                </a:solidFill>
              </a:rPr>
              <a:t>unutmuş</a:t>
            </a:r>
            <a:r>
              <a:rPr lang="en-US" sz="3399" dirty="0">
                <a:solidFill>
                  <a:srgbClr val="FFFFFF"/>
                </a:solidFill>
              </a:rPr>
              <a:t> olabileceği </a:t>
            </a:r>
            <a:r>
              <a:rPr lang="en-US" sz="3399" dirty="0">
                <a:solidFill>
                  <a:srgbClr val="FFFFFF"/>
                </a:solidFill>
              </a:rPr>
              <a:t>düşüncesiyle</a:t>
            </a:r>
            <a:r>
              <a:rPr lang="en-US" sz="3399" dirty="0">
                <a:solidFill>
                  <a:srgbClr val="FFFFFF"/>
                </a:solidFill>
              </a:rPr>
              <a:t> sürekli elini </a:t>
            </a:r>
            <a:r>
              <a:rPr lang="en-US" sz="3399" dirty="0">
                <a:solidFill>
                  <a:srgbClr val="FFFFFF"/>
                </a:solidFill>
              </a:rPr>
              <a:t>cebine</a:t>
            </a:r>
            <a:r>
              <a:rPr lang="en-US" sz="3399" dirty="0">
                <a:solidFill>
                  <a:srgbClr val="FFFFFF"/>
                </a:solidFill>
              </a:rPr>
              <a:t> veya </a:t>
            </a:r>
            <a:r>
              <a:rPr lang="en-US" sz="3399" dirty="0">
                <a:solidFill>
                  <a:srgbClr val="FFFFFF"/>
                </a:solidFill>
              </a:rPr>
              <a:t>çantasına</a:t>
            </a:r>
            <a:r>
              <a:rPr lang="en-US" sz="3399" dirty="0">
                <a:solidFill>
                  <a:srgbClr val="FFFFFF"/>
                </a:solidFill>
              </a:rPr>
              <a:t> </a:t>
            </a:r>
            <a:r>
              <a:rPr lang="en-US" sz="3399" dirty="0">
                <a:solidFill>
                  <a:srgbClr val="FFFFFF"/>
                </a:solidFill>
              </a:rPr>
              <a:t>atarak</a:t>
            </a:r>
            <a:r>
              <a:rPr lang="en-US" sz="3399" dirty="0">
                <a:solidFill>
                  <a:srgbClr val="FFFFFF"/>
                </a:solidFill>
              </a:rPr>
              <a:t> </a:t>
            </a:r>
            <a:r>
              <a:rPr lang="en-US" sz="3399" dirty="0">
                <a:solidFill>
                  <a:srgbClr val="FFFFFF"/>
                </a:solidFill>
              </a:rPr>
              <a:t>varlığını</a:t>
            </a:r>
            <a:r>
              <a:rPr lang="en-US" sz="3399" dirty="0">
                <a:solidFill>
                  <a:srgbClr val="FFFFFF"/>
                </a:solidFill>
              </a:rPr>
              <a:t> kontrol </a:t>
            </a:r>
            <a:r>
              <a:rPr lang="en-US" sz="3399" dirty="0">
                <a:solidFill>
                  <a:srgbClr val="FFFFFF"/>
                </a:solidFill>
              </a:rPr>
              <a:t>etme</a:t>
            </a:r>
            <a:r>
              <a:rPr lang="en-US" sz="3399" dirty="0">
                <a:solidFill>
                  <a:srgbClr val="FFFFFF"/>
                </a:solidFill>
              </a:rPr>
              <a:t>, </a:t>
            </a:r>
            <a:r>
              <a:rPr lang="en-US" sz="3399" dirty="0">
                <a:solidFill>
                  <a:srgbClr val="FFFFFF"/>
                </a:solidFill>
              </a:rPr>
              <a:t>telefonun</a:t>
            </a:r>
            <a:r>
              <a:rPr lang="en-US" sz="3399" dirty="0">
                <a:solidFill>
                  <a:srgbClr val="FFFFFF"/>
                </a:solidFill>
              </a:rPr>
              <a:t> </a:t>
            </a:r>
            <a:r>
              <a:rPr lang="en-US" sz="3399" dirty="0">
                <a:solidFill>
                  <a:srgbClr val="FFFFFF"/>
                </a:solidFill>
              </a:rPr>
              <a:t>yokluğunun</a:t>
            </a:r>
            <a:r>
              <a:rPr lang="en-US" sz="3399" dirty="0">
                <a:solidFill>
                  <a:srgbClr val="FFFFFF"/>
                </a:solidFill>
              </a:rPr>
              <a:t> veya </a:t>
            </a:r>
            <a:r>
              <a:rPr lang="en-US" sz="3399" dirty="0">
                <a:solidFill>
                  <a:srgbClr val="FFFFFF"/>
                </a:solidFill>
              </a:rPr>
              <a:t>unutulmasının</a:t>
            </a:r>
            <a:r>
              <a:rPr lang="en-US" sz="3399" dirty="0">
                <a:solidFill>
                  <a:srgbClr val="FFFFFF"/>
                </a:solidFill>
              </a:rPr>
              <a:t> kişide </a:t>
            </a:r>
            <a:r>
              <a:rPr lang="en-US" sz="3399" dirty="0">
                <a:solidFill>
                  <a:srgbClr val="FFFFFF"/>
                </a:solidFill>
              </a:rPr>
              <a:t>beklenmeyen</a:t>
            </a:r>
            <a:r>
              <a:rPr lang="en-US" sz="3399" dirty="0">
                <a:solidFill>
                  <a:srgbClr val="FFFFFF"/>
                </a:solidFill>
              </a:rPr>
              <a:t> fiziksel ve psikolojik </a:t>
            </a:r>
            <a:r>
              <a:rPr lang="en-US" sz="3399" dirty="0">
                <a:solidFill>
                  <a:srgbClr val="FFFFFF"/>
                </a:solidFill>
              </a:rPr>
              <a:t>tepkilere</a:t>
            </a:r>
            <a:r>
              <a:rPr lang="en-US" sz="3399" dirty="0">
                <a:solidFill>
                  <a:srgbClr val="FFFFFF"/>
                </a:solidFill>
              </a:rPr>
              <a:t> neden </a:t>
            </a:r>
            <a:r>
              <a:rPr lang="en-US" sz="3399" dirty="0">
                <a:solidFill>
                  <a:srgbClr val="FFFFFF"/>
                </a:solidFill>
              </a:rPr>
              <a:t>olması</a:t>
            </a:r>
            <a:r>
              <a:rPr lang="en-US" sz="3399" dirty="0">
                <a:solidFill>
                  <a:srgbClr val="FFFFFF"/>
                </a:solidFill>
              </a:rPr>
              <a:t>, </a:t>
            </a:r>
            <a:r>
              <a:rPr lang="en-US" sz="3399" dirty="0">
                <a:solidFill>
                  <a:srgbClr val="FFFFFF"/>
                </a:solidFill>
              </a:rPr>
              <a:t>şebeke</a:t>
            </a:r>
            <a:r>
              <a:rPr lang="en-US" sz="3399" dirty="0">
                <a:solidFill>
                  <a:srgbClr val="FFFFFF"/>
                </a:solidFill>
              </a:rPr>
              <a:t> </a:t>
            </a:r>
            <a:r>
              <a:rPr lang="en-US" sz="3399" dirty="0">
                <a:solidFill>
                  <a:srgbClr val="FFFFFF"/>
                </a:solidFill>
              </a:rPr>
              <a:t>sinyali</a:t>
            </a:r>
            <a:r>
              <a:rPr lang="en-US" sz="3399" dirty="0">
                <a:solidFill>
                  <a:srgbClr val="FFFFFF"/>
                </a:solidFill>
              </a:rPr>
              <a:t> </a:t>
            </a:r>
            <a:r>
              <a:rPr lang="en-US" sz="3399" dirty="0">
                <a:solidFill>
                  <a:srgbClr val="FFFFFF"/>
                </a:solidFill>
              </a:rPr>
              <a:t>olmadığında</a:t>
            </a:r>
            <a:r>
              <a:rPr lang="en-US" sz="3399" dirty="0">
                <a:solidFill>
                  <a:srgbClr val="FFFFFF"/>
                </a:solidFill>
              </a:rPr>
              <a:t> </a:t>
            </a:r>
            <a:r>
              <a:rPr lang="en-US" sz="3399" dirty="0">
                <a:solidFill>
                  <a:srgbClr val="FFFFFF"/>
                </a:solidFill>
              </a:rPr>
              <a:t>ya</a:t>
            </a:r>
            <a:r>
              <a:rPr lang="en-US" sz="3399" dirty="0">
                <a:solidFill>
                  <a:srgbClr val="FFFFFF"/>
                </a:solidFill>
              </a:rPr>
              <a:t> da </a:t>
            </a:r>
            <a:r>
              <a:rPr lang="en-US" sz="3399" dirty="0">
                <a:solidFill>
                  <a:srgbClr val="FFFFFF"/>
                </a:solidFill>
              </a:rPr>
              <a:t>şarj</a:t>
            </a:r>
            <a:r>
              <a:rPr lang="en-US" sz="3399" dirty="0">
                <a:solidFill>
                  <a:srgbClr val="FFFFFF"/>
                </a:solidFill>
              </a:rPr>
              <a:t> </a:t>
            </a:r>
            <a:r>
              <a:rPr lang="en-US" sz="3399" dirty="0">
                <a:solidFill>
                  <a:srgbClr val="FFFFFF"/>
                </a:solidFill>
              </a:rPr>
              <a:t>bittiğinde</a:t>
            </a:r>
            <a:r>
              <a:rPr lang="en-US" sz="3399" dirty="0">
                <a:solidFill>
                  <a:srgbClr val="FFFFFF"/>
                </a:solidFill>
              </a:rPr>
              <a:t> aşırı </a:t>
            </a:r>
            <a:r>
              <a:rPr lang="en-US" sz="3399" dirty="0">
                <a:solidFill>
                  <a:srgbClr val="FFFFFF"/>
                </a:solidFill>
              </a:rPr>
              <a:t>öfkelenme</a:t>
            </a:r>
            <a:r>
              <a:rPr lang="en-US" sz="3399" dirty="0">
                <a:solidFill>
                  <a:srgbClr val="FFFFFF"/>
                </a:solidFill>
              </a:rPr>
              <a:t>, </a:t>
            </a:r>
            <a:r>
              <a:rPr lang="en-US" sz="3399" dirty="0">
                <a:solidFill>
                  <a:srgbClr val="FFFFFF"/>
                </a:solidFill>
              </a:rPr>
              <a:t>kısa</a:t>
            </a:r>
            <a:r>
              <a:rPr lang="en-US" sz="3399" dirty="0">
                <a:solidFill>
                  <a:srgbClr val="FFFFFF"/>
                </a:solidFill>
              </a:rPr>
              <a:t> </a:t>
            </a:r>
            <a:r>
              <a:rPr lang="en-US" sz="3399" dirty="0">
                <a:solidFill>
                  <a:srgbClr val="FFFFFF"/>
                </a:solidFill>
              </a:rPr>
              <a:t>süreliğine</a:t>
            </a:r>
            <a:r>
              <a:rPr lang="en-US" sz="3399" dirty="0">
                <a:solidFill>
                  <a:srgbClr val="FFFFFF"/>
                </a:solidFill>
              </a:rPr>
              <a:t> </a:t>
            </a:r>
            <a:r>
              <a:rPr lang="en-US" sz="3399" dirty="0">
                <a:solidFill>
                  <a:srgbClr val="FFFFFF"/>
                </a:solidFill>
              </a:rPr>
              <a:t>dahi</a:t>
            </a:r>
            <a:r>
              <a:rPr lang="en-US" sz="3399" dirty="0">
                <a:solidFill>
                  <a:srgbClr val="FFFFFF"/>
                </a:solidFill>
              </a:rPr>
              <a:t> </a:t>
            </a:r>
            <a:r>
              <a:rPr lang="en-US" sz="3399" dirty="0">
                <a:solidFill>
                  <a:srgbClr val="FFFFFF"/>
                </a:solidFill>
              </a:rPr>
              <a:t>olsa</a:t>
            </a:r>
            <a:r>
              <a:rPr lang="en-US" sz="3399" dirty="0">
                <a:solidFill>
                  <a:srgbClr val="FFFFFF"/>
                </a:solidFill>
              </a:rPr>
              <a:t> </a:t>
            </a:r>
            <a:r>
              <a:rPr lang="en-US" sz="3399" dirty="0">
                <a:solidFill>
                  <a:srgbClr val="FFFFFF"/>
                </a:solidFill>
              </a:rPr>
              <a:t>telefonunu</a:t>
            </a:r>
            <a:r>
              <a:rPr lang="en-US" sz="3399" dirty="0">
                <a:solidFill>
                  <a:srgbClr val="FFFFFF"/>
                </a:solidFill>
              </a:rPr>
              <a:t> </a:t>
            </a:r>
            <a:r>
              <a:rPr lang="en-US" sz="3399" dirty="0">
                <a:solidFill>
                  <a:srgbClr val="FFFFFF"/>
                </a:solidFill>
              </a:rPr>
              <a:t>kapatamama</a:t>
            </a:r>
            <a:r>
              <a:rPr lang="en-US" sz="3399" dirty="0">
                <a:solidFill>
                  <a:srgbClr val="FFFFFF"/>
                </a:solidFill>
              </a:rPr>
              <a:t>, </a:t>
            </a:r>
            <a:r>
              <a:rPr lang="en-US" sz="3399" dirty="0">
                <a:solidFill>
                  <a:srgbClr val="FFFFFF"/>
                </a:solidFill>
              </a:rPr>
              <a:t>telefonsuz</a:t>
            </a:r>
            <a:r>
              <a:rPr lang="en-US" sz="3399" dirty="0">
                <a:solidFill>
                  <a:srgbClr val="FFFFFF"/>
                </a:solidFill>
              </a:rPr>
              <a:t> kendisini </a:t>
            </a:r>
            <a:r>
              <a:rPr lang="en-US" sz="3399" dirty="0">
                <a:solidFill>
                  <a:srgbClr val="FFFFFF"/>
                </a:solidFill>
              </a:rPr>
              <a:t>eksik</a:t>
            </a:r>
            <a:r>
              <a:rPr lang="en-US" sz="3399" dirty="0">
                <a:solidFill>
                  <a:srgbClr val="FFFFFF"/>
                </a:solidFill>
              </a:rPr>
              <a:t> hissetme ve </a:t>
            </a:r>
            <a:r>
              <a:rPr lang="en-US" sz="3399" dirty="0">
                <a:solidFill>
                  <a:srgbClr val="FFFFFF"/>
                </a:solidFill>
              </a:rPr>
              <a:t>telefondan</a:t>
            </a:r>
            <a:r>
              <a:rPr lang="en-US" sz="3399" dirty="0">
                <a:solidFill>
                  <a:srgbClr val="FFFFFF"/>
                </a:solidFill>
              </a:rPr>
              <a:t> </a:t>
            </a:r>
            <a:r>
              <a:rPr lang="en-US" sz="3399" dirty="0">
                <a:solidFill>
                  <a:srgbClr val="FFFFFF"/>
                </a:solidFill>
              </a:rPr>
              <a:t>ayrı</a:t>
            </a:r>
            <a:r>
              <a:rPr lang="en-US" sz="3399" dirty="0">
                <a:solidFill>
                  <a:srgbClr val="FFFFFF"/>
                </a:solidFill>
              </a:rPr>
              <a:t> </a:t>
            </a:r>
            <a:r>
              <a:rPr lang="en-US" sz="3399" dirty="0">
                <a:solidFill>
                  <a:srgbClr val="FFFFFF"/>
                </a:solidFill>
              </a:rPr>
              <a:t>kaldığında</a:t>
            </a:r>
            <a:r>
              <a:rPr lang="en-US" sz="3399" dirty="0">
                <a:solidFill>
                  <a:srgbClr val="FFFFFF"/>
                </a:solidFill>
              </a:rPr>
              <a:t> </a:t>
            </a:r>
            <a:r>
              <a:rPr lang="en-US" sz="3399" dirty="0">
                <a:solidFill>
                  <a:srgbClr val="FFFFFF"/>
                </a:solidFill>
              </a:rPr>
              <a:t>hayattan</a:t>
            </a:r>
            <a:r>
              <a:rPr lang="en-US" sz="3399" dirty="0">
                <a:solidFill>
                  <a:srgbClr val="FFFFFF"/>
                </a:solidFill>
              </a:rPr>
              <a:t> </a:t>
            </a:r>
            <a:r>
              <a:rPr lang="en-US" sz="3399" dirty="0">
                <a:solidFill>
                  <a:srgbClr val="FFFFFF"/>
                </a:solidFill>
              </a:rPr>
              <a:t>kopmuş</a:t>
            </a:r>
            <a:r>
              <a:rPr lang="en-US" sz="3399" dirty="0">
                <a:solidFill>
                  <a:srgbClr val="FFFFFF"/>
                </a:solidFill>
              </a:rPr>
              <a:t> </a:t>
            </a:r>
            <a:r>
              <a:rPr lang="en-US" sz="3399" dirty="0">
                <a:solidFill>
                  <a:srgbClr val="FFFFFF"/>
                </a:solidFill>
              </a:rPr>
              <a:t>hissine</a:t>
            </a:r>
            <a:r>
              <a:rPr lang="en-US" sz="3399" dirty="0">
                <a:solidFill>
                  <a:srgbClr val="FFFFFF"/>
                </a:solidFill>
              </a:rPr>
              <a:t> </a:t>
            </a:r>
            <a:r>
              <a:rPr lang="en-US" sz="3399" dirty="0">
                <a:solidFill>
                  <a:srgbClr val="FFFFFF"/>
                </a:solidFill>
              </a:rPr>
              <a:t>kapılma</a:t>
            </a:r>
            <a:r>
              <a:rPr lang="en-US" sz="3399" dirty="0">
                <a:solidFill>
                  <a:srgbClr val="FFFFFF"/>
                </a:solidFill>
              </a:rPr>
              <a:t>, </a:t>
            </a:r>
            <a:r>
              <a:rPr lang="en-US" sz="3399" dirty="0">
                <a:solidFill>
                  <a:srgbClr val="FFFFFF"/>
                </a:solidFill>
              </a:rPr>
              <a:t>interneti</a:t>
            </a:r>
            <a:r>
              <a:rPr lang="en-US" sz="3399" dirty="0">
                <a:solidFill>
                  <a:srgbClr val="FFFFFF"/>
                </a:solidFill>
              </a:rPr>
              <a:t> olmayan </a:t>
            </a:r>
            <a:r>
              <a:rPr lang="en-US" sz="3399" dirty="0">
                <a:solidFill>
                  <a:srgbClr val="FFFFFF"/>
                </a:solidFill>
              </a:rPr>
              <a:t>ortamları</a:t>
            </a:r>
            <a:r>
              <a:rPr lang="en-US" sz="3399" dirty="0">
                <a:solidFill>
                  <a:srgbClr val="FFFFFF"/>
                </a:solidFill>
              </a:rPr>
              <a:t> </a:t>
            </a:r>
            <a:r>
              <a:rPr lang="en-US" sz="3399" dirty="0">
                <a:solidFill>
                  <a:srgbClr val="FFFFFF"/>
                </a:solidFill>
              </a:rPr>
              <a:t>tercih</a:t>
            </a:r>
            <a:r>
              <a:rPr lang="en-US" sz="3399" dirty="0">
                <a:solidFill>
                  <a:srgbClr val="FFFFFF"/>
                </a:solidFill>
              </a:rPr>
              <a:t> </a:t>
            </a:r>
            <a:r>
              <a:rPr lang="en-US" sz="3399" dirty="0">
                <a:solidFill>
                  <a:srgbClr val="FFFFFF"/>
                </a:solidFill>
              </a:rPr>
              <a:t>etmeme</a:t>
            </a:r>
            <a:r>
              <a:rPr lang="en-US" sz="3399" dirty="0">
                <a:solidFill>
                  <a:srgbClr val="FFFFFF"/>
                </a:solidFill>
              </a:rPr>
              <a:t> gibi </a:t>
            </a:r>
            <a:r>
              <a:rPr lang="en-US" sz="3399" dirty="0">
                <a:solidFill>
                  <a:srgbClr val="FFFFFF"/>
                </a:solidFill>
              </a:rPr>
              <a:t>durumlar</a:t>
            </a:r>
            <a:r>
              <a:rPr lang="en-US" sz="3399" dirty="0">
                <a:solidFill>
                  <a:srgbClr val="FFFFFF"/>
                </a:solidFill>
              </a:rPr>
              <a:t> </a:t>
            </a:r>
            <a:r>
              <a:rPr lang="en-US" sz="3399" dirty="0">
                <a:solidFill>
                  <a:srgbClr val="FFFFFF"/>
                </a:solidFill>
              </a:rPr>
              <a:t>hastalığın</a:t>
            </a:r>
            <a:r>
              <a:rPr lang="en-US" sz="3399" dirty="0">
                <a:solidFill>
                  <a:srgbClr val="FFFFFF"/>
                </a:solidFill>
              </a:rPr>
              <a:t> </a:t>
            </a:r>
            <a:r>
              <a:rPr lang="en-US" sz="3399" dirty="0">
                <a:solidFill>
                  <a:srgbClr val="FFFFFF"/>
                </a:solidFill>
              </a:rPr>
              <a:t>temel</a:t>
            </a:r>
            <a:r>
              <a:rPr lang="en-US" sz="3399" dirty="0">
                <a:solidFill>
                  <a:srgbClr val="FFFFFF"/>
                </a:solidFill>
              </a:rPr>
              <a:t> </a:t>
            </a:r>
            <a:r>
              <a:rPr lang="en-US" sz="3399" dirty="0">
                <a:solidFill>
                  <a:srgbClr val="FFFFFF"/>
                </a:solidFill>
              </a:rPr>
              <a:t>bulguları</a:t>
            </a:r>
            <a:r>
              <a:rPr lang="en-US" sz="3399" dirty="0">
                <a:solidFill>
                  <a:srgbClr val="FFFFFF"/>
                </a:solidFill>
              </a:rPr>
              <a:t> </a:t>
            </a:r>
            <a:r>
              <a:rPr lang="en-US" sz="3399" dirty="0">
                <a:solidFill>
                  <a:srgbClr val="FFFFFF"/>
                </a:solidFill>
              </a:rPr>
              <a:t>arasındadır</a:t>
            </a:r>
            <a:r>
              <a:rPr lang="en-US" sz="3399" dirty="0">
                <a:solidFill>
                  <a:srgbClr val="FFFFFF"/>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Freeform 2"/>
          <p:cNvSpPr/>
          <p:nvPr/>
        </p:nvSpPr>
        <p:spPr>
          <a:xfrm>
            <a:off x="9135651" y="2041182"/>
            <a:ext cx="8123649" cy="5412381"/>
          </a:xfrm>
          <a:custGeom>
            <a:avLst/>
            <a:gdLst/>
            <a:ahLst/>
            <a:cxnLst/>
            <a:rect l="l" t="t" r="r" b="b"/>
            <a:pathLst>
              <a:path w="8123649" h="5412381">
                <a:moveTo>
                  <a:pt x="0" y="0"/>
                </a:moveTo>
                <a:lnTo>
                  <a:pt x="8123649" y="0"/>
                </a:lnTo>
                <a:lnTo>
                  <a:pt x="8123649" y="5412381"/>
                </a:lnTo>
                <a:lnTo>
                  <a:pt x="0" y="5412381"/>
                </a:lnTo>
                <a:lnTo>
                  <a:pt x="0" y="0"/>
                </a:lnTo>
                <a:close/>
              </a:path>
            </a:pathLst>
          </a:custGeom>
          <a:blipFill>
            <a:blip r:embed="rId2" cstate="print"/>
            <a:stretch>
              <a:fillRect/>
            </a:stretch>
          </a:blipFill>
        </p:spPr>
      </p:sp>
      <p:sp>
        <p:nvSpPr>
          <p:cNvPr id="3" name="TextBox 3"/>
          <p:cNvSpPr txBox="1"/>
          <p:nvPr/>
        </p:nvSpPr>
        <p:spPr>
          <a:xfrm>
            <a:off x="914400" y="1714500"/>
            <a:ext cx="8115300" cy="5770811"/>
          </a:xfrm>
          <a:prstGeom prst="rect">
            <a:avLst/>
          </a:prstGeom>
        </p:spPr>
        <p:txBody>
          <a:bodyPr lIns="0" tIns="0" rIns="0" bIns="0" rtlCol="0" anchor="t">
            <a:spAutoFit/>
          </a:bodyPr>
          <a:lstStyle/>
          <a:p>
            <a:pPr>
              <a:lnSpc>
                <a:spcPts val="4480"/>
              </a:lnSpc>
              <a:spcBef>
                <a:spcPct val="0"/>
              </a:spcBef>
            </a:pPr>
            <a:r>
              <a:rPr lang="en-US" sz="2800" dirty="0">
                <a:solidFill>
                  <a:srgbClr val="FFFFFF"/>
                </a:solidFill>
                <a:latin typeface="Now"/>
              </a:rPr>
              <a:t>Sosyal medya bağımlılığı yeni bir kavramdır. </a:t>
            </a:r>
          </a:p>
          <a:p>
            <a:pPr>
              <a:lnSpc>
                <a:spcPts val="4480"/>
              </a:lnSpc>
              <a:spcBef>
                <a:spcPct val="0"/>
              </a:spcBef>
            </a:pPr>
            <a:endParaRPr sz="1600" dirty="0"/>
          </a:p>
          <a:p>
            <a:pPr>
              <a:lnSpc>
                <a:spcPts val="4480"/>
              </a:lnSpc>
              <a:spcBef>
                <a:spcPct val="0"/>
              </a:spcBef>
            </a:pPr>
            <a:r>
              <a:rPr lang="en-US" sz="2800" dirty="0">
                <a:solidFill>
                  <a:srgbClr val="FFFFFF"/>
                </a:solidFill>
                <a:latin typeface="Now"/>
              </a:rPr>
              <a:t>İşini, yeme-içmesini, günlük düzenini ihmal edecek düzeyde olan insanlar bağımlı olarak kabul edilebilir. Günümüzde sosyal medya kullanımının artması ile artan bazı hastalıklar bulunmaktadır. Bunlara sosyal medya hastalıkları(e-hastalıklar) denmektedir. </a:t>
            </a:r>
          </a:p>
          <a:p>
            <a:pPr>
              <a:lnSpc>
                <a:spcPts val="4480"/>
              </a:lnSpc>
              <a:spcBef>
                <a:spcPct val="0"/>
              </a:spcBef>
            </a:pPr>
            <a:endParaRPr sz="1600" dirty="0"/>
          </a:p>
          <a:p>
            <a:pPr>
              <a:lnSpc>
                <a:spcPts val="4480"/>
              </a:lnSpc>
              <a:spcBef>
                <a:spcPct val="0"/>
              </a:spcBef>
            </a:pPr>
            <a:r>
              <a:rPr lang="en-US" sz="2800" dirty="0">
                <a:solidFill>
                  <a:srgbClr val="FFFFFF"/>
                </a:solidFill>
                <a:latin typeface="Now"/>
              </a:rPr>
              <a:t>Bu hastalıklardan bazıları aşağıda yer almaktadır;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TextBox 2"/>
          <p:cNvSpPr txBox="1"/>
          <p:nvPr/>
        </p:nvSpPr>
        <p:spPr>
          <a:xfrm>
            <a:off x="990600" y="1257300"/>
            <a:ext cx="16101261" cy="8146461"/>
          </a:xfrm>
          <a:prstGeom prst="rect">
            <a:avLst/>
          </a:prstGeom>
        </p:spPr>
        <p:txBody>
          <a:bodyPr lIns="0" tIns="0" rIns="0" bIns="0" rtlCol="0" anchor="t">
            <a:spAutoFit/>
          </a:bodyPr>
          <a:lstStyle/>
          <a:p>
            <a:pPr>
              <a:lnSpc>
                <a:spcPts val="4340"/>
              </a:lnSpc>
              <a:spcBef>
                <a:spcPct val="0"/>
              </a:spcBef>
            </a:pPr>
            <a:r>
              <a:rPr lang="en-US" sz="4000" b="1" dirty="0">
                <a:solidFill>
                  <a:srgbClr val="FF914D"/>
                </a:solidFill>
                <a:latin typeface="+mj-lt"/>
              </a:rPr>
              <a:t>SONUÇ</a:t>
            </a:r>
          </a:p>
          <a:p>
            <a:pPr>
              <a:lnSpc>
                <a:spcPts val="4340"/>
              </a:lnSpc>
              <a:spcBef>
                <a:spcPct val="0"/>
              </a:spcBef>
            </a:pPr>
            <a:endParaRPr dirty="0"/>
          </a:p>
          <a:p>
            <a:pPr>
              <a:lnSpc>
                <a:spcPts val="4340"/>
              </a:lnSpc>
              <a:spcBef>
                <a:spcPct val="0"/>
              </a:spcBef>
            </a:pPr>
            <a:r>
              <a:rPr lang="en-US" sz="3100" dirty="0">
                <a:solidFill>
                  <a:srgbClr val="FFFFFF"/>
                </a:solidFill>
              </a:rPr>
              <a:t>Sosyolog Erving Goffman’ın da belirttiği üzere </a:t>
            </a:r>
          </a:p>
          <a:p>
            <a:pPr>
              <a:lnSpc>
                <a:spcPts val="4340"/>
              </a:lnSpc>
              <a:spcBef>
                <a:spcPct val="0"/>
              </a:spcBef>
            </a:pPr>
            <a:r>
              <a:rPr lang="en-US" sz="3100" dirty="0">
                <a:solidFill>
                  <a:srgbClr val="FFFFFF"/>
                </a:solidFill>
              </a:rPr>
              <a:t>sosyal ağlarda kullanıcıların gerçekte olduğundan farklı olarak bir aktör gibi davranmaları “benliğin sunumu” amacından saparak “benliğin reklamına” dönüşmüştür. Ayrıca sosyal ağlarda sıklıkla onay alan bireyler popüler olmakta ve sosyal gruplarda daha fazla kabul görmektedirler. Böylece sosyal ağ kullanıcılarının onay bağımlılığı serüveni artarak çeşitli sorunlara neden olmaktadır. Nitekim bireylerin gerçek yaşamda sanal kimliklere bürünmesi “benliğin yitirilmesi ve çeşitli psikolojik risklerin artmasına” yol açmıştır. Ayrıca günümüzde kimlik karmaşası (çevrimiçi görünmezlik), siber zorbalıklarında oluşmasına zemin hazırlayan önemli bir etkendir.</a:t>
            </a:r>
          </a:p>
          <a:p>
            <a:pPr>
              <a:lnSpc>
                <a:spcPts val="4340"/>
              </a:lnSpc>
              <a:spcBef>
                <a:spcPct val="0"/>
              </a:spcBef>
            </a:pPr>
            <a:endParaRPr dirty="0"/>
          </a:p>
          <a:p>
            <a:pPr>
              <a:lnSpc>
                <a:spcPts val="4340"/>
              </a:lnSpc>
              <a:spcBef>
                <a:spcPct val="0"/>
              </a:spcBef>
            </a:pPr>
            <a:endParaRPr dirty="0"/>
          </a:p>
          <a:p>
            <a:pPr>
              <a:lnSpc>
                <a:spcPts val="4340"/>
              </a:lnSpc>
              <a:spcBef>
                <a:spcPct val="0"/>
              </a:spcBef>
            </a:pPr>
            <a:endParaRPr dirty="0"/>
          </a:p>
          <a:p>
            <a:pPr>
              <a:lnSpc>
                <a:spcPts val="4340"/>
              </a:lnSpc>
              <a:spcBef>
                <a:spcPct val="0"/>
              </a:spcBef>
            </a:pPr>
            <a:endParaRPr dirty="0"/>
          </a:p>
          <a:p>
            <a:pPr>
              <a:lnSpc>
                <a:spcPts val="3780"/>
              </a:lnSpc>
              <a:spcBef>
                <a:spcPct val="0"/>
              </a:spcBef>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TextBox 2"/>
          <p:cNvSpPr txBox="1"/>
          <p:nvPr/>
        </p:nvSpPr>
        <p:spPr>
          <a:xfrm>
            <a:off x="1028700" y="962025"/>
            <a:ext cx="16230600" cy="6584303"/>
          </a:xfrm>
          <a:prstGeom prst="rect">
            <a:avLst/>
          </a:prstGeom>
        </p:spPr>
        <p:txBody>
          <a:bodyPr lIns="0" tIns="0" rIns="0" bIns="0" rtlCol="0" anchor="t">
            <a:spAutoFit/>
          </a:bodyPr>
          <a:lstStyle/>
          <a:p>
            <a:pPr>
              <a:lnSpc>
                <a:spcPts val="4340"/>
              </a:lnSpc>
              <a:spcBef>
                <a:spcPct val="0"/>
              </a:spcBef>
            </a:pPr>
            <a:r>
              <a:rPr lang="en-US" sz="3100" dirty="0">
                <a:solidFill>
                  <a:srgbClr val="FFFFFF"/>
                </a:solidFill>
              </a:rPr>
              <a:t>Sonuç olarak; kişilerin teknolojiyi aşırı, bilinçsiz ve zamanlarının büyük bir bölümünü kapsayacak şekilde kullanmaları, teknolojiye erişemedikleri zamanlarda yoksunluk belirtileri göstermelerine veya e-hastalık diye adlandırılan türlü teknolojik rahatsızlıklara neden olabileceği görülmektedir. Bu nedenle;</a:t>
            </a:r>
          </a:p>
          <a:p>
            <a:pPr>
              <a:lnSpc>
                <a:spcPts val="4340"/>
              </a:lnSpc>
              <a:spcBef>
                <a:spcPct val="0"/>
              </a:spcBef>
            </a:pPr>
            <a:endParaRPr dirty="0"/>
          </a:p>
          <a:p>
            <a:pPr marL="669291" lvl="1" indent="-334646">
              <a:lnSpc>
                <a:spcPts val="4340"/>
              </a:lnSpc>
              <a:buFont typeface="Arial"/>
              <a:buChar char="•"/>
            </a:pPr>
            <a:r>
              <a:rPr lang="en-US" sz="3100" dirty="0">
                <a:solidFill>
                  <a:srgbClr val="FFFFFF"/>
                </a:solidFill>
              </a:rPr>
              <a:t>Kişilerin özdenetim sağlamaları,</a:t>
            </a:r>
          </a:p>
          <a:p>
            <a:pPr marL="669291" lvl="1" indent="-334646">
              <a:lnSpc>
                <a:spcPts val="4340"/>
              </a:lnSpc>
              <a:buFont typeface="Arial"/>
              <a:buChar char="•"/>
            </a:pPr>
            <a:r>
              <a:rPr lang="en-US" sz="3100" dirty="0">
                <a:solidFill>
                  <a:srgbClr val="FFFFFF"/>
                </a:solidFill>
              </a:rPr>
              <a:t>Teknolojinin hangi amaçlar doğrultusunda ve ne sıklıkla kullanıldığının belirlenmesi,</a:t>
            </a:r>
          </a:p>
          <a:p>
            <a:pPr marL="669291" lvl="1" indent="-334646">
              <a:lnSpc>
                <a:spcPts val="4340"/>
              </a:lnSpc>
              <a:buFont typeface="Arial"/>
              <a:buChar char="•"/>
            </a:pPr>
            <a:r>
              <a:rPr lang="en-US" sz="3100" dirty="0">
                <a:solidFill>
                  <a:srgbClr val="FFFFFF"/>
                </a:solidFill>
              </a:rPr>
              <a:t>Kişilerin takdir edilme ve onaylanma ihtiyaçlarını sanal dünyadan karşılamak yerine gerçek hayata odaklanmaları,</a:t>
            </a:r>
          </a:p>
          <a:p>
            <a:pPr marL="669291" lvl="1" indent="-334646">
              <a:lnSpc>
                <a:spcPts val="4340"/>
              </a:lnSpc>
              <a:buFont typeface="Arial"/>
              <a:buChar char="•"/>
            </a:pPr>
            <a:r>
              <a:rPr lang="en-US" sz="3100" dirty="0">
                <a:solidFill>
                  <a:srgbClr val="FFFFFF"/>
                </a:solidFill>
              </a:rPr>
              <a:t>Kişilerin beklentilerinin karşılanmadığını ve kendilerini yetersiz hissettikleri zamanlarda, mevcut durumu görmezden gelmek ve özeleştiride bulunmak yerine “öz sevecenlik” kavramının önerdiği gibi ‘kendilerine karşı sevgi dolu ve anlayışlı’ olmayı seçmeleri önem taşımaktadır.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Freeform 2"/>
          <p:cNvSpPr/>
          <p:nvPr/>
        </p:nvSpPr>
        <p:spPr>
          <a:xfrm>
            <a:off x="1846399" y="5937362"/>
            <a:ext cx="6121547" cy="4078481"/>
          </a:xfrm>
          <a:custGeom>
            <a:avLst/>
            <a:gdLst/>
            <a:ahLst/>
            <a:cxnLst/>
            <a:rect l="l" t="t" r="r" b="b"/>
            <a:pathLst>
              <a:path w="6121547" h="4078481">
                <a:moveTo>
                  <a:pt x="0" y="0"/>
                </a:moveTo>
                <a:lnTo>
                  <a:pt x="6121547" y="0"/>
                </a:lnTo>
                <a:lnTo>
                  <a:pt x="6121547" y="4078481"/>
                </a:lnTo>
                <a:lnTo>
                  <a:pt x="0" y="4078481"/>
                </a:lnTo>
                <a:lnTo>
                  <a:pt x="0" y="0"/>
                </a:lnTo>
                <a:close/>
              </a:path>
            </a:pathLst>
          </a:custGeom>
          <a:blipFill>
            <a:blip r:embed="rId2" cstate="print"/>
            <a:stretch>
              <a:fillRect/>
            </a:stretch>
          </a:blipFill>
        </p:spPr>
      </p:sp>
      <p:sp>
        <p:nvSpPr>
          <p:cNvPr id="3" name="Freeform 3"/>
          <p:cNvSpPr/>
          <p:nvPr/>
        </p:nvSpPr>
        <p:spPr>
          <a:xfrm>
            <a:off x="10069991" y="5937362"/>
            <a:ext cx="6128864" cy="4078481"/>
          </a:xfrm>
          <a:custGeom>
            <a:avLst/>
            <a:gdLst/>
            <a:ahLst/>
            <a:cxnLst/>
            <a:rect l="l" t="t" r="r" b="b"/>
            <a:pathLst>
              <a:path w="6128864" h="4078481">
                <a:moveTo>
                  <a:pt x="0" y="0"/>
                </a:moveTo>
                <a:lnTo>
                  <a:pt x="6128865" y="0"/>
                </a:lnTo>
                <a:lnTo>
                  <a:pt x="6128865" y="4078481"/>
                </a:lnTo>
                <a:lnTo>
                  <a:pt x="0" y="4078481"/>
                </a:lnTo>
                <a:lnTo>
                  <a:pt x="0" y="0"/>
                </a:lnTo>
                <a:close/>
              </a:path>
            </a:pathLst>
          </a:custGeom>
          <a:blipFill>
            <a:blip r:embed="rId3" cstate="print"/>
            <a:stretch>
              <a:fillRect/>
            </a:stretch>
          </a:blipFill>
        </p:spPr>
      </p:sp>
      <p:sp>
        <p:nvSpPr>
          <p:cNvPr id="4" name="TextBox 4"/>
          <p:cNvSpPr txBox="1"/>
          <p:nvPr/>
        </p:nvSpPr>
        <p:spPr>
          <a:xfrm>
            <a:off x="1028700" y="952500"/>
            <a:ext cx="16230600" cy="4295728"/>
          </a:xfrm>
          <a:prstGeom prst="rect">
            <a:avLst/>
          </a:prstGeom>
        </p:spPr>
        <p:txBody>
          <a:bodyPr lIns="0" tIns="0" rIns="0" bIns="0" rtlCol="0" anchor="t">
            <a:spAutoFit/>
          </a:bodyPr>
          <a:lstStyle/>
          <a:p>
            <a:pPr algn="ctr">
              <a:lnSpc>
                <a:spcPts val="5039"/>
              </a:lnSpc>
              <a:spcBef>
                <a:spcPct val="0"/>
              </a:spcBef>
            </a:pPr>
            <a:r>
              <a:rPr lang="en-US" sz="4000" b="1" dirty="0">
                <a:solidFill>
                  <a:srgbClr val="FF914D"/>
                </a:solidFill>
                <a:latin typeface="+mj-lt"/>
              </a:rPr>
              <a:t>Fare Klavye Hastalığı veya WhatsAppitis</a:t>
            </a:r>
          </a:p>
          <a:p>
            <a:pPr>
              <a:lnSpc>
                <a:spcPts val="4759"/>
              </a:lnSpc>
              <a:spcBef>
                <a:spcPct val="0"/>
              </a:spcBef>
            </a:pPr>
            <a:endParaRPr dirty="0"/>
          </a:p>
          <a:p>
            <a:pPr>
              <a:lnSpc>
                <a:spcPts val="4759"/>
              </a:lnSpc>
              <a:spcBef>
                <a:spcPct val="0"/>
              </a:spcBef>
            </a:pPr>
            <a:r>
              <a:rPr lang="en-US" sz="3399" dirty="0">
                <a:solidFill>
                  <a:srgbClr val="FFFFFF"/>
                </a:solidFill>
              </a:rPr>
              <a:t>Bilgisayar, laptop başında uzun vakit geçirmek fare ve klavye kullanımı sebebi ile el ve bileği olumsuz etkileyerek, ahşap oymacılığı, tornacılık gibi mesleklerde de görülen karpal tünel sendromuna sebep olmaktadır. Hastalık kendini başparmak ile 2. ve 3. parmaklarda ağrı ile uyuşma şeklinde göstermektedir. İlerleyen durumlarda ise kuvvet kaybı ve kas erimesine yol </a:t>
            </a:r>
          </a:p>
          <a:p>
            <a:pPr>
              <a:lnSpc>
                <a:spcPts val="4759"/>
              </a:lnSpc>
              <a:spcBef>
                <a:spcPct val="0"/>
              </a:spcBef>
            </a:pPr>
            <a:r>
              <a:rPr lang="en-US" sz="3399" dirty="0">
                <a:solidFill>
                  <a:srgbClr val="FFFFFF"/>
                </a:solidFill>
              </a:rPr>
              <a:t>açabilmektedir.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TextBox 2"/>
          <p:cNvSpPr txBox="1"/>
          <p:nvPr/>
        </p:nvSpPr>
        <p:spPr>
          <a:xfrm>
            <a:off x="1028700" y="952500"/>
            <a:ext cx="16230600" cy="6142387"/>
          </a:xfrm>
          <a:prstGeom prst="rect">
            <a:avLst/>
          </a:prstGeom>
        </p:spPr>
        <p:txBody>
          <a:bodyPr lIns="0" tIns="0" rIns="0" bIns="0" rtlCol="0" anchor="t">
            <a:spAutoFit/>
          </a:bodyPr>
          <a:lstStyle/>
          <a:p>
            <a:pPr algn="ctr">
              <a:lnSpc>
                <a:spcPts val="5039"/>
              </a:lnSpc>
              <a:spcBef>
                <a:spcPct val="0"/>
              </a:spcBef>
            </a:pPr>
            <a:r>
              <a:rPr lang="en-US" sz="4000" b="1" dirty="0">
                <a:solidFill>
                  <a:srgbClr val="FF914D"/>
                </a:solidFill>
                <a:latin typeface="+mj-lt"/>
              </a:rPr>
              <a:t>Hayali Titreşim Sendromu</a:t>
            </a:r>
          </a:p>
          <a:p>
            <a:pPr>
              <a:lnSpc>
                <a:spcPts val="4759"/>
              </a:lnSpc>
              <a:spcBef>
                <a:spcPct val="0"/>
              </a:spcBef>
            </a:pPr>
            <a:endParaRPr dirty="0"/>
          </a:p>
          <a:p>
            <a:pPr>
              <a:lnSpc>
                <a:spcPts val="4759"/>
              </a:lnSpc>
              <a:spcBef>
                <a:spcPct val="0"/>
              </a:spcBef>
            </a:pPr>
            <a:r>
              <a:rPr lang="en-US" sz="3399" dirty="0">
                <a:solidFill>
                  <a:srgbClr val="FFFFFF"/>
                </a:solidFill>
              </a:rPr>
              <a:t>Hayali titreşim sendromu olarak ifade edilen kavram, kişilerin telefonları çalmadığı veya bildirim gelmediği halde öyle hissettikleri durumları ifade etmektedir.</a:t>
            </a:r>
          </a:p>
          <a:p>
            <a:pPr>
              <a:lnSpc>
                <a:spcPts val="4759"/>
              </a:lnSpc>
              <a:spcBef>
                <a:spcPct val="0"/>
              </a:spcBef>
            </a:pPr>
            <a:endParaRPr dirty="0"/>
          </a:p>
          <a:p>
            <a:pPr>
              <a:lnSpc>
                <a:spcPts val="4759"/>
              </a:lnSpc>
              <a:spcBef>
                <a:spcPct val="0"/>
              </a:spcBef>
            </a:pPr>
            <a:r>
              <a:rPr lang="en-US" sz="3399" dirty="0">
                <a:solidFill>
                  <a:srgbClr val="FFFFFF"/>
                </a:solidFill>
              </a:rPr>
              <a:t>2016 yılında yapılan bir çalışma, ikili ilişkilerde sıkıntılı olan ve güvensizlik yaşayan kişilerin bu sendroma yakalanma ihtimallerinin daha yüksek olduğunu göstermiştir. Kişiler bir beklenti halindeyse beyinleri yanlış sinyal verebilmekte ve hayali titreşimler duyup hissedebilmektedirler. </a:t>
            </a:r>
            <a:r>
              <a:rPr lang="en-US" sz="3399" b="1" dirty="0">
                <a:solidFill>
                  <a:srgbClr val="FFFFFF"/>
                </a:solidFill>
              </a:rPr>
              <a:t>Yani, bu durumun tamamen psikolojik kaynaklı olduğu ifade edilmektedir.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TextBox 2"/>
          <p:cNvSpPr txBox="1"/>
          <p:nvPr/>
        </p:nvSpPr>
        <p:spPr>
          <a:xfrm>
            <a:off x="1066800" y="800100"/>
            <a:ext cx="9448800" cy="8669040"/>
          </a:xfrm>
          <a:prstGeom prst="rect">
            <a:avLst/>
          </a:prstGeom>
        </p:spPr>
        <p:txBody>
          <a:bodyPr wrap="square" lIns="0" tIns="0" rIns="0" bIns="0" rtlCol="0" anchor="t">
            <a:spAutoFit/>
          </a:bodyPr>
          <a:lstStyle/>
          <a:p>
            <a:pPr algn="ctr">
              <a:lnSpc>
                <a:spcPts val="5039"/>
              </a:lnSpc>
              <a:spcBef>
                <a:spcPct val="0"/>
              </a:spcBef>
            </a:pPr>
            <a:r>
              <a:rPr lang="en-US" sz="3200" b="1" dirty="0">
                <a:solidFill>
                  <a:srgbClr val="FF914D"/>
                </a:solidFill>
              </a:rPr>
              <a:t>Hikikomori</a:t>
            </a:r>
          </a:p>
          <a:p>
            <a:pPr algn="ctr">
              <a:lnSpc>
                <a:spcPts val="5039"/>
              </a:lnSpc>
              <a:spcBef>
                <a:spcPct val="0"/>
              </a:spcBef>
            </a:pPr>
            <a:endParaRPr sz="1400" dirty="0"/>
          </a:p>
          <a:p>
            <a:pPr>
              <a:lnSpc>
                <a:spcPts val="4759"/>
              </a:lnSpc>
              <a:spcBef>
                <a:spcPct val="0"/>
              </a:spcBef>
            </a:pPr>
            <a:r>
              <a:rPr lang="en-US" sz="2800" dirty="0">
                <a:solidFill>
                  <a:srgbClr val="FFFFFF"/>
                </a:solidFill>
              </a:rPr>
              <a:t>Japoncada “toplumdan elini ayağını çekmek” anlamına gelen “Hikikomori,” kişilerin birden eve kapanmasına, en yakın çevresi ve ailesiyle bile iletişimi koparmasına neden oluyor. Teknolojik gelişmenin beraberinde getirdiği bir hastalık olarak görülen Hikikomori, kişinin sanal âlemde iletişim bağımlılığı geliştirip, kendini sosyal çevreye kapatması olarak görülüyor.</a:t>
            </a:r>
          </a:p>
          <a:p>
            <a:pPr>
              <a:lnSpc>
                <a:spcPts val="4759"/>
              </a:lnSpc>
              <a:spcBef>
                <a:spcPct val="0"/>
              </a:spcBef>
            </a:pPr>
            <a:endParaRPr lang="tr-TR" sz="2800" dirty="0" smtClean="0">
              <a:solidFill>
                <a:srgbClr val="FFFFFF"/>
              </a:solidFill>
            </a:endParaRPr>
          </a:p>
          <a:p>
            <a:pPr>
              <a:lnSpc>
                <a:spcPts val="4759"/>
              </a:lnSpc>
              <a:spcBef>
                <a:spcPct val="0"/>
              </a:spcBef>
            </a:pPr>
            <a:r>
              <a:rPr lang="en-US" sz="2800" dirty="0" smtClean="0">
                <a:solidFill>
                  <a:srgbClr val="FFFFFF"/>
                </a:solidFill>
              </a:rPr>
              <a:t>İlk </a:t>
            </a:r>
            <a:r>
              <a:rPr lang="en-US" sz="2800" dirty="0">
                <a:solidFill>
                  <a:srgbClr val="FFFFFF"/>
                </a:solidFill>
              </a:rPr>
              <a:t>başlarda büyük bir keyifle geçen sanal âlemdeki bu zaman dilimi bir süre sonra depresif bir ruh haline neden oluyor. Bu duygudurum değişiminden dolayı hastalığa </a:t>
            </a:r>
            <a:r>
              <a:rPr lang="en-US" sz="2800" b="1" dirty="0">
                <a:solidFill>
                  <a:srgbClr val="FFFFFF"/>
                </a:solidFill>
              </a:rPr>
              <a:t>“modern tip depresyon”</a:t>
            </a:r>
            <a:r>
              <a:rPr lang="en-US" sz="2800" dirty="0">
                <a:solidFill>
                  <a:srgbClr val="FFFFFF"/>
                </a:solidFill>
              </a:rPr>
              <a:t> ismi de veriliyor.</a:t>
            </a:r>
          </a:p>
          <a:p>
            <a:pPr>
              <a:lnSpc>
                <a:spcPts val="4759"/>
              </a:lnSpc>
              <a:spcBef>
                <a:spcPct val="0"/>
              </a:spcBef>
            </a:pPr>
            <a:endParaRPr sz="1400" dirty="0"/>
          </a:p>
        </p:txBody>
      </p:sp>
      <p:sp>
        <p:nvSpPr>
          <p:cNvPr id="3" name="Freeform 3"/>
          <p:cNvSpPr/>
          <p:nvPr/>
        </p:nvSpPr>
        <p:spPr>
          <a:xfrm>
            <a:off x="10972800" y="2247900"/>
            <a:ext cx="6868717" cy="5199099"/>
          </a:xfrm>
          <a:custGeom>
            <a:avLst/>
            <a:gdLst/>
            <a:ahLst/>
            <a:cxnLst/>
            <a:rect l="l" t="t" r="r" b="b"/>
            <a:pathLst>
              <a:path w="7469421" h="5199099">
                <a:moveTo>
                  <a:pt x="0" y="0"/>
                </a:moveTo>
                <a:lnTo>
                  <a:pt x="7469421" y="0"/>
                </a:lnTo>
                <a:lnTo>
                  <a:pt x="7469421" y="5199100"/>
                </a:lnTo>
                <a:lnTo>
                  <a:pt x="0" y="5199100"/>
                </a:lnTo>
                <a:lnTo>
                  <a:pt x="0" y="0"/>
                </a:lnTo>
                <a:close/>
              </a:path>
            </a:pathLst>
          </a:custGeom>
          <a:blipFill>
            <a:blip r:embed="rId2" cstate="print"/>
            <a:stretch>
              <a:fillRect r="-26554"/>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TextBox 2"/>
          <p:cNvSpPr txBox="1"/>
          <p:nvPr/>
        </p:nvSpPr>
        <p:spPr>
          <a:xfrm>
            <a:off x="1028700" y="952500"/>
            <a:ext cx="16230600" cy="6757940"/>
          </a:xfrm>
          <a:prstGeom prst="rect">
            <a:avLst/>
          </a:prstGeom>
        </p:spPr>
        <p:txBody>
          <a:bodyPr lIns="0" tIns="0" rIns="0" bIns="0" rtlCol="0" anchor="t">
            <a:spAutoFit/>
          </a:bodyPr>
          <a:lstStyle/>
          <a:p>
            <a:pPr algn="ctr">
              <a:lnSpc>
                <a:spcPts val="5039"/>
              </a:lnSpc>
            </a:pPr>
            <a:r>
              <a:rPr lang="en-US" sz="4000" b="1" dirty="0">
                <a:solidFill>
                  <a:srgbClr val="FF914D"/>
                </a:solidFill>
                <a:latin typeface="+mj-lt"/>
              </a:rPr>
              <a:t>Ego Sörfü</a:t>
            </a:r>
          </a:p>
          <a:p>
            <a:pPr>
              <a:lnSpc>
                <a:spcPts val="4759"/>
              </a:lnSpc>
            </a:pPr>
            <a:endParaRPr dirty="0"/>
          </a:p>
          <a:p>
            <a:pPr>
              <a:lnSpc>
                <a:spcPts val="4759"/>
              </a:lnSpc>
            </a:pPr>
            <a:r>
              <a:rPr lang="en-US" sz="3399" dirty="0">
                <a:solidFill>
                  <a:srgbClr val="FFFFFF"/>
                </a:solidFill>
              </a:rPr>
              <a:t>Kişinin sürekli olarak başta arama motorları olmak üzere diğer sosyal medya ağlarında kendi adını araması ve hakkında ne gibi bilgilere ulaşabildiğini, neler yazıldığını ve paylaşıldığını takıntılı olarak takip etmesi durumuna ego sörfü deniliyor. Ego sörfü, Oxford İngilizce Sözlüğü’ne 1998 yılında girmiştir. Ünlü ve ünlü olmayan insanlar kendi adlarına rastlamak için yahoo gibi popüler arama motorlarını kullanırken kendi ismi ile ilgili hiçbir sonuca ulaşamadıkları zaman hayal kırıklıkları yaşama durumları Ego Sörfü olarak tanımlanmaktadır.</a:t>
            </a:r>
          </a:p>
          <a:p>
            <a:pPr>
              <a:lnSpc>
                <a:spcPts val="4759"/>
              </a:lnSpc>
            </a:pPr>
            <a:endParaRPr dirty="0"/>
          </a:p>
          <a:p>
            <a:pPr>
              <a:lnSpc>
                <a:spcPts val="4759"/>
              </a:lnSpc>
              <a:spcBef>
                <a:spcPct val="0"/>
              </a:spcBef>
            </a:pPr>
            <a:r>
              <a:rPr lang="en-US" sz="3399" dirty="0">
                <a:solidFill>
                  <a:srgbClr val="FFFFFF"/>
                </a:solidFill>
              </a:rPr>
              <a:t> Hastalık tanısı koyulan kişilerin sayısının hızla artışı günümüzde birçok psikolojik bozukluğun başlangıcı olarak ele alınıyor.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Freeform 2"/>
          <p:cNvSpPr/>
          <p:nvPr/>
        </p:nvSpPr>
        <p:spPr>
          <a:xfrm>
            <a:off x="2368166" y="6519494"/>
            <a:ext cx="6775834" cy="3478261"/>
          </a:xfrm>
          <a:custGeom>
            <a:avLst/>
            <a:gdLst/>
            <a:ahLst/>
            <a:cxnLst/>
            <a:rect l="l" t="t" r="r" b="b"/>
            <a:pathLst>
              <a:path w="6775834" h="3478261">
                <a:moveTo>
                  <a:pt x="0" y="0"/>
                </a:moveTo>
                <a:lnTo>
                  <a:pt x="6775834" y="0"/>
                </a:lnTo>
                <a:lnTo>
                  <a:pt x="6775834" y="3478262"/>
                </a:lnTo>
                <a:lnTo>
                  <a:pt x="0" y="3478262"/>
                </a:lnTo>
                <a:lnTo>
                  <a:pt x="0" y="0"/>
                </a:lnTo>
                <a:close/>
              </a:path>
            </a:pathLst>
          </a:custGeom>
          <a:blipFill>
            <a:blip r:embed="rId2" cstate="print"/>
            <a:stretch>
              <a:fillRect/>
            </a:stretch>
          </a:blipFill>
        </p:spPr>
      </p:sp>
      <p:sp>
        <p:nvSpPr>
          <p:cNvPr id="3" name="Freeform 3"/>
          <p:cNvSpPr/>
          <p:nvPr/>
        </p:nvSpPr>
        <p:spPr>
          <a:xfrm>
            <a:off x="11162181" y="6322986"/>
            <a:ext cx="5029317" cy="3871277"/>
          </a:xfrm>
          <a:custGeom>
            <a:avLst/>
            <a:gdLst/>
            <a:ahLst/>
            <a:cxnLst/>
            <a:rect l="l" t="t" r="r" b="b"/>
            <a:pathLst>
              <a:path w="5029317" h="3871277">
                <a:moveTo>
                  <a:pt x="0" y="0"/>
                </a:moveTo>
                <a:lnTo>
                  <a:pt x="5029316" y="0"/>
                </a:lnTo>
                <a:lnTo>
                  <a:pt x="5029316" y="3871278"/>
                </a:lnTo>
                <a:lnTo>
                  <a:pt x="0" y="3871278"/>
                </a:lnTo>
                <a:lnTo>
                  <a:pt x="0" y="0"/>
                </a:lnTo>
                <a:close/>
              </a:path>
            </a:pathLst>
          </a:custGeom>
          <a:blipFill>
            <a:blip r:embed="rId3" cstate="print"/>
            <a:stretch>
              <a:fillRect t="-16705" b="-13208"/>
            </a:stretch>
          </a:blipFill>
        </p:spPr>
      </p:sp>
      <p:sp>
        <p:nvSpPr>
          <p:cNvPr id="4" name="TextBox 4"/>
          <p:cNvSpPr txBox="1"/>
          <p:nvPr/>
        </p:nvSpPr>
        <p:spPr>
          <a:xfrm>
            <a:off x="1028700" y="952500"/>
            <a:ext cx="16230600" cy="4911281"/>
          </a:xfrm>
          <a:prstGeom prst="rect">
            <a:avLst/>
          </a:prstGeom>
        </p:spPr>
        <p:txBody>
          <a:bodyPr lIns="0" tIns="0" rIns="0" bIns="0" rtlCol="0" anchor="t">
            <a:spAutoFit/>
          </a:bodyPr>
          <a:lstStyle/>
          <a:p>
            <a:pPr algn="ctr">
              <a:lnSpc>
                <a:spcPts val="5039"/>
              </a:lnSpc>
            </a:pPr>
            <a:r>
              <a:rPr lang="en-US" sz="4000" b="1" dirty="0">
                <a:solidFill>
                  <a:srgbClr val="FF914D"/>
                </a:solidFill>
                <a:latin typeface="+mj-lt"/>
              </a:rPr>
              <a:t>Ego Sörfü</a:t>
            </a:r>
          </a:p>
          <a:p>
            <a:pPr>
              <a:lnSpc>
                <a:spcPts val="4759"/>
              </a:lnSpc>
            </a:pPr>
            <a:endParaRPr dirty="0"/>
          </a:p>
          <a:p>
            <a:pPr>
              <a:lnSpc>
                <a:spcPts val="4759"/>
              </a:lnSpc>
              <a:spcBef>
                <a:spcPct val="0"/>
              </a:spcBef>
            </a:pPr>
            <a:r>
              <a:rPr lang="en-US" sz="3399" dirty="0">
                <a:solidFill>
                  <a:srgbClr val="FFFFFF"/>
                </a:solidFill>
              </a:rPr>
              <a:t>Yapılan araştırmalara göre, ego sörfü çeşitli amaçlarla yapılabilmektedir. Bunlardan biri, kişilerin eğlence amaçlı aynı isime sahip ünlüleri tespit etmek için arama yapmalarıdır. Bir diğeri ise, kişilerin çevrimiçi itibarlarını korumak için ego sörfü yapmalarıdır. Yani, kişi kendi hakkında bilinmesini veya duyulmasını istemediği, kişisel veri ve bilgilerinin halka açık bir şekilde yayınlanmış olma ihtimaline karşı bir arama gerçekleştirebilmektedir. Kamu çalışanı bir kişi imajını korumak adına ego sörfü yoluna gidebilmektedir.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TextBox 2"/>
          <p:cNvSpPr txBox="1"/>
          <p:nvPr/>
        </p:nvSpPr>
        <p:spPr>
          <a:xfrm>
            <a:off x="1028700" y="2392362"/>
            <a:ext cx="16230600" cy="4950073"/>
          </a:xfrm>
          <a:prstGeom prst="rect">
            <a:avLst/>
          </a:prstGeom>
        </p:spPr>
        <p:txBody>
          <a:bodyPr lIns="0" tIns="0" rIns="0" bIns="0" rtlCol="0" anchor="t">
            <a:spAutoFit/>
          </a:bodyPr>
          <a:lstStyle/>
          <a:p>
            <a:pPr algn="ctr">
              <a:lnSpc>
                <a:spcPts val="5039"/>
              </a:lnSpc>
              <a:spcBef>
                <a:spcPct val="0"/>
              </a:spcBef>
            </a:pPr>
            <a:r>
              <a:rPr lang="en-US" sz="4000" b="1" dirty="0">
                <a:solidFill>
                  <a:srgbClr val="FF914D"/>
                </a:solidFill>
                <a:latin typeface="+mj-lt"/>
              </a:rPr>
              <a:t>Blog ifşacılığı</a:t>
            </a:r>
          </a:p>
          <a:p>
            <a:pPr>
              <a:lnSpc>
                <a:spcPts val="4759"/>
              </a:lnSpc>
              <a:spcBef>
                <a:spcPct val="0"/>
              </a:spcBef>
            </a:pPr>
            <a:endParaRPr dirty="0"/>
          </a:p>
          <a:p>
            <a:pPr>
              <a:lnSpc>
                <a:spcPts val="4759"/>
              </a:lnSpc>
              <a:spcBef>
                <a:spcPct val="0"/>
              </a:spcBef>
            </a:pPr>
            <a:r>
              <a:rPr lang="en-US" sz="3399" dirty="0">
                <a:solidFill>
                  <a:srgbClr val="FFFFFF"/>
                </a:solidFill>
              </a:rPr>
              <a:t>Herkesin bilmesi gereken, öğrenilmesi için yayınlanması için şart olan bilgileri (en azından kendileri öyle gördükleri için) sürekli online ortamlarda yayınlama hastalığıdır. Kendine ve yakın çevresine dair birçok detayı her ayrıntısının altını çize </a:t>
            </a:r>
            <a:r>
              <a:rPr lang="en-US" sz="3399" dirty="0">
                <a:solidFill>
                  <a:srgbClr val="FFFFFF"/>
                </a:solidFill>
              </a:rPr>
              <a:t>çize</a:t>
            </a:r>
            <a:r>
              <a:rPr lang="en-US" sz="3399" dirty="0">
                <a:solidFill>
                  <a:srgbClr val="FFFFFF"/>
                </a:solidFill>
              </a:rPr>
              <a:t> kişisel bloglarında paylaşan kimseler de ileri boyut blog ifşacısı olarak görülebilir </a:t>
            </a:r>
          </a:p>
          <a:p>
            <a:pPr>
              <a:lnSpc>
                <a:spcPts val="4759"/>
              </a:lnSpc>
              <a:spcBef>
                <a:spcPct val="0"/>
              </a:spcBef>
            </a:pPr>
            <a:endParaRPr dirty="0"/>
          </a:p>
          <a:p>
            <a:pPr>
              <a:lnSpc>
                <a:spcPts val="4759"/>
              </a:lnSpc>
              <a:spcBef>
                <a:spcPct val="0"/>
              </a:spcBef>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sp>
        <p:nvSpPr>
          <p:cNvPr id="2" name="Freeform 2"/>
          <p:cNvSpPr/>
          <p:nvPr/>
        </p:nvSpPr>
        <p:spPr>
          <a:xfrm>
            <a:off x="9549602" y="2279514"/>
            <a:ext cx="7883692" cy="5727972"/>
          </a:xfrm>
          <a:custGeom>
            <a:avLst/>
            <a:gdLst/>
            <a:ahLst/>
            <a:cxnLst/>
            <a:rect l="l" t="t" r="r" b="b"/>
            <a:pathLst>
              <a:path w="7883692" h="5727972">
                <a:moveTo>
                  <a:pt x="0" y="0"/>
                </a:moveTo>
                <a:lnTo>
                  <a:pt x="7883692" y="0"/>
                </a:lnTo>
                <a:lnTo>
                  <a:pt x="7883692" y="5727972"/>
                </a:lnTo>
                <a:lnTo>
                  <a:pt x="0" y="5727972"/>
                </a:lnTo>
                <a:lnTo>
                  <a:pt x="0" y="0"/>
                </a:lnTo>
                <a:close/>
              </a:path>
            </a:pathLst>
          </a:custGeom>
          <a:blipFill>
            <a:blip r:embed="rId2" cstate="print"/>
            <a:stretch>
              <a:fillRect l="-14583" r="-14583"/>
            </a:stretch>
          </a:blipFill>
        </p:spPr>
      </p:sp>
      <p:sp>
        <p:nvSpPr>
          <p:cNvPr id="3" name="TextBox 3"/>
          <p:cNvSpPr txBox="1"/>
          <p:nvPr/>
        </p:nvSpPr>
        <p:spPr>
          <a:xfrm>
            <a:off x="1028700" y="952500"/>
            <a:ext cx="8115300" cy="7568739"/>
          </a:xfrm>
          <a:prstGeom prst="rect">
            <a:avLst/>
          </a:prstGeom>
        </p:spPr>
        <p:txBody>
          <a:bodyPr lIns="0" tIns="0" rIns="0" bIns="0" rtlCol="0" anchor="t">
            <a:spAutoFit/>
          </a:bodyPr>
          <a:lstStyle/>
          <a:p>
            <a:pPr algn="ctr">
              <a:lnSpc>
                <a:spcPts val="5039"/>
              </a:lnSpc>
              <a:spcBef>
                <a:spcPct val="0"/>
              </a:spcBef>
            </a:pPr>
            <a:r>
              <a:rPr lang="en-US" sz="4000" b="1" dirty="0">
                <a:solidFill>
                  <a:srgbClr val="FF914D"/>
                </a:solidFill>
                <a:latin typeface="+mj-lt"/>
              </a:rPr>
              <a:t>Youtube Narsisizmi</a:t>
            </a:r>
          </a:p>
          <a:p>
            <a:pPr algn="ctr">
              <a:lnSpc>
                <a:spcPts val="4759"/>
              </a:lnSpc>
              <a:spcBef>
                <a:spcPct val="0"/>
              </a:spcBef>
            </a:pPr>
            <a:endParaRPr dirty="0"/>
          </a:p>
          <a:p>
            <a:pPr>
              <a:lnSpc>
                <a:spcPts val="4480"/>
              </a:lnSpc>
              <a:spcBef>
                <a:spcPct val="0"/>
              </a:spcBef>
            </a:pPr>
            <a:r>
              <a:rPr lang="en-US" sz="3200" dirty="0">
                <a:solidFill>
                  <a:srgbClr val="FFFFFF"/>
                </a:solidFill>
              </a:rPr>
              <a:t>Youtube Narsizmi, kişilerin kendilerini tanıtmak ve sanal dünyada bir yer edinmek amacıyla, youtube platformunu kullanmalarına dayalı bir hastalık türü olarak tanımlanmaktadır. Kişiler için önemli olan kendilerini göstermek, takdir toplamaktır. Videolarını oluştururken düşündükleri şey, içeriklerin kendilerini yansıtmasından ziyade “ne yapsam insanlar daha çok beğenir, daha çok izlerler?” şeklindedir. Amaçları, popüler olmak ve beğenilmeyi arzulamaktır. </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TotalTime>
  <Words>1547</Words>
  <Application>Microsoft Office PowerPoint</Application>
  <PresentationFormat>Özel</PresentationFormat>
  <Paragraphs>82</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Calibri</vt:lpstr>
      <vt:lpstr>Now</vt: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4</cp:revision>
  <dcterms:created xsi:type="dcterms:W3CDTF">2006-08-16T00:00:00Z</dcterms:created>
  <dcterms:modified xsi:type="dcterms:W3CDTF">2024-01-15T06:49:25Z</dcterms:modified>
  <dc:identifier>DAF3992vKZs</dc:identifier>
</cp:coreProperties>
</file>