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7" r:id="rId3"/>
    <p:sldId id="29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6" r:id="rId23"/>
    <p:sldId id="277" r:id="rId24"/>
    <p:sldId id="278" r:id="rId25"/>
    <p:sldId id="279" r:id="rId26"/>
    <p:sldId id="280" r:id="rId27"/>
    <p:sldId id="299" r:id="rId28"/>
    <p:sldId id="281" r:id="rId29"/>
    <p:sldId id="300" r:id="rId30"/>
    <p:sldId id="282" r:id="rId31"/>
    <p:sldId id="283" r:id="rId32"/>
    <p:sldId id="284" r:id="rId33"/>
    <p:sldId id="287" r:id="rId34"/>
    <p:sldId id="288" r:id="rId35"/>
    <p:sldId id="289" r:id="rId36"/>
    <p:sldId id="290" r:id="rId37"/>
    <p:sldId id="291" r:id="rId38"/>
    <p:sldId id="301" r:id="rId39"/>
    <p:sldId id="302" r:id="rId40"/>
    <p:sldId id="303" r:id="rId41"/>
    <p:sldId id="292" r:id="rId42"/>
    <p:sldId id="293" r:id="rId43"/>
    <p:sldId id="294" r:id="rId44"/>
    <p:sldId id="295" r:id="rId45"/>
    <p:sldId id="296" r:id="rId46"/>
    <p:sldId id="304"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0CF9F3-8A94-48ED-B41E-679835C6BEEA}" type="datetimeFigureOut">
              <a:rPr lang="tr-TR" smtClean="0"/>
              <a:pPr/>
              <a:t>31.10.2023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8A5307-2583-4AA0-8C7D-38CA0DF6BE0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E8A5307-2583-4AA0-8C7D-38CA0DF6BE04}" type="slidenum">
              <a:rPr lang="tr-TR" smtClean="0"/>
              <a:pPr/>
              <a:t>31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68C8478F-F3B1-42DA-8F05-2A91630AD992}" type="datetimeFigureOut">
              <a:rPr lang="tr-TR" smtClean="0"/>
              <a:pPr/>
              <a:t>31.10.2023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44FB384-9C73-471A-8A71-A78F8AF7B8D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8C8478F-F3B1-42DA-8F05-2A91630AD992}" type="datetimeFigureOut">
              <a:rPr lang="tr-TR" smtClean="0"/>
              <a:pPr/>
              <a:t>31.10.2023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44FB384-9C73-471A-8A71-A78F8AF7B8D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8C8478F-F3B1-42DA-8F05-2A91630AD992}" type="datetimeFigureOut">
              <a:rPr lang="tr-TR" smtClean="0"/>
              <a:pPr/>
              <a:t>31.10.2023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44FB384-9C73-471A-8A71-A78F8AF7B8D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8C8478F-F3B1-42DA-8F05-2A91630AD992}" type="datetimeFigureOut">
              <a:rPr lang="tr-TR" smtClean="0"/>
              <a:pPr/>
              <a:t>31.10.2023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44FB384-9C73-471A-8A71-A78F8AF7B8D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8C8478F-F3B1-42DA-8F05-2A91630AD992}" type="datetimeFigureOut">
              <a:rPr lang="tr-TR" smtClean="0"/>
              <a:pPr/>
              <a:t>31.10.2023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44FB384-9C73-471A-8A71-A78F8AF7B8D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8C8478F-F3B1-42DA-8F05-2A91630AD992}" type="datetimeFigureOut">
              <a:rPr lang="tr-TR" smtClean="0"/>
              <a:pPr/>
              <a:t>31.10.2023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44FB384-9C73-471A-8A71-A78F8AF7B8D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8C8478F-F3B1-42DA-8F05-2A91630AD992}" type="datetimeFigureOut">
              <a:rPr lang="tr-TR" smtClean="0"/>
              <a:pPr/>
              <a:t>31.10.2023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44FB384-9C73-471A-8A71-A78F8AF7B8D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8C8478F-F3B1-42DA-8F05-2A91630AD992}" type="datetimeFigureOut">
              <a:rPr lang="tr-TR" smtClean="0"/>
              <a:pPr/>
              <a:t>31.10.2023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44FB384-9C73-471A-8A71-A78F8AF7B8D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8C8478F-F3B1-42DA-8F05-2A91630AD992}" type="datetimeFigureOut">
              <a:rPr lang="tr-TR" smtClean="0"/>
              <a:pPr/>
              <a:t>31.10.2023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44FB384-9C73-471A-8A71-A78F8AF7B8D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8C8478F-F3B1-42DA-8F05-2A91630AD992}" type="datetimeFigureOut">
              <a:rPr lang="tr-TR" smtClean="0"/>
              <a:pPr/>
              <a:t>31.10.2023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44FB384-9C73-471A-8A71-A78F8AF7B8D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8C8478F-F3B1-42DA-8F05-2A91630AD992}" type="datetimeFigureOut">
              <a:rPr lang="tr-TR" smtClean="0"/>
              <a:pPr/>
              <a:t>31.10.2023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44FB384-9C73-471A-8A71-A78F8AF7B8D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8478F-F3B1-42DA-8F05-2A91630AD992}" type="datetimeFigureOut">
              <a:rPr lang="tr-TR" smtClean="0"/>
              <a:pPr/>
              <a:t>31.10.2023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FB384-9C73-471A-8A71-A78F8AF7B8D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836712"/>
            <a:ext cx="7772400" cy="1470025"/>
          </a:xfrm>
        </p:spPr>
        <p:txBody>
          <a:bodyPr/>
          <a:lstStyle/>
          <a:p>
            <a:r>
              <a:rPr lang="tr-TR" altLang="tr-TR" b="1" dirty="0" smtClean="0">
                <a:effectLst>
                  <a:outerShdw blurRad="38100" dist="38100" dir="2700000" algn="tl">
                    <a:srgbClr val="000000">
                      <a:alpha val="43137"/>
                    </a:srgbClr>
                  </a:outerShdw>
                </a:effectLst>
              </a:rPr>
              <a:t>KRİZE MÜDAHALE VE KRİZ YÖNETİMİ</a:t>
            </a:r>
            <a:endParaRPr lang="tr-TR" dirty="0">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a:xfrm>
            <a:off x="1331640" y="2780928"/>
            <a:ext cx="6400800" cy="1129680"/>
          </a:xfrm>
        </p:spPr>
        <p:txBody>
          <a:bodyPr>
            <a:normAutofit/>
          </a:bodyPr>
          <a:lstStyle/>
          <a:p>
            <a:r>
              <a:rPr lang="tr-TR" sz="2800" dirty="0" smtClean="0">
                <a:solidFill>
                  <a:schemeClr val="accent6">
                    <a:lumMod val="75000"/>
                  </a:schemeClr>
                </a:solidFill>
              </a:rPr>
              <a:t>İDİL REHBERLİK VE ARAŞTIRMA MERKEZİ</a:t>
            </a:r>
            <a:endParaRPr lang="tr-TR" sz="2800" dirty="0">
              <a:solidFill>
                <a:schemeClr val="accent6">
                  <a:lumMod val="75000"/>
                </a:schemeClr>
              </a:solidFill>
            </a:endParaRPr>
          </a:p>
        </p:txBody>
      </p:sp>
      <p:pic>
        <p:nvPicPr>
          <p:cNvPr id="4" name="Picture 2" descr="C:\Users\USER\Desktop\ihsan arak\yeni klsor önemli  bilglr\306280730_127611746719227_2688021449983366933_n.jpg"/>
          <p:cNvPicPr>
            <a:picLocks noChangeAspect="1" noChangeArrowheads="1"/>
          </p:cNvPicPr>
          <p:nvPr/>
        </p:nvPicPr>
        <p:blipFill>
          <a:blip r:embed="rId2" cstate="print"/>
          <a:srcRect/>
          <a:stretch>
            <a:fillRect/>
          </a:stretch>
        </p:blipFill>
        <p:spPr bwMode="auto">
          <a:xfrm>
            <a:off x="3347864" y="3789040"/>
            <a:ext cx="2142000" cy="2142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r"/>
            <a:r>
              <a:rPr lang="tr-TR" altLang="tr-TR" sz="3600" b="1" dirty="0" smtClean="0">
                <a:effectLst>
                  <a:outerShdw blurRad="38100" dist="38100" dir="2700000" algn="tl">
                    <a:srgbClr val="000000">
                      <a:alpha val="43137"/>
                    </a:srgbClr>
                  </a:outerShdw>
                </a:effectLst>
                <a:latin typeface="Garamond" pitchFamily="18" charset="0"/>
              </a:rPr>
              <a:t>VARSAYALIM Kİ…</a:t>
            </a:r>
            <a:endParaRPr lang="tr-TR" sz="36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r>
              <a:rPr lang="en-US" altLang="tr-TR" i="1" dirty="0">
                <a:effectLst>
                  <a:outerShdw blurRad="38100" dist="38100" dir="2700000" algn="tl">
                    <a:srgbClr val="000000">
                      <a:alpha val="43137"/>
                    </a:srgbClr>
                  </a:outerShdw>
                </a:effectLst>
              </a:rPr>
              <a:t>"</a:t>
            </a:r>
            <a:r>
              <a:rPr lang="en-US" altLang="tr-TR" i="1" dirty="0" err="1">
                <a:effectLst>
                  <a:outerShdw blurRad="38100" dist="38100" dir="2700000" algn="tl">
                    <a:srgbClr val="000000">
                      <a:alpha val="43137"/>
                    </a:srgbClr>
                  </a:outerShdw>
                </a:effectLst>
              </a:rPr>
              <a:t>Bir</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öğrenci</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tel</a:t>
            </a:r>
            <a:r>
              <a:rPr lang="tr-TR" altLang="tr-TR" i="1" dirty="0">
                <a:effectLst>
                  <a:outerShdw blurRad="38100" dist="38100" dir="2700000" algn="tl">
                    <a:srgbClr val="000000">
                      <a:alpha val="43137"/>
                    </a:srgbClr>
                  </a:outerShdw>
                </a:effectLst>
              </a:rPr>
              <a:t>a</a:t>
            </a:r>
            <a:r>
              <a:rPr lang="en-US" altLang="tr-TR" i="1" dirty="0" err="1">
                <a:effectLst>
                  <a:outerShdw blurRad="38100" dist="38100" dir="2700000" algn="tl">
                    <a:srgbClr val="000000">
                      <a:alpha val="43137"/>
                    </a:srgbClr>
                  </a:outerShdw>
                </a:effectLst>
              </a:rPr>
              <a:t>şla</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odanıza</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girdi</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ve</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matematik</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öğretmenleri</a:t>
            </a:r>
            <a:r>
              <a:rPr lang="en-US" altLang="tr-TR" i="1" dirty="0">
                <a:effectLst>
                  <a:outerShdw blurRad="38100" dist="38100" dir="2700000" algn="tl">
                    <a:srgbClr val="000000">
                      <a:alpha val="43137"/>
                    </a:srgbClr>
                  </a:outerShdw>
                </a:effectLst>
              </a:rPr>
              <a:t> </a:t>
            </a:r>
            <a:r>
              <a:rPr lang="tr-TR" altLang="tr-TR" i="1" dirty="0">
                <a:effectLst>
                  <a:outerShdw blurRad="38100" dist="38100" dir="2700000" algn="tl">
                    <a:srgbClr val="000000">
                      <a:alpha val="43137"/>
                    </a:srgbClr>
                  </a:outerShdw>
                </a:effectLst>
              </a:rPr>
              <a:t>Ali</a:t>
            </a:r>
            <a:r>
              <a:rPr lang="en-US" altLang="tr-TR" i="1" dirty="0">
                <a:effectLst>
                  <a:outerShdw blurRad="38100" dist="38100" dir="2700000" algn="tl">
                    <a:srgbClr val="000000">
                      <a:alpha val="43137"/>
                    </a:srgbClr>
                  </a:outerShdw>
                </a:effectLst>
              </a:rPr>
              <a:t> </a:t>
            </a:r>
            <a:r>
              <a:rPr lang="tr-TR" altLang="tr-TR" i="1" dirty="0">
                <a:effectLst>
                  <a:outerShdw blurRad="38100" dist="38100" dir="2700000" algn="tl">
                    <a:srgbClr val="000000">
                      <a:alpha val="43137"/>
                    </a:srgbClr>
                  </a:outerShdw>
                </a:effectLst>
              </a:rPr>
              <a:t>B</a:t>
            </a:r>
            <a:r>
              <a:rPr lang="en-US" altLang="tr-TR" i="1" dirty="0" err="1">
                <a:effectLst>
                  <a:outerShdw blurRad="38100" dist="38100" dir="2700000" algn="tl">
                    <a:srgbClr val="000000">
                      <a:alpha val="43137"/>
                    </a:srgbClr>
                  </a:outerShdw>
                </a:effectLst>
              </a:rPr>
              <a:t>ey'in</a:t>
            </a:r>
            <a:r>
              <a:rPr lang="tr-TR"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ders</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anlatırken</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fenalaştığını</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ve</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yere</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düştüğünü</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söyledi</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Sınıfa</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koştunuz</a:t>
            </a:r>
            <a:r>
              <a:rPr lang="en-US" altLang="tr-TR" i="1" dirty="0">
                <a:effectLst>
                  <a:outerShdw blurRad="38100" dist="38100" dir="2700000" algn="tl">
                    <a:srgbClr val="000000">
                      <a:alpha val="43137"/>
                    </a:srgbClr>
                  </a:outerShdw>
                </a:effectLst>
              </a:rPr>
              <a:t>.</a:t>
            </a:r>
            <a:r>
              <a:rPr lang="tr-TR" altLang="tr-TR" i="1" dirty="0">
                <a:effectLst>
                  <a:outerShdw blurRad="38100" dist="38100" dir="2700000" algn="tl">
                    <a:srgbClr val="000000">
                      <a:alpha val="43137"/>
                    </a:srgbClr>
                  </a:outerShdw>
                </a:effectLst>
              </a:rPr>
              <a:t> </a:t>
            </a:r>
            <a:r>
              <a:rPr lang="en-US" altLang="tr-TR" i="1" dirty="0">
                <a:effectLst>
                  <a:outerShdw blurRad="38100" dist="38100" dir="2700000" algn="tl">
                    <a:srgbClr val="000000">
                      <a:alpha val="43137"/>
                    </a:srgbClr>
                  </a:outerShdw>
                </a:effectLst>
              </a:rPr>
              <a:t>A</a:t>
            </a:r>
            <a:r>
              <a:rPr lang="tr-TR" altLang="tr-TR" i="1" dirty="0" err="1">
                <a:effectLst>
                  <a:outerShdw blurRad="38100" dist="38100" dir="2700000" algn="tl">
                    <a:srgbClr val="000000">
                      <a:alpha val="43137"/>
                    </a:srgbClr>
                  </a:outerShdw>
                </a:effectLst>
              </a:rPr>
              <a:t>li</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bey'in</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yerde</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hareketsiz</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yattığını</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gördünüz</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nabzını</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kontrol</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ettiniz</a:t>
            </a:r>
            <a:r>
              <a:rPr lang="en-US" altLang="tr-TR" i="1" dirty="0">
                <a:effectLst>
                  <a:outerShdw blurRad="38100" dist="38100" dir="2700000" algn="tl">
                    <a:srgbClr val="000000">
                      <a:alpha val="43137"/>
                    </a:srgbClr>
                  </a:outerShdw>
                </a:effectLst>
              </a:rPr>
              <a:t>.</a:t>
            </a:r>
            <a:r>
              <a:rPr lang="tr-TR" altLang="tr-TR" i="1" dirty="0">
                <a:effectLst>
                  <a:outerShdw blurRad="38100" dist="38100" dir="2700000" algn="tl">
                    <a:srgbClr val="000000">
                      <a:alpha val="43137"/>
                    </a:srgbClr>
                  </a:outerShdw>
                </a:effectLst>
              </a:rPr>
              <a:t> </a:t>
            </a:r>
            <a:r>
              <a:rPr lang="en-US" altLang="tr-TR" i="1" dirty="0">
                <a:effectLst>
                  <a:outerShdw blurRad="38100" dist="38100" dir="2700000" algn="tl">
                    <a:srgbClr val="000000">
                      <a:alpha val="43137"/>
                    </a:srgbClr>
                  </a:outerShdw>
                </a:effectLst>
              </a:rPr>
              <a:t>A</a:t>
            </a:r>
            <a:r>
              <a:rPr lang="tr-TR" altLang="tr-TR" i="1" dirty="0" err="1">
                <a:effectLst>
                  <a:outerShdw blurRad="38100" dist="38100" dir="2700000" algn="tl">
                    <a:srgbClr val="000000">
                      <a:alpha val="43137"/>
                    </a:srgbClr>
                  </a:outerShdw>
                </a:effectLst>
              </a:rPr>
              <a:t>li</a:t>
            </a:r>
            <a:r>
              <a:rPr lang="en-US" altLang="tr-TR" i="1" dirty="0">
                <a:effectLst>
                  <a:outerShdw blurRad="38100" dist="38100" dir="2700000" algn="tl">
                    <a:srgbClr val="000000">
                      <a:alpha val="43137"/>
                    </a:srgbClr>
                  </a:outerShdw>
                </a:effectLst>
              </a:rPr>
              <a:t> </a:t>
            </a:r>
            <a:r>
              <a:rPr lang="tr-TR" altLang="tr-TR" i="1" dirty="0">
                <a:effectLst>
                  <a:outerShdw blurRad="38100" dist="38100" dir="2700000" algn="tl">
                    <a:srgbClr val="000000">
                      <a:alpha val="43137"/>
                    </a:srgbClr>
                  </a:outerShdw>
                </a:effectLst>
              </a:rPr>
              <a:t>B</a:t>
            </a:r>
            <a:r>
              <a:rPr lang="en-US" altLang="tr-TR" i="1" dirty="0" err="1">
                <a:effectLst>
                  <a:outerShdw blurRad="38100" dist="38100" dir="2700000" algn="tl">
                    <a:srgbClr val="000000">
                      <a:alpha val="43137"/>
                    </a:srgbClr>
                  </a:outerShdw>
                </a:effectLst>
              </a:rPr>
              <a:t>ey</a:t>
            </a:r>
            <a:r>
              <a:rPr lang="en-US" altLang="tr-TR" i="1" dirty="0">
                <a:effectLst>
                  <a:outerShdw blurRad="38100" dist="38100" dir="2700000" algn="tl">
                    <a:srgbClr val="000000">
                      <a:alpha val="43137"/>
                    </a:srgbClr>
                  </a:outerShdw>
                </a:effectLst>
              </a:rPr>
              <a:t> </a:t>
            </a:r>
            <a:r>
              <a:rPr lang="en-US" altLang="tr-TR" i="1" dirty="0" err="1">
                <a:effectLst>
                  <a:outerShdw blurRad="38100" dist="38100" dir="2700000" algn="tl">
                    <a:srgbClr val="000000">
                      <a:alpha val="43137"/>
                    </a:srgbClr>
                  </a:outerShdw>
                </a:effectLst>
              </a:rPr>
              <a:t>ölmüştü</a:t>
            </a:r>
            <a:r>
              <a:rPr lang="en-US" altLang="tr-TR" i="1" dirty="0" smtClean="0">
                <a:effectLst>
                  <a:outerShdw blurRad="38100" dist="38100" dir="2700000" algn="tl">
                    <a:srgbClr val="000000">
                      <a:alpha val="43137"/>
                    </a:srgbClr>
                  </a:outerShdw>
                </a:effectLst>
              </a:rPr>
              <a:t>..."</a:t>
            </a:r>
            <a:endParaRPr lang="en-US" altLang="tr-TR" i="1" dirty="0">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067128" cy="1143000"/>
          </a:xfrm>
        </p:spPr>
        <p:txBody>
          <a:bodyPr>
            <a:normAutofit/>
          </a:bodyPr>
          <a:lstStyle/>
          <a:p>
            <a:pPr algn="r"/>
            <a:r>
              <a:rPr lang="tr-TR" altLang="tr-TR" sz="3600" b="1" dirty="0">
                <a:effectLst>
                  <a:outerShdw blurRad="38100" dist="38100" dir="2700000" algn="tl">
                    <a:srgbClr val="000000">
                      <a:alpha val="43137"/>
                    </a:srgbClr>
                  </a:outerShdw>
                </a:effectLst>
                <a:cs typeface="Arial" panose="020B0604020202020204" pitchFamily="34" charset="0"/>
              </a:rPr>
              <a:t>VEYA</a:t>
            </a:r>
            <a:r>
              <a:rPr lang="tr-TR" altLang="tr-TR" sz="3600" b="1" dirty="0" smtClean="0">
                <a:effectLst>
                  <a:outerShdw blurRad="38100" dist="38100" dir="2700000" algn="tl">
                    <a:srgbClr val="000000">
                      <a:alpha val="43137"/>
                    </a:srgbClr>
                  </a:outerShdw>
                </a:effectLst>
                <a:cs typeface="Arial" panose="020B0604020202020204" pitchFamily="34" charset="0"/>
              </a:rPr>
              <a:t>…</a:t>
            </a:r>
            <a:endParaRPr lang="tr-TR" sz="36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r>
              <a:rPr lang="tr-TR" altLang="tr-TR" dirty="0" smtClean="0">
                <a:effectLst>
                  <a:outerShdw blurRad="38100" dist="38100" dir="2700000" algn="tl">
                    <a:srgbClr val="000000">
                      <a:alpha val="43137"/>
                    </a:srgbClr>
                  </a:outerShdw>
                </a:effectLst>
              </a:rPr>
              <a:t>‘’Günün </a:t>
            </a:r>
            <a:r>
              <a:rPr lang="tr-TR" altLang="tr-TR" dirty="0">
                <a:effectLst>
                  <a:outerShdw blurRad="38100" dist="38100" dir="2700000" algn="tl">
                    <a:srgbClr val="000000">
                      <a:alpha val="43137"/>
                    </a:srgbClr>
                  </a:outerShdw>
                </a:effectLst>
              </a:rPr>
              <a:t>sabahında babalarıyla birlikte oldukça neşeli ve keyifli bir sabah kahvaltısı yapmış olan anne, yetişkin oğul ve okulunuzda 10. sınıf öğrencisi olan Ela, babalarını evde bırakarak alışveriş için dışarı çıkarlar. Ancak akşam eve döndüklerinde babalarını salonda kendini asmış olarak bulurlar… </a:t>
            </a:r>
            <a:r>
              <a:rPr lang="tr-TR" altLang="tr-TR" dirty="0" smtClean="0">
                <a:effectLst>
                  <a:outerShdw blurRad="38100" dist="38100" dir="2700000" algn="tl">
                    <a:srgbClr val="000000">
                      <a:alpha val="43137"/>
                    </a:srgbClr>
                  </a:outerShdw>
                </a:effectLst>
              </a:rPr>
              <a:t>‘’</a:t>
            </a:r>
            <a:endParaRPr lang="tr-TR" altLang="tr-TR" dirty="0">
              <a:effectLst>
                <a:outerShdw blurRad="38100" dist="38100" dir="2700000" algn="tl">
                  <a:srgbClr val="000000">
                    <a:alpha val="43137"/>
                  </a:srgbClr>
                </a:outerShdw>
              </a:effectLst>
            </a:endParaRPr>
          </a:p>
          <a:p>
            <a:endParaRPr lang="tr-TR" dirty="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altLang="tr-TR" dirty="0">
                <a:effectLst>
                  <a:outerShdw blurRad="38100" dist="38100" dir="2700000" algn="tl">
                    <a:srgbClr val="000000">
                      <a:alpha val="43137"/>
                    </a:srgbClr>
                  </a:outerShdw>
                </a:effectLst>
              </a:rPr>
              <a:t>"Müdür Yardımcısı Ebru Hanım: Freni patlayan bir kamyonun okulun önündeki kaldırıma çıkıp, öğrencilerinizin arasına daldığını, üç öğrencinizin ağır yaralı olduğunu, bir öğrencinizin ise hayatını kaybettiğini gözyaşları içinde size bildirdi."</a:t>
            </a:r>
          </a:p>
          <a:p>
            <a:endParaRPr lang="tr-TR" dirty="0"/>
          </a:p>
        </p:txBody>
      </p:sp>
      <p:sp>
        <p:nvSpPr>
          <p:cNvPr id="4" name="1 Başlık"/>
          <p:cNvSpPr txBox="1">
            <a:spLocks/>
          </p:cNvSpPr>
          <p:nvPr/>
        </p:nvSpPr>
        <p:spPr>
          <a:xfrm>
            <a:off x="457200" y="274638"/>
            <a:ext cx="7067128"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Arial" panose="020B0604020202020204" pitchFamily="34" charset="0"/>
              </a:rPr>
              <a:t>VEYA…</a:t>
            </a:r>
            <a:endParaRPr kumimoji="0" lang="tr-TR"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altLang="en-US" dirty="0" smtClean="0">
                <a:effectLst>
                  <a:outerShdw blurRad="38100" dist="38100" dir="2700000" algn="tl">
                    <a:srgbClr val="000000">
                      <a:alpha val="43137"/>
                    </a:srgbClr>
                  </a:outerShdw>
                </a:effectLst>
              </a:rPr>
              <a:t>‘’Bir </a:t>
            </a:r>
            <a:r>
              <a:rPr lang="tr-TR" altLang="en-US" dirty="0">
                <a:effectLst>
                  <a:outerShdw blurRad="38100" dist="38100" dir="2700000" algn="tl">
                    <a:srgbClr val="000000">
                      <a:alpha val="43137"/>
                    </a:srgbClr>
                  </a:outerShdw>
                </a:effectLst>
              </a:rPr>
              <a:t>öğrencinizin okulda son günlerde derse ilgisinin azaldığını, içine kapandığını fark ettiniz. Gözlemlediğiniz durumla ilgili öğrencinizle görüşme yaptığınızda öğrencinizin uzun zamandır bir yakını tarafından cinsel tacize maruz kaldığını öğrendiniz</a:t>
            </a:r>
            <a:r>
              <a:rPr lang="tr-TR" altLang="en-US" dirty="0" smtClean="0">
                <a:effectLst>
                  <a:outerShdw blurRad="38100" dist="38100" dir="2700000" algn="tl">
                    <a:srgbClr val="000000">
                      <a:alpha val="43137"/>
                    </a:srgbClr>
                  </a:outerShdw>
                </a:effectLst>
              </a:rPr>
              <a:t>.’’</a:t>
            </a:r>
            <a:endParaRPr lang="tr-TR" altLang="en-US" dirty="0">
              <a:effectLst>
                <a:outerShdw blurRad="38100" dist="38100" dir="2700000" algn="tl">
                  <a:srgbClr val="000000">
                    <a:alpha val="43137"/>
                  </a:srgbClr>
                </a:outerShdw>
              </a:effectLst>
            </a:endParaRPr>
          </a:p>
          <a:p>
            <a:endParaRPr lang="tr-TR" dirty="0"/>
          </a:p>
        </p:txBody>
      </p:sp>
      <p:sp>
        <p:nvSpPr>
          <p:cNvPr id="4" name="1 Başlık"/>
          <p:cNvSpPr txBox="1">
            <a:spLocks/>
          </p:cNvSpPr>
          <p:nvPr/>
        </p:nvSpPr>
        <p:spPr>
          <a:xfrm>
            <a:off x="457200" y="274638"/>
            <a:ext cx="7067128"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Arial" panose="020B0604020202020204" pitchFamily="34" charset="0"/>
              </a:rPr>
              <a:t>VEYA…</a:t>
            </a:r>
            <a:endParaRPr kumimoji="0" lang="tr-TR"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0" indent="0">
              <a:buNone/>
              <a:defRPr/>
            </a:pPr>
            <a:r>
              <a:rPr lang="tr-TR" altLang="tr-TR" dirty="0" smtClean="0">
                <a:effectLst>
                  <a:outerShdw blurRad="38100" dist="38100" dir="2700000" algn="tl">
                    <a:srgbClr val="000000">
                      <a:alpha val="43137"/>
                    </a:srgbClr>
                  </a:outerShdw>
                </a:effectLst>
              </a:rPr>
              <a:t>Bu </a:t>
            </a:r>
            <a:r>
              <a:rPr lang="tr-TR" altLang="tr-TR" dirty="0">
                <a:effectLst>
                  <a:outerShdw blurRad="38100" dist="38100" dir="2700000" algn="tl">
                    <a:srgbClr val="000000">
                      <a:alpha val="43137"/>
                    </a:srgbClr>
                  </a:outerShdw>
                </a:effectLst>
              </a:rPr>
              <a:t>durumlar sizin okulunuzda yaşansaydı siz neler </a:t>
            </a:r>
            <a:r>
              <a:rPr lang="tr-TR" altLang="tr-TR" dirty="0" smtClean="0">
                <a:effectLst>
                  <a:outerShdw blurRad="38100" dist="38100" dir="2700000" algn="tl">
                    <a:srgbClr val="000000">
                      <a:alpha val="43137"/>
                    </a:srgbClr>
                  </a:outerShdw>
                </a:effectLst>
              </a:rPr>
              <a:t>hissederdiniz</a:t>
            </a:r>
            <a:r>
              <a:rPr lang="tr-TR" altLang="tr-TR" dirty="0">
                <a:effectLst>
                  <a:outerShdw blurRad="38100" dist="38100" dir="2700000" algn="tl">
                    <a:srgbClr val="000000">
                      <a:alpha val="43137"/>
                    </a:srgbClr>
                  </a:outerShdw>
                </a:effectLst>
              </a:rPr>
              <a:t>?</a:t>
            </a:r>
          </a:p>
          <a:p>
            <a:pPr marL="0" indent="0" algn="r">
              <a:buNone/>
              <a:defRPr/>
            </a:pPr>
            <a:endParaRPr lang="tr-TR" altLang="tr-TR" dirty="0">
              <a:effectLst>
                <a:outerShdw blurRad="38100" dist="38100" dir="2700000" algn="tl">
                  <a:srgbClr val="000000">
                    <a:alpha val="43137"/>
                  </a:srgbClr>
                </a:outerShdw>
              </a:effectLst>
            </a:endParaRPr>
          </a:p>
          <a:p>
            <a:pPr marL="0" indent="0" algn="r">
              <a:buNone/>
              <a:defRPr/>
            </a:pPr>
            <a:r>
              <a:rPr lang="tr-TR" altLang="tr-TR" dirty="0">
                <a:effectLst>
                  <a:outerShdw blurRad="38100" dist="38100" dir="2700000" algn="tl">
                    <a:srgbClr val="000000">
                      <a:alpha val="43137"/>
                    </a:srgbClr>
                  </a:outerShdw>
                </a:effectLst>
              </a:rPr>
              <a:t>Bu krize müdahale etmek için neler yapardınız? </a:t>
            </a:r>
          </a:p>
          <a:p>
            <a:pPr marL="0" indent="0" algn="r">
              <a:buNone/>
              <a:defRPr/>
            </a:pPr>
            <a:endParaRPr lang="tr-TR" altLang="tr-TR" dirty="0">
              <a:effectLst>
                <a:outerShdw blurRad="38100" dist="38100" dir="2700000" algn="tl">
                  <a:srgbClr val="000000">
                    <a:alpha val="43137"/>
                  </a:srgbClr>
                </a:outerShdw>
              </a:effectLst>
            </a:endParaRPr>
          </a:p>
          <a:p>
            <a:endParaRPr lang="tr-TR"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276872"/>
            <a:ext cx="8229600" cy="1143000"/>
          </a:xfrm>
        </p:spPr>
        <p:txBody>
          <a:bodyPr>
            <a:normAutofit fontScale="90000"/>
          </a:bodyPr>
          <a:lstStyle/>
          <a:p>
            <a:r>
              <a:rPr lang="tr-TR" altLang="tr-TR" b="1" dirty="0">
                <a:effectLst>
                  <a:outerShdw blurRad="38100" dist="38100" dir="2700000" algn="tl">
                    <a:srgbClr val="000000">
                      <a:alpha val="43137"/>
                    </a:srgbClr>
                  </a:outerShdw>
                </a:effectLst>
                <a:cs typeface="Arial" panose="020B0604020202020204" pitchFamily="34" charset="0"/>
              </a:rPr>
              <a:t>KRİZE MÜDAHALEDE TEMEL </a:t>
            </a:r>
            <a:r>
              <a:rPr lang="tr-TR" altLang="tr-TR" b="1" dirty="0" smtClean="0">
                <a:effectLst>
                  <a:outerShdw blurRad="38100" dist="38100" dir="2700000" algn="tl">
                    <a:srgbClr val="000000">
                      <a:alpha val="43137"/>
                    </a:srgbClr>
                  </a:outerShdw>
                </a:effectLst>
                <a:cs typeface="Arial" panose="020B0604020202020204" pitchFamily="34" charset="0"/>
              </a:rPr>
              <a:t>İLKELER</a:t>
            </a:r>
            <a:endParaRPr lang="tr-TR"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505475"/>
          </a:xfrm>
        </p:spPr>
        <p:txBody>
          <a:bodyPr>
            <a:normAutofit/>
          </a:bodyPr>
          <a:lstStyle/>
          <a:p>
            <a:pPr marL="273050" indent="-273050" algn="just">
              <a:lnSpc>
                <a:spcPct val="120000"/>
              </a:lnSpc>
              <a:defRPr/>
            </a:pPr>
            <a:r>
              <a:rPr lang="en-US" altLang="tr-TR" sz="3000" dirty="0" err="1">
                <a:effectLst>
                  <a:outerShdw blurRad="38100" dist="38100" dir="2700000" algn="tl">
                    <a:srgbClr val="000000">
                      <a:alpha val="43137"/>
                    </a:srgbClr>
                  </a:outerShdw>
                </a:effectLst>
              </a:rPr>
              <a:t>Krize</a:t>
            </a:r>
            <a:r>
              <a:rPr lang="en-US" altLang="tr-TR" sz="3000" dirty="0">
                <a:effectLst>
                  <a:outerShdw blurRad="38100" dist="38100" dir="2700000" algn="tl">
                    <a:srgbClr val="000000">
                      <a:alpha val="43137"/>
                    </a:srgbClr>
                  </a:outerShdw>
                </a:effectLst>
              </a:rPr>
              <a:t> m</a:t>
            </a:r>
            <a:r>
              <a:rPr lang="tr-TR" altLang="tr-TR" sz="3000" dirty="0">
                <a:effectLst>
                  <a:outerShdw blurRad="38100" dist="38100" dir="2700000" algn="tl">
                    <a:srgbClr val="000000">
                      <a:alpha val="43137"/>
                    </a:srgbClr>
                  </a:outerShdw>
                </a:effectLst>
              </a:rPr>
              <a:t>ü</a:t>
            </a:r>
            <a:r>
              <a:rPr lang="en-US" altLang="tr-TR" sz="3000" dirty="0" err="1">
                <a:effectLst>
                  <a:outerShdw blurRad="38100" dist="38100" dir="2700000" algn="tl">
                    <a:srgbClr val="000000">
                      <a:alpha val="43137"/>
                    </a:srgbClr>
                  </a:outerShdw>
                </a:effectLst>
              </a:rPr>
              <a:t>dahalede</a:t>
            </a:r>
            <a:r>
              <a:rPr lang="en-US"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sakin</a:t>
            </a:r>
            <a:r>
              <a:rPr lang="en-US"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kalabilmek</a:t>
            </a:r>
            <a:r>
              <a:rPr lang="en-US" altLang="tr-TR" sz="3000" dirty="0">
                <a:effectLst>
                  <a:outerShdw blurRad="38100" dist="38100" dir="2700000" algn="tl">
                    <a:srgbClr val="000000">
                      <a:alpha val="43137"/>
                    </a:srgbClr>
                  </a:outerShdw>
                </a:effectLst>
              </a:rPr>
              <a:t> </a:t>
            </a:r>
            <a:r>
              <a:rPr lang="tr-TR" altLang="tr-TR" sz="3000" dirty="0">
                <a:effectLst>
                  <a:outerShdw blurRad="38100" dist="38100" dir="2700000" algn="tl">
                    <a:srgbClr val="000000">
                      <a:alpha val="43137"/>
                    </a:srgbClr>
                  </a:outerShdw>
                </a:effectLst>
              </a:rPr>
              <a:t>ö</a:t>
            </a:r>
            <a:r>
              <a:rPr lang="en-US" altLang="tr-TR" sz="3000" dirty="0" err="1">
                <a:effectLst>
                  <a:outerShdw blurRad="38100" dist="38100" dir="2700000" algn="tl">
                    <a:srgbClr val="000000">
                      <a:alpha val="43137"/>
                    </a:srgbClr>
                  </a:outerShdw>
                </a:effectLst>
              </a:rPr>
              <a:t>nemlidir</a:t>
            </a:r>
            <a:r>
              <a:rPr lang="tr-TR" altLang="tr-TR" sz="3000" dirty="0">
                <a:effectLst>
                  <a:outerShdw blurRad="38100" dist="38100" dir="2700000" algn="tl">
                    <a:srgbClr val="000000">
                      <a:alpha val="43137"/>
                    </a:srgbClr>
                  </a:outerShdw>
                </a:effectLst>
              </a:rPr>
              <a:t>. Yaklaşım, problem çözme odaklı olmalıdır.</a:t>
            </a:r>
          </a:p>
          <a:p>
            <a:pPr marL="273050" indent="-273050" algn="just">
              <a:lnSpc>
                <a:spcPct val="120000"/>
              </a:lnSpc>
              <a:defRPr/>
            </a:pPr>
            <a:r>
              <a:rPr lang="tr-TR" altLang="tr-TR" sz="3000" dirty="0">
                <a:effectLst>
                  <a:outerShdw blurRad="38100" dist="38100" dir="2700000" algn="tl">
                    <a:srgbClr val="000000">
                      <a:alpha val="43137"/>
                    </a:srgbClr>
                  </a:outerShdw>
                </a:effectLst>
              </a:rPr>
              <a:t>Durumla ilgili d</a:t>
            </a:r>
            <a:r>
              <a:rPr lang="en-US" altLang="tr-TR" sz="3000" dirty="0">
                <a:effectLst>
                  <a:outerShdw blurRad="38100" dist="38100" dir="2700000" algn="tl">
                    <a:srgbClr val="000000">
                      <a:alpha val="43137"/>
                    </a:srgbClr>
                  </a:outerShdw>
                </a:effectLst>
              </a:rPr>
              <a:t>o</a:t>
            </a:r>
            <a:r>
              <a:rPr lang="tr-TR" altLang="tr-TR" sz="3000" dirty="0">
                <a:effectLst>
                  <a:outerShdw blurRad="38100" dist="38100" dir="2700000" algn="tl">
                    <a:srgbClr val="000000">
                      <a:alpha val="43137"/>
                    </a:srgbClr>
                  </a:outerShdw>
                </a:effectLst>
              </a:rPr>
              <a:t>ğ</a:t>
            </a:r>
            <a:r>
              <a:rPr lang="en-US" altLang="tr-TR" sz="3000" dirty="0" err="1">
                <a:effectLst>
                  <a:outerShdw blurRad="38100" dist="38100" dir="2700000" algn="tl">
                    <a:srgbClr val="000000">
                      <a:alpha val="43137"/>
                    </a:srgbClr>
                  </a:outerShdw>
                </a:effectLst>
              </a:rPr>
              <a:t>ru</a:t>
            </a:r>
            <a:r>
              <a:rPr lang="en-US"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ve</a:t>
            </a:r>
            <a:r>
              <a:rPr lang="en-US"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yerinde</a:t>
            </a:r>
            <a:r>
              <a:rPr lang="en-US"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bir</a:t>
            </a:r>
            <a:r>
              <a:rPr lang="en-US" altLang="tr-TR" sz="3000" dirty="0">
                <a:effectLst>
                  <a:outerShdw blurRad="38100" dist="38100" dir="2700000" algn="tl">
                    <a:srgbClr val="000000">
                      <a:alpha val="43137"/>
                    </a:srgbClr>
                  </a:outerShdw>
                </a:effectLst>
              </a:rPr>
              <a:t> de</a:t>
            </a:r>
            <a:r>
              <a:rPr lang="tr-TR" altLang="tr-TR" sz="3000" dirty="0">
                <a:effectLst>
                  <a:outerShdw blurRad="38100" dist="38100" dir="2700000" algn="tl">
                    <a:srgbClr val="000000">
                      <a:alpha val="43137"/>
                    </a:srgbClr>
                  </a:outerShdw>
                </a:effectLst>
              </a:rPr>
              <a:t>ğ</a:t>
            </a:r>
            <a:r>
              <a:rPr lang="en-US" altLang="tr-TR" sz="3000" dirty="0" err="1">
                <a:effectLst>
                  <a:outerShdw blurRad="38100" dist="38100" dir="2700000" algn="tl">
                    <a:srgbClr val="000000">
                      <a:alpha val="43137"/>
                    </a:srgbClr>
                  </a:outerShdw>
                </a:effectLst>
              </a:rPr>
              <a:t>erlendirme</a:t>
            </a:r>
            <a:r>
              <a:rPr lang="en-US" altLang="tr-TR" sz="3000" dirty="0">
                <a:effectLst>
                  <a:outerShdw blurRad="38100" dist="38100" dir="2700000" algn="tl">
                    <a:srgbClr val="000000">
                      <a:alpha val="43137"/>
                    </a:srgbClr>
                  </a:outerShdw>
                </a:effectLst>
              </a:rPr>
              <a:t> yap</a:t>
            </a:r>
            <a:r>
              <a:rPr lang="tr-TR" altLang="tr-TR" sz="3000" dirty="0">
                <a:effectLst>
                  <a:outerShdw blurRad="38100" dist="38100" dir="2700000" algn="tl">
                    <a:srgbClr val="000000">
                      <a:alpha val="43137"/>
                    </a:srgbClr>
                  </a:outerShdw>
                </a:effectLst>
              </a:rPr>
              <a:t>ı</a:t>
            </a:r>
            <a:r>
              <a:rPr lang="en-US" altLang="tr-TR" sz="3000" dirty="0" err="1">
                <a:effectLst>
                  <a:outerShdw blurRad="38100" dist="38100" dir="2700000" algn="tl">
                    <a:srgbClr val="000000">
                      <a:alpha val="43137"/>
                    </a:srgbClr>
                  </a:outerShdw>
                </a:effectLst>
              </a:rPr>
              <a:t>lmas</a:t>
            </a:r>
            <a:r>
              <a:rPr lang="tr-TR" altLang="tr-TR" sz="3000" dirty="0">
                <a:effectLst>
                  <a:outerShdw blurRad="38100" dist="38100" dir="2700000" algn="tl">
                    <a:srgbClr val="000000">
                      <a:alpha val="43137"/>
                    </a:srgbClr>
                  </a:outerShdw>
                </a:effectLst>
              </a:rPr>
              <a:t>ı</a:t>
            </a:r>
            <a:r>
              <a:rPr lang="en-US" altLang="tr-TR" sz="3000" dirty="0">
                <a:effectLst>
                  <a:outerShdw blurRad="38100" dist="38100" dir="2700000" algn="tl">
                    <a:srgbClr val="000000">
                      <a:alpha val="43137"/>
                    </a:srgbClr>
                  </a:outerShdw>
                </a:effectLst>
              </a:rPr>
              <a:t> do</a:t>
            </a:r>
            <a:r>
              <a:rPr lang="tr-TR" altLang="tr-TR" sz="3000" dirty="0">
                <a:effectLst>
                  <a:outerShdw blurRad="38100" dist="38100" dir="2700000" algn="tl">
                    <a:srgbClr val="000000">
                      <a:alpha val="43137"/>
                    </a:srgbClr>
                  </a:outerShdw>
                </a:effectLst>
              </a:rPr>
              <a:t>ğ</a:t>
            </a:r>
            <a:r>
              <a:rPr lang="en-US" altLang="tr-TR" sz="3000" dirty="0" err="1">
                <a:effectLst>
                  <a:outerShdw blurRad="38100" dist="38100" dir="2700000" algn="tl">
                    <a:srgbClr val="000000">
                      <a:alpha val="43137"/>
                    </a:srgbClr>
                  </a:outerShdw>
                </a:effectLst>
              </a:rPr>
              <a:t>ru</a:t>
            </a:r>
            <a:r>
              <a:rPr lang="en-US"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kararlar</a:t>
            </a:r>
            <a:r>
              <a:rPr lang="en-US"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vermek</a:t>
            </a:r>
            <a:r>
              <a:rPr lang="en-US"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i</a:t>
            </a:r>
            <a:r>
              <a:rPr lang="tr-TR" altLang="tr-TR" sz="3000" dirty="0">
                <a:effectLst>
                  <a:outerShdw blurRad="38100" dist="38100" dir="2700000" algn="tl">
                    <a:srgbClr val="000000">
                      <a:alpha val="43137"/>
                    </a:srgbClr>
                  </a:outerShdw>
                </a:effectLst>
              </a:rPr>
              <a:t>ç</a:t>
            </a:r>
            <a:r>
              <a:rPr lang="en-US" altLang="tr-TR" sz="3000" dirty="0">
                <a:effectLst>
                  <a:outerShdw blurRad="38100" dist="38100" dir="2700000" algn="tl">
                    <a:srgbClr val="000000">
                      <a:alpha val="43137"/>
                    </a:srgbClr>
                  </a:outerShdw>
                </a:effectLst>
              </a:rPr>
              <a:t>in </a:t>
            </a:r>
            <a:r>
              <a:rPr lang="tr-TR" altLang="tr-TR" sz="3000" dirty="0">
                <a:effectLst>
                  <a:outerShdw blurRad="38100" dist="38100" dir="2700000" algn="tl">
                    <a:srgbClr val="000000">
                      <a:alpha val="43137"/>
                    </a:srgbClr>
                  </a:outerShdw>
                </a:effectLst>
              </a:rPr>
              <a:t>ş</a:t>
            </a:r>
            <a:r>
              <a:rPr lang="en-US" altLang="tr-TR" sz="3000" dirty="0" err="1">
                <a:effectLst>
                  <a:outerShdw blurRad="38100" dist="38100" dir="2700000" algn="tl">
                    <a:srgbClr val="000000">
                      <a:alpha val="43137"/>
                    </a:srgbClr>
                  </a:outerShdw>
                </a:effectLst>
              </a:rPr>
              <a:t>artt</a:t>
            </a:r>
            <a:r>
              <a:rPr lang="tr-TR" altLang="tr-TR" sz="3000" dirty="0">
                <a:effectLst>
                  <a:outerShdw blurRad="38100" dist="38100" dir="2700000" algn="tl">
                    <a:srgbClr val="000000">
                      <a:alpha val="43137"/>
                    </a:srgbClr>
                  </a:outerShdw>
                </a:effectLst>
              </a:rPr>
              <a:t>ı</a:t>
            </a:r>
            <a:r>
              <a:rPr lang="en-US" altLang="tr-TR" sz="3000" dirty="0">
                <a:effectLst>
                  <a:outerShdw blurRad="38100" dist="38100" dir="2700000" algn="tl">
                    <a:srgbClr val="000000">
                      <a:alpha val="43137"/>
                    </a:srgbClr>
                  </a:outerShdw>
                </a:effectLst>
              </a:rPr>
              <a:t>r</a:t>
            </a:r>
            <a:r>
              <a:rPr lang="tr-TR" altLang="tr-TR" sz="3000" dirty="0">
                <a:effectLst>
                  <a:outerShdw blurRad="38100" dist="38100" dir="2700000" algn="tl">
                    <a:srgbClr val="000000">
                      <a:alpha val="43137"/>
                    </a:srgbClr>
                  </a:outerShdw>
                </a:effectLst>
              </a:rPr>
              <a:t>.</a:t>
            </a:r>
            <a:endParaRPr lang="en-US" altLang="tr-TR" sz="3000" dirty="0">
              <a:effectLst>
                <a:outerShdw blurRad="38100" dist="38100" dir="2700000" algn="tl">
                  <a:srgbClr val="000000">
                    <a:alpha val="43137"/>
                  </a:srgbClr>
                </a:outerShdw>
              </a:effectLst>
            </a:endParaRPr>
          </a:p>
          <a:p>
            <a:pPr marL="273050" indent="-273050" algn="just">
              <a:lnSpc>
                <a:spcPct val="120000"/>
              </a:lnSpc>
              <a:defRPr/>
            </a:pPr>
            <a:r>
              <a:rPr lang="en-US" altLang="tr-TR" sz="3000" dirty="0" err="1">
                <a:effectLst>
                  <a:outerShdw blurRad="38100" dist="38100" dir="2700000" algn="tl">
                    <a:srgbClr val="000000">
                      <a:alpha val="43137"/>
                    </a:srgbClr>
                  </a:outerShdw>
                </a:effectLst>
              </a:rPr>
              <a:t>Baz</a:t>
            </a:r>
            <a:r>
              <a:rPr lang="tr-TR" altLang="tr-TR" sz="3000" dirty="0">
                <a:effectLst>
                  <a:outerShdw blurRad="38100" dist="38100" dir="2700000" algn="tl">
                    <a:srgbClr val="000000">
                      <a:alpha val="43137"/>
                    </a:srgbClr>
                  </a:outerShdw>
                </a:effectLst>
              </a:rPr>
              <a:t>ı</a:t>
            </a:r>
            <a:r>
              <a:rPr lang="en-US"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benzerlikler</a:t>
            </a:r>
            <a:r>
              <a:rPr lang="en-US"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olsa</a:t>
            </a:r>
            <a:r>
              <a:rPr lang="tr-TR"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da</a:t>
            </a:r>
            <a:r>
              <a:rPr lang="en-US" altLang="tr-TR" sz="3000" dirty="0">
                <a:effectLst>
                  <a:outerShdw blurRad="38100" dist="38100" dir="2700000" algn="tl">
                    <a:srgbClr val="000000">
                      <a:alpha val="43137"/>
                    </a:srgbClr>
                  </a:outerShdw>
                </a:effectLst>
              </a:rPr>
              <a:t> her durum </a:t>
            </a:r>
            <a:r>
              <a:rPr lang="tr-TR" altLang="tr-TR" sz="3000" dirty="0">
                <a:effectLst>
                  <a:outerShdw blurRad="38100" dist="38100" dir="2700000" algn="tl">
                    <a:srgbClr val="000000">
                      <a:alpha val="43137"/>
                    </a:srgbClr>
                  </a:outerShdw>
                </a:effectLst>
              </a:rPr>
              <a:t>ö</a:t>
            </a:r>
            <a:r>
              <a:rPr lang="en-US" altLang="tr-TR" sz="3000" dirty="0" err="1">
                <a:effectLst>
                  <a:outerShdw blurRad="38100" dist="38100" dir="2700000" algn="tl">
                    <a:srgbClr val="000000">
                      <a:alpha val="43137"/>
                    </a:srgbClr>
                  </a:outerShdw>
                </a:effectLst>
              </a:rPr>
              <a:t>zneldir</a:t>
            </a:r>
            <a:r>
              <a:rPr lang="en-US"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ve</a:t>
            </a:r>
            <a:r>
              <a:rPr lang="en-US" altLang="tr-TR" sz="3000" dirty="0">
                <a:effectLst>
                  <a:outerShdw blurRad="38100" dist="38100" dir="2700000" algn="tl">
                    <a:srgbClr val="000000">
                      <a:alpha val="43137"/>
                    </a:srgbClr>
                  </a:outerShdw>
                </a:effectLst>
              </a:rPr>
              <a:t> m</a:t>
            </a:r>
            <a:r>
              <a:rPr lang="tr-TR" altLang="tr-TR" sz="3000" dirty="0">
                <a:effectLst>
                  <a:outerShdw blurRad="38100" dist="38100" dir="2700000" algn="tl">
                    <a:srgbClr val="000000">
                      <a:alpha val="43137"/>
                    </a:srgbClr>
                  </a:outerShdw>
                </a:effectLst>
              </a:rPr>
              <a:t>ü</a:t>
            </a:r>
            <a:r>
              <a:rPr lang="en-US" altLang="tr-TR" sz="3000" dirty="0" err="1">
                <a:effectLst>
                  <a:outerShdw blurRad="38100" dist="38100" dir="2700000" algn="tl">
                    <a:srgbClr val="000000">
                      <a:alpha val="43137"/>
                    </a:srgbClr>
                  </a:outerShdw>
                </a:effectLst>
              </a:rPr>
              <a:t>dahaleler</a:t>
            </a:r>
            <a:r>
              <a:rPr lang="en-US"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duruma</a:t>
            </a:r>
            <a:r>
              <a:rPr lang="en-US" altLang="tr-TR" sz="3000" dirty="0">
                <a:effectLst>
                  <a:outerShdw blurRad="38100" dist="38100" dir="2700000" algn="tl">
                    <a:srgbClr val="000000">
                      <a:alpha val="43137"/>
                    </a:srgbClr>
                  </a:outerShdw>
                </a:effectLst>
              </a:rPr>
              <a:t> </a:t>
            </a:r>
            <a:r>
              <a:rPr lang="tr-TR" altLang="tr-TR" sz="3000" dirty="0">
                <a:effectLst>
                  <a:outerShdw blurRad="38100" dist="38100" dir="2700000" algn="tl">
                    <a:srgbClr val="000000">
                      <a:alpha val="43137"/>
                    </a:srgbClr>
                  </a:outerShdw>
                </a:effectLst>
              </a:rPr>
              <a:t>ö</a:t>
            </a:r>
            <a:r>
              <a:rPr lang="en-US" altLang="tr-TR" sz="3000" dirty="0" err="1">
                <a:effectLst>
                  <a:outerShdw blurRad="38100" dist="38100" dir="2700000" algn="tl">
                    <a:srgbClr val="000000">
                      <a:alpha val="43137"/>
                    </a:srgbClr>
                  </a:outerShdw>
                </a:effectLst>
              </a:rPr>
              <a:t>zg</a:t>
            </a:r>
            <a:r>
              <a:rPr lang="tr-TR" altLang="tr-TR" sz="3000" dirty="0">
                <a:effectLst>
                  <a:outerShdw blurRad="38100" dist="38100" dir="2700000" algn="tl">
                    <a:srgbClr val="000000">
                      <a:alpha val="43137"/>
                    </a:srgbClr>
                  </a:outerShdw>
                </a:effectLst>
              </a:rPr>
              <a:t>ü</a:t>
            </a:r>
            <a:r>
              <a:rPr lang="en-US" altLang="tr-TR" sz="3000" dirty="0">
                <a:effectLst>
                  <a:outerShdw blurRad="38100" dist="38100" dir="2700000" algn="tl">
                    <a:srgbClr val="000000">
                      <a:alpha val="43137"/>
                    </a:srgbClr>
                  </a:outerShdw>
                </a:effectLst>
              </a:rPr>
              <a:t> </a:t>
            </a:r>
            <a:r>
              <a:rPr lang="en-US" altLang="tr-TR" sz="3000" dirty="0" err="1">
                <a:effectLst>
                  <a:outerShdw blurRad="38100" dist="38100" dir="2700000" algn="tl">
                    <a:srgbClr val="000000">
                      <a:alpha val="43137"/>
                    </a:srgbClr>
                  </a:outerShdw>
                </a:effectLst>
              </a:rPr>
              <a:t>olmal</a:t>
            </a:r>
            <a:r>
              <a:rPr lang="tr-TR" altLang="tr-TR" sz="3000" dirty="0" err="1">
                <a:effectLst>
                  <a:outerShdw blurRad="38100" dist="38100" dir="2700000" algn="tl">
                    <a:srgbClr val="000000">
                      <a:alpha val="43137"/>
                    </a:srgbClr>
                  </a:outerShdw>
                </a:effectLst>
              </a:rPr>
              <a:t>ıdır</a:t>
            </a:r>
            <a:r>
              <a:rPr lang="tr-TR" altLang="tr-TR" sz="3000" dirty="0">
                <a:effectLst>
                  <a:outerShdw blurRad="38100" dist="38100" dir="2700000" algn="tl">
                    <a:srgbClr val="000000">
                      <a:alpha val="43137"/>
                    </a:srgbClr>
                  </a:outerShdw>
                </a:effectLst>
              </a:rPr>
              <a:t>.</a:t>
            </a:r>
            <a:endParaRPr lang="en-US" altLang="tr-TR" sz="3000" dirty="0">
              <a:effectLst>
                <a:outerShdw blurRad="38100" dist="38100" dir="2700000" algn="tl">
                  <a:srgbClr val="000000">
                    <a:alpha val="43137"/>
                  </a:srgbClr>
                </a:outerShdw>
              </a:effectLst>
            </a:endParaRPr>
          </a:p>
          <a:p>
            <a:pPr marL="273050" indent="-273050" algn="just">
              <a:lnSpc>
                <a:spcPct val="120000"/>
              </a:lnSpc>
              <a:defRPr/>
            </a:pPr>
            <a:endParaRPr lang="tr-TR" altLang="tr-TR" sz="3000" dirty="0">
              <a:effectLst>
                <a:outerShdw blurRad="38100" dist="38100" dir="2700000" algn="tl">
                  <a:srgbClr val="000000">
                    <a:alpha val="43137"/>
                  </a:srgbClr>
                </a:outerShdw>
              </a:effectLst>
            </a:endParaRPr>
          </a:p>
          <a:p>
            <a:endParaRPr lang="tr-TR" sz="3000"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577483"/>
          </a:xfrm>
        </p:spPr>
        <p:txBody>
          <a:bodyPr>
            <a:noAutofit/>
          </a:bodyPr>
          <a:lstStyle/>
          <a:p>
            <a:r>
              <a:rPr lang="en-US" altLang="tr-TR" sz="2800" dirty="0" err="1" smtClean="0">
                <a:effectLst>
                  <a:outerShdw blurRad="38100" dist="38100" dir="2700000" algn="tl">
                    <a:srgbClr val="000000">
                      <a:alpha val="43137"/>
                    </a:srgbClr>
                  </a:outerShdw>
                </a:effectLst>
              </a:rPr>
              <a:t>Krize</a:t>
            </a:r>
            <a:r>
              <a:rPr lang="en-US" altLang="tr-TR" sz="2800" dirty="0" smtClean="0">
                <a:effectLst>
                  <a:outerShdw blurRad="38100" dist="38100" dir="2700000" algn="tl">
                    <a:srgbClr val="000000">
                      <a:alpha val="43137"/>
                    </a:srgbClr>
                  </a:outerShdw>
                </a:effectLst>
              </a:rPr>
              <a:t> m</a:t>
            </a:r>
            <a:r>
              <a:rPr lang="tr-TR" altLang="tr-TR" sz="2800" dirty="0" smtClean="0">
                <a:effectLst>
                  <a:outerShdw blurRad="38100" dist="38100" dir="2700000" algn="tl">
                    <a:srgbClr val="000000">
                      <a:alpha val="43137"/>
                    </a:srgbClr>
                  </a:outerShdw>
                </a:effectLst>
              </a:rPr>
              <a:t>ü</a:t>
            </a:r>
            <a:r>
              <a:rPr lang="en-US" altLang="tr-TR" sz="2800" dirty="0" err="1" smtClean="0">
                <a:effectLst>
                  <a:outerShdw blurRad="38100" dist="38100" dir="2700000" algn="tl">
                    <a:srgbClr val="000000">
                      <a:alpha val="43137"/>
                    </a:srgbClr>
                  </a:outerShdw>
                </a:effectLst>
              </a:rPr>
              <a:t>dahale</a:t>
            </a:r>
            <a:r>
              <a:rPr lang="en-US" altLang="tr-TR" sz="2800" dirty="0" smtClean="0">
                <a:effectLst>
                  <a:outerShdw blurRad="38100" dist="38100" dir="2700000" algn="tl">
                    <a:srgbClr val="000000">
                      <a:alpha val="43137"/>
                    </a:srgbClr>
                  </a:outerShdw>
                </a:effectLst>
              </a:rPr>
              <a:t> </a:t>
            </a:r>
            <a:r>
              <a:rPr lang="tr-TR" altLang="tr-TR" sz="2800" dirty="0" smtClean="0">
                <a:effectLst>
                  <a:outerShdw blurRad="38100" dist="38100" dir="2700000" algn="tl">
                    <a:srgbClr val="000000">
                      <a:alpha val="43137"/>
                    </a:srgbClr>
                  </a:outerShdw>
                </a:effectLst>
              </a:rPr>
              <a:t>ç</a:t>
            </a:r>
            <a:r>
              <a:rPr lang="en-US" altLang="tr-TR" sz="2800" dirty="0" err="1" smtClean="0">
                <a:effectLst>
                  <a:outerShdw blurRad="38100" dist="38100" dir="2700000" algn="tl">
                    <a:srgbClr val="000000">
                      <a:alpha val="43137"/>
                    </a:srgbClr>
                  </a:outerShdw>
                </a:effectLst>
              </a:rPr>
              <a:t>abuk</a:t>
            </a:r>
            <a:r>
              <a:rPr lang="en-US" altLang="tr-TR" sz="2800" dirty="0" smtClean="0">
                <a:effectLst>
                  <a:outerShdw blurRad="38100" dist="38100" dir="2700000" algn="tl">
                    <a:srgbClr val="000000">
                      <a:alpha val="43137"/>
                    </a:srgbClr>
                  </a:outerShdw>
                </a:effectLst>
              </a:rPr>
              <a:t> </a:t>
            </a:r>
            <a:r>
              <a:rPr lang="en-US" altLang="tr-TR" sz="2800" dirty="0" err="1" smtClean="0">
                <a:effectLst>
                  <a:outerShdw blurRad="38100" dist="38100" dir="2700000" algn="tl">
                    <a:srgbClr val="000000">
                      <a:alpha val="43137"/>
                    </a:srgbClr>
                  </a:outerShdw>
                </a:effectLst>
              </a:rPr>
              <a:t>ve</a:t>
            </a:r>
            <a:r>
              <a:rPr lang="en-US" altLang="tr-TR" sz="2800" dirty="0" smtClean="0">
                <a:effectLst>
                  <a:outerShdw blurRad="38100" dist="38100" dir="2700000" algn="tl">
                    <a:srgbClr val="000000">
                      <a:alpha val="43137"/>
                    </a:srgbClr>
                  </a:outerShdw>
                </a:effectLst>
              </a:rPr>
              <a:t> </a:t>
            </a:r>
            <a:r>
              <a:rPr lang="en-US" altLang="tr-TR" sz="2800" dirty="0" err="1" smtClean="0">
                <a:effectLst>
                  <a:outerShdw blurRad="38100" dist="38100" dir="2700000" algn="tl">
                    <a:srgbClr val="000000">
                      <a:alpha val="43137"/>
                    </a:srgbClr>
                  </a:outerShdw>
                </a:effectLst>
              </a:rPr>
              <a:t>yarat</a:t>
            </a:r>
            <a:r>
              <a:rPr lang="tr-TR" altLang="tr-TR" sz="2800" dirty="0" smtClean="0">
                <a:effectLst>
                  <a:outerShdw blurRad="38100" dist="38100" dir="2700000" algn="tl">
                    <a:srgbClr val="000000">
                      <a:alpha val="43137"/>
                    </a:srgbClr>
                  </a:outerShdw>
                </a:effectLst>
              </a:rPr>
              <a:t>ı</a:t>
            </a:r>
            <a:r>
              <a:rPr lang="en-US" altLang="tr-TR" sz="2800" dirty="0" smtClean="0">
                <a:effectLst>
                  <a:outerShdw blurRad="38100" dist="38100" dir="2700000" algn="tl">
                    <a:srgbClr val="000000">
                      <a:alpha val="43137"/>
                    </a:srgbClr>
                  </a:outerShdw>
                </a:effectLst>
              </a:rPr>
              <a:t>c</a:t>
            </a:r>
            <a:r>
              <a:rPr lang="tr-TR" altLang="tr-TR" sz="2800" dirty="0" smtClean="0">
                <a:effectLst>
                  <a:outerShdw blurRad="38100" dist="38100" dir="2700000" algn="tl">
                    <a:srgbClr val="000000">
                      <a:alpha val="43137"/>
                    </a:srgbClr>
                  </a:outerShdw>
                </a:effectLst>
              </a:rPr>
              <a:t>ı</a:t>
            </a:r>
            <a:r>
              <a:rPr lang="en-US" altLang="tr-TR" sz="2800" dirty="0" smtClean="0">
                <a:effectLst>
                  <a:outerShdw blurRad="38100" dist="38100" dir="2700000" algn="tl">
                    <a:srgbClr val="000000">
                      <a:alpha val="43137"/>
                    </a:srgbClr>
                  </a:outerShdw>
                </a:effectLst>
              </a:rPr>
              <a:t> d</a:t>
            </a:r>
            <a:r>
              <a:rPr lang="tr-TR" altLang="tr-TR" sz="2800" dirty="0" smtClean="0">
                <a:effectLst>
                  <a:outerShdw blurRad="38100" dist="38100" dir="2700000" algn="tl">
                    <a:srgbClr val="000000">
                      <a:alpha val="43137"/>
                    </a:srgbClr>
                  </a:outerShdw>
                </a:effectLst>
              </a:rPr>
              <a:t>üşü</a:t>
            </a:r>
            <a:r>
              <a:rPr lang="en-US" altLang="tr-TR" sz="2800" dirty="0" err="1" smtClean="0">
                <a:effectLst>
                  <a:outerShdw blurRad="38100" dist="38100" dir="2700000" algn="tl">
                    <a:srgbClr val="000000">
                      <a:alpha val="43137"/>
                    </a:srgbClr>
                  </a:outerShdw>
                </a:effectLst>
              </a:rPr>
              <a:t>nme</a:t>
            </a:r>
            <a:r>
              <a:rPr lang="en-US" altLang="tr-TR" sz="2800" dirty="0" smtClean="0">
                <a:effectLst>
                  <a:outerShdw blurRad="38100" dist="38100" dir="2700000" algn="tl">
                    <a:srgbClr val="000000">
                      <a:alpha val="43137"/>
                    </a:srgbClr>
                  </a:outerShdw>
                </a:effectLst>
              </a:rPr>
              <a:t> </a:t>
            </a:r>
            <a:r>
              <a:rPr lang="en-US" altLang="tr-TR" sz="2800" dirty="0" err="1" smtClean="0">
                <a:effectLst>
                  <a:outerShdw blurRad="38100" dist="38100" dir="2700000" algn="tl">
                    <a:srgbClr val="000000">
                      <a:alpha val="43137"/>
                    </a:srgbClr>
                  </a:outerShdw>
                </a:effectLst>
              </a:rPr>
              <a:t>becerisi</a:t>
            </a:r>
            <a:r>
              <a:rPr lang="en-US" altLang="tr-TR" sz="2800" dirty="0" smtClean="0">
                <a:effectLst>
                  <a:outerShdw blurRad="38100" dist="38100" dir="2700000" algn="tl">
                    <a:srgbClr val="000000">
                      <a:alpha val="43137"/>
                    </a:srgbClr>
                  </a:outerShdw>
                </a:effectLst>
              </a:rPr>
              <a:t> </a:t>
            </a:r>
            <a:r>
              <a:rPr lang="en-US" altLang="tr-TR" sz="2800" dirty="0" err="1" smtClean="0">
                <a:effectLst>
                  <a:outerShdw blurRad="38100" dist="38100" dir="2700000" algn="tl">
                    <a:srgbClr val="000000">
                      <a:alpha val="43137"/>
                    </a:srgbClr>
                  </a:outerShdw>
                </a:effectLst>
              </a:rPr>
              <a:t>gerektirir</a:t>
            </a:r>
            <a:r>
              <a:rPr lang="en-US" altLang="tr-TR" sz="2800" dirty="0" smtClean="0">
                <a:effectLst>
                  <a:outerShdw blurRad="38100" dist="38100" dir="2700000" algn="tl">
                    <a:srgbClr val="000000">
                      <a:alpha val="43137"/>
                    </a:srgbClr>
                  </a:outerShdw>
                </a:effectLst>
              </a:rPr>
              <a:t> (</a:t>
            </a:r>
            <a:r>
              <a:rPr lang="en-US" altLang="tr-TR" sz="2800" dirty="0" err="1" smtClean="0">
                <a:effectLst>
                  <a:outerShdw blurRad="38100" dist="38100" dir="2700000" algn="tl">
                    <a:srgbClr val="000000">
                      <a:alpha val="43137"/>
                    </a:srgbClr>
                  </a:outerShdw>
                </a:effectLst>
              </a:rPr>
              <a:t>kriz</a:t>
            </a:r>
            <a:r>
              <a:rPr lang="en-US" altLang="tr-TR" sz="2800" dirty="0" smtClean="0">
                <a:effectLst>
                  <a:outerShdw blurRad="38100" dist="38100" dir="2700000" algn="tl">
                    <a:srgbClr val="000000">
                      <a:alpha val="43137"/>
                    </a:srgbClr>
                  </a:outerShdw>
                </a:effectLst>
              </a:rPr>
              <a:t> an</a:t>
            </a:r>
            <a:r>
              <a:rPr lang="tr-TR" altLang="tr-TR" sz="2800" dirty="0" smtClean="0">
                <a:effectLst>
                  <a:outerShdw blurRad="38100" dist="38100" dir="2700000" algn="tl">
                    <a:srgbClr val="000000">
                      <a:alpha val="43137"/>
                    </a:srgbClr>
                  </a:outerShdw>
                </a:effectLst>
              </a:rPr>
              <a:t>ı</a:t>
            </a:r>
            <a:r>
              <a:rPr lang="en-US" altLang="tr-TR" sz="2800" dirty="0" err="1" smtClean="0">
                <a:effectLst>
                  <a:outerShdw blurRad="38100" dist="38100" dir="2700000" algn="tl">
                    <a:srgbClr val="000000">
                      <a:alpha val="43137"/>
                    </a:srgbClr>
                  </a:outerShdw>
                </a:effectLst>
              </a:rPr>
              <a:t>nda</a:t>
            </a:r>
            <a:r>
              <a:rPr lang="en-US" altLang="tr-TR" sz="2800" dirty="0" smtClean="0">
                <a:effectLst>
                  <a:outerShdw blurRad="38100" dist="38100" dir="2700000" algn="tl">
                    <a:srgbClr val="000000">
                      <a:alpha val="43137"/>
                    </a:srgbClr>
                  </a:outerShdw>
                </a:effectLst>
              </a:rPr>
              <a:t> </a:t>
            </a:r>
            <a:r>
              <a:rPr lang="en-US" altLang="tr-TR" sz="2800" dirty="0" err="1" smtClean="0">
                <a:effectLst>
                  <a:outerShdw blurRad="38100" dist="38100" dir="2700000" algn="tl">
                    <a:srgbClr val="000000">
                      <a:alpha val="43137"/>
                    </a:srgbClr>
                  </a:outerShdw>
                </a:effectLst>
              </a:rPr>
              <a:t>genellikle</a:t>
            </a:r>
            <a:r>
              <a:rPr lang="en-US" altLang="tr-TR" sz="2800" dirty="0" smtClean="0">
                <a:effectLst>
                  <a:outerShdw blurRad="38100" dist="38100" dir="2700000" algn="tl">
                    <a:srgbClr val="000000">
                      <a:alpha val="43137"/>
                    </a:srgbClr>
                  </a:outerShdw>
                </a:effectLst>
              </a:rPr>
              <a:t> </a:t>
            </a:r>
            <a:r>
              <a:rPr lang="en-US" altLang="tr-TR" sz="2800" dirty="0" err="1" smtClean="0">
                <a:effectLst>
                  <a:outerShdw blurRad="38100" dist="38100" dir="2700000" algn="tl">
                    <a:srgbClr val="000000">
                      <a:alpha val="43137"/>
                    </a:srgbClr>
                  </a:outerShdw>
                </a:effectLst>
              </a:rPr>
              <a:t>insanlar</a:t>
            </a:r>
            <a:r>
              <a:rPr lang="en-US" altLang="tr-TR" sz="2800" dirty="0" smtClean="0">
                <a:effectLst>
                  <a:outerShdw blurRad="38100" dist="38100" dir="2700000" algn="tl">
                    <a:srgbClr val="000000">
                      <a:alpha val="43137"/>
                    </a:srgbClr>
                  </a:outerShdw>
                </a:effectLst>
              </a:rPr>
              <a:t> </a:t>
            </a:r>
            <a:r>
              <a:rPr lang="en-US" altLang="tr-TR" sz="2800" dirty="0" err="1" smtClean="0">
                <a:effectLst>
                  <a:outerShdw blurRad="38100" dist="38100" dir="2700000" algn="tl">
                    <a:srgbClr val="000000">
                      <a:alpha val="43137"/>
                    </a:srgbClr>
                  </a:outerShdw>
                </a:effectLst>
              </a:rPr>
              <a:t>geni</a:t>
            </a:r>
            <a:r>
              <a:rPr lang="tr-TR" altLang="tr-TR" sz="2800" dirty="0" smtClean="0">
                <a:effectLst>
                  <a:outerShdw blurRad="38100" dist="38100" dir="2700000" algn="tl">
                    <a:srgbClr val="000000">
                      <a:alpha val="43137"/>
                    </a:srgbClr>
                  </a:outerShdw>
                </a:effectLst>
              </a:rPr>
              <a:t>ş</a:t>
            </a:r>
            <a:r>
              <a:rPr lang="en-US" altLang="tr-TR" sz="2800" dirty="0" smtClean="0">
                <a:effectLst>
                  <a:outerShdw blurRad="38100" dist="38100" dir="2700000" algn="tl">
                    <a:srgbClr val="000000">
                      <a:alpha val="43137"/>
                    </a:srgbClr>
                  </a:outerShdw>
                </a:effectLst>
              </a:rPr>
              <a:t> a</a:t>
            </a:r>
            <a:r>
              <a:rPr lang="tr-TR" altLang="tr-TR" sz="2800" dirty="0" err="1" smtClean="0">
                <a:effectLst>
                  <a:outerShdw blurRad="38100" dist="38100" dir="2700000" algn="tl">
                    <a:srgbClr val="000000">
                      <a:alpha val="43137"/>
                    </a:srgbClr>
                  </a:outerShdw>
                </a:effectLst>
              </a:rPr>
              <a:t>çı</a:t>
            </a:r>
            <a:r>
              <a:rPr lang="en-US" altLang="tr-TR" sz="2800" dirty="0" err="1" smtClean="0">
                <a:effectLst>
                  <a:outerShdw blurRad="38100" dist="38100" dir="2700000" algn="tl">
                    <a:srgbClr val="000000">
                      <a:alpha val="43137"/>
                    </a:srgbClr>
                  </a:outerShdw>
                </a:effectLst>
              </a:rPr>
              <a:t>dan</a:t>
            </a:r>
            <a:r>
              <a:rPr lang="en-US" altLang="tr-TR" sz="2800" dirty="0" smtClean="0">
                <a:effectLst>
                  <a:outerShdw blurRad="38100" dist="38100" dir="2700000" algn="tl">
                    <a:srgbClr val="000000">
                      <a:alpha val="43137"/>
                    </a:srgbClr>
                  </a:outerShdw>
                </a:effectLst>
              </a:rPr>
              <a:t> </a:t>
            </a:r>
            <a:r>
              <a:rPr lang="en-US" altLang="tr-TR" sz="2800" dirty="0" err="1" smtClean="0">
                <a:effectLst>
                  <a:outerShdw blurRad="38100" dist="38100" dir="2700000" algn="tl">
                    <a:srgbClr val="000000">
                      <a:alpha val="43137"/>
                    </a:srgbClr>
                  </a:outerShdw>
                </a:effectLst>
              </a:rPr>
              <a:t>bakamay</a:t>
            </a:r>
            <a:r>
              <a:rPr lang="tr-TR" altLang="tr-TR" sz="2800" dirty="0" smtClean="0">
                <a:effectLst>
                  <a:outerShdw blurRad="38100" dist="38100" dir="2700000" algn="tl">
                    <a:srgbClr val="000000">
                      <a:alpha val="43137"/>
                    </a:srgbClr>
                  </a:outerShdw>
                </a:effectLst>
              </a:rPr>
              <a:t>ı</a:t>
            </a:r>
            <a:r>
              <a:rPr lang="en-US" altLang="tr-TR" sz="2800" dirty="0" smtClean="0">
                <a:effectLst>
                  <a:outerShdw blurRad="38100" dist="38100" dir="2700000" algn="tl">
                    <a:srgbClr val="000000">
                      <a:alpha val="43137"/>
                    </a:srgbClr>
                  </a:outerShdw>
                </a:effectLst>
              </a:rPr>
              <a:t>p</a:t>
            </a:r>
            <a:r>
              <a:rPr lang="tr-TR" altLang="tr-TR" sz="2800" dirty="0" smtClean="0">
                <a:effectLst>
                  <a:outerShdw blurRad="38100" dist="38100" dir="2700000" algn="tl">
                    <a:srgbClr val="000000">
                      <a:alpha val="43137"/>
                    </a:srgbClr>
                  </a:outerShdw>
                </a:effectLst>
              </a:rPr>
              <a:t>,</a:t>
            </a:r>
            <a:r>
              <a:rPr lang="en-US" altLang="tr-TR" sz="2800" dirty="0" smtClean="0">
                <a:effectLst>
                  <a:outerShdw blurRad="38100" dist="38100" dir="2700000" algn="tl">
                    <a:srgbClr val="000000">
                      <a:alpha val="43137"/>
                    </a:srgbClr>
                  </a:outerShdw>
                </a:effectLst>
              </a:rPr>
              <a:t> </a:t>
            </a:r>
            <a:r>
              <a:rPr lang="en-US" altLang="tr-TR" sz="2800" dirty="0" err="1" smtClean="0">
                <a:effectLst>
                  <a:outerShdw blurRad="38100" dist="38100" dir="2700000" algn="tl">
                    <a:srgbClr val="000000">
                      <a:alpha val="43137"/>
                    </a:srgbClr>
                  </a:outerShdw>
                </a:effectLst>
              </a:rPr>
              <a:t>farkl</a:t>
            </a:r>
            <a:r>
              <a:rPr lang="tr-TR" altLang="tr-TR" sz="2800" dirty="0" smtClean="0">
                <a:effectLst>
                  <a:outerShdw blurRad="38100" dist="38100" dir="2700000" algn="tl">
                    <a:srgbClr val="000000">
                      <a:alpha val="43137"/>
                    </a:srgbClr>
                  </a:outerShdw>
                </a:effectLst>
              </a:rPr>
              <a:t>ı</a:t>
            </a:r>
            <a:r>
              <a:rPr lang="en-US" altLang="tr-TR" sz="2800" dirty="0" smtClean="0">
                <a:effectLst>
                  <a:outerShdw blurRad="38100" dist="38100" dir="2700000" algn="tl">
                    <a:srgbClr val="000000">
                      <a:alpha val="43137"/>
                    </a:srgbClr>
                  </a:outerShdw>
                </a:effectLst>
              </a:rPr>
              <a:t> f</a:t>
            </a:r>
            <a:r>
              <a:rPr lang="tr-TR" altLang="tr-TR" sz="2800" dirty="0" smtClean="0">
                <a:effectLst>
                  <a:outerShdw blurRad="38100" dist="38100" dir="2700000" algn="tl">
                    <a:srgbClr val="000000">
                      <a:alpha val="43137"/>
                    </a:srgbClr>
                  </a:outerShdw>
                </a:effectLst>
              </a:rPr>
              <a:t>ı</a:t>
            </a:r>
            <a:r>
              <a:rPr lang="en-US" altLang="tr-TR" sz="2800" dirty="0" err="1" smtClean="0">
                <a:effectLst>
                  <a:outerShdw blurRad="38100" dist="38100" dir="2700000" algn="tl">
                    <a:srgbClr val="000000">
                      <a:alpha val="43137"/>
                    </a:srgbClr>
                  </a:outerShdw>
                </a:effectLst>
              </a:rPr>
              <a:t>rsat</a:t>
            </a:r>
            <a:r>
              <a:rPr lang="en-US" altLang="tr-TR" sz="2800" dirty="0" smtClean="0">
                <a:effectLst>
                  <a:outerShdw blurRad="38100" dist="38100" dir="2700000" algn="tl">
                    <a:srgbClr val="000000">
                      <a:alpha val="43137"/>
                    </a:srgbClr>
                  </a:outerShdw>
                </a:effectLst>
              </a:rPr>
              <a:t> </a:t>
            </a:r>
            <a:r>
              <a:rPr lang="en-US" altLang="tr-TR" sz="2800" dirty="0" err="1" smtClean="0">
                <a:effectLst>
                  <a:outerShdw blurRad="38100" dist="38100" dir="2700000" algn="tl">
                    <a:srgbClr val="000000">
                      <a:alpha val="43137"/>
                    </a:srgbClr>
                  </a:outerShdw>
                </a:effectLst>
              </a:rPr>
              <a:t>veya</a:t>
            </a:r>
            <a:r>
              <a:rPr lang="en-US" altLang="tr-TR" sz="2800" dirty="0" smtClean="0">
                <a:effectLst>
                  <a:outerShdw blurRad="38100" dist="38100" dir="2700000" algn="tl">
                    <a:srgbClr val="000000">
                      <a:alpha val="43137"/>
                    </a:srgbClr>
                  </a:outerShdw>
                </a:effectLst>
              </a:rPr>
              <a:t> se</a:t>
            </a:r>
            <a:r>
              <a:rPr lang="tr-TR" altLang="tr-TR" sz="2800" dirty="0" smtClean="0">
                <a:effectLst>
                  <a:outerShdw blurRad="38100" dist="38100" dir="2700000" algn="tl">
                    <a:srgbClr val="000000">
                      <a:alpha val="43137"/>
                    </a:srgbClr>
                  </a:outerShdw>
                </a:effectLst>
              </a:rPr>
              <a:t>ç</a:t>
            </a:r>
            <a:r>
              <a:rPr lang="en-US" altLang="tr-TR" sz="2800" dirty="0" err="1" smtClean="0">
                <a:effectLst>
                  <a:outerShdw blurRad="38100" dist="38100" dir="2700000" algn="tl">
                    <a:srgbClr val="000000">
                      <a:alpha val="43137"/>
                    </a:srgbClr>
                  </a:outerShdw>
                </a:effectLst>
              </a:rPr>
              <a:t>enekleri</a:t>
            </a:r>
            <a:r>
              <a:rPr lang="en-US" altLang="tr-TR" sz="2800" dirty="0" smtClean="0">
                <a:effectLst>
                  <a:outerShdw blurRad="38100" dist="38100" dir="2700000" algn="tl">
                    <a:srgbClr val="000000">
                      <a:alpha val="43137"/>
                    </a:srgbClr>
                  </a:outerShdw>
                </a:effectLst>
              </a:rPr>
              <a:t> g</a:t>
            </a:r>
            <a:r>
              <a:rPr lang="tr-TR" altLang="tr-TR" sz="2800" dirty="0" smtClean="0">
                <a:effectLst>
                  <a:outerShdw blurRad="38100" dist="38100" dir="2700000" algn="tl">
                    <a:srgbClr val="000000">
                      <a:alpha val="43137"/>
                    </a:srgbClr>
                  </a:outerShdw>
                </a:effectLst>
              </a:rPr>
              <a:t>ö</a:t>
            </a:r>
            <a:r>
              <a:rPr lang="en-US" altLang="tr-TR" sz="2800" dirty="0" err="1" smtClean="0">
                <a:effectLst>
                  <a:outerShdw blurRad="38100" dist="38100" dir="2700000" algn="tl">
                    <a:srgbClr val="000000">
                      <a:alpha val="43137"/>
                    </a:srgbClr>
                  </a:outerShdw>
                </a:effectLst>
              </a:rPr>
              <a:t>remeyebilirler</a:t>
            </a:r>
            <a:r>
              <a:rPr lang="en-US" altLang="tr-TR" sz="2800" dirty="0" smtClean="0">
                <a:effectLst>
                  <a:outerShdw blurRad="38100" dist="38100" dir="2700000" algn="tl">
                    <a:srgbClr val="000000">
                      <a:alpha val="43137"/>
                    </a:srgbClr>
                  </a:outerShdw>
                </a:effectLst>
              </a:rPr>
              <a:t>)</a:t>
            </a:r>
            <a:r>
              <a:rPr lang="tr-TR" altLang="tr-TR" sz="2800" dirty="0" smtClean="0">
                <a:effectLst>
                  <a:outerShdw blurRad="38100" dist="38100" dir="2700000" algn="tl">
                    <a:srgbClr val="000000">
                      <a:alpha val="43137"/>
                    </a:srgbClr>
                  </a:outerShdw>
                </a:effectLst>
              </a:rPr>
              <a:t>.</a:t>
            </a:r>
          </a:p>
          <a:p>
            <a:pPr marL="273050" indent="-273050">
              <a:lnSpc>
                <a:spcPct val="120000"/>
              </a:lnSpc>
              <a:defRPr/>
            </a:pPr>
            <a:r>
              <a:rPr lang="tr-TR" altLang="tr-TR" sz="2800" dirty="0" smtClean="0">
                <a:effectLst>
                  <a:outerShdw blurRad="38100" dist="38100" dir="2700000" algn="tl">
                    <a:srgbClr val="000000">
                      <a:alpha val="43137"/>
                    </a:srgbClr>
                  </a:outerShdw>
                </a:effectLst>
              </a:rPr>
              <a:t>Ş</a:t>
            </a:r>
            <a:r>
              <a:rPr lang="en-US" altLang="tr-TR" sz="2800" dirty="0" err="1">
                <a:effectLst>
                  <a:outerShdw blurRad="38100" dist="38100" dir="2700000" algn="tl">
                    <a:srgbClr val="000000">
                      <a:alpha val="43137"/>
                    </a:srgbClr>
                  </a:outerShdw>
                </a:effectLst>
              </a:rPr>
              <a:t>imdi</a:t>
            </a:r>
            <a:r>
              <a:rPr lang="en-US" altLang="tr-TR" sz="2800" dirty="0">
                <a:effectLst>
                  <a:outerShdw blurRad="38100" dist="38100" dir="2700000" algn="tl">
                    <a:srgbClr val="000000">
                      <a:alpha val="43137"/>
                    </a:srgbClr>
                  </a:outerShdw>
                </a:effectLst>
              </a:rPr>
              <a:t> </a:t>
            </a:r>
            <a:r>
              <a:rPr lang="en-US" altLang="tr-TR" sz="2800" dirty="0" err="1">
                <a:effectLst>
                  <a:outerShdw blurRad="38100" dist="38100" dir="2700000" algn="tl">
                    <a:srgbClr val="000000">
                      <a:alpha val="43137"/>
                    </a:srgbClr>
                  </a:outerShdw>
                </a:effectLst>
              </a:rPr>
              <a:t>ve</a:t>
            </a:r>
            <a:r>
              <a:rPr lang="en-US" altLang="tr-TR" sz="2800" dirty="0">
                <a:effectLst>
                  <a:outerShdw blurRad="38100" dist="38100" dir="2700000" algn="tl">
                    <a:srgbClr val="000000">
                      <a:alpha val="43137"/>
                    </a:srgbClr>
                  </a:outerShdw>
                </a:effectLst>
              </a:rPr>
              <a:t> </a:t>
            </a:r>
            <a:r>
              <a:rPr lang="en-US" altLang="tr-TR" sz="2800" dirty="0" err="1">
                <a:effectLst>
                  <a:outerShdw blurRad="38100" dist="38100" dir="2700000" algn="tl">
                    <a:srgbClr val="000000">
                      <a:alpha val="43137"/>
                    </a:srgbClr>
                  </a:outerShdw>
                </a:effectLst>
              </a:rPr>
              <a:t>burada</a:t>
            </a:r>
            <a:r>
              <a:rPr lang="en-US" altLang="tr-TR" sz="2800" dirty="0">
                <a:effectLst>
                  <a:outerShdw blurRad="38100" dist="38100" dir="2700000" algn="tl">
                    <a:srgbClr val="000000">
                      <a:alpha val="43137"/>
                    </a:srgbClr>
                  </a:outerShdw>
                </a:effectLst>
              </a:rPr>
              <a:t> </a:t>
            </a:r>
            <a:r>
              <a:rPr lang="en-US" altLang="tr-TR" sz="2800" dirty="0" err="1">
                <a:effectLst>
                  <a:outerShdw blurRad="38100" dist="38100" dir="2700000" algn="tl">
                    <a:srgbClr val="000000">
                      <a:alpha val="43137"/>
                    </a:srgbClr>
                  </a:outerShdw>
                </a:effectLst>
              </a:rPr>
              <a:t>odakl</a:t>
            </a:r>
            <a:r>
              <a:rPr lang="tr-TR" altLang="tr-TR" sz="2800" dirty="0">
                <a:effectLst>
                  <a:outerShdw blurRad="38100" dist="38100" dir="2700000" algn="tl">
                    <a:srgbClr val="000000">
                      <a:alpha val="43137"/>
                    </a:srgbClr>
                  </a:outerShdw>
                </a:effectLst>
              </a:rPr>
              <a:t>ı</a:t>
            </a:r>
            <a:r>
              <a:rPr lang="en-US" altLang="tr-TR" sz="2800" dirty="0">
                <a:effectLst>
                  <a:outerShdw blurRad="38100" dist="38100" dir="2700000" algn="tl">
                    <a:srgbClr val="000000">
                      <a:alpha val="43137"/>
                    </a:srgbClr>
                  </a:outerShdw>
                </a:effectLst>
              </a:rPr>
              <a:t>d</a:t>
            </a:r>
            <a:r>
              <a:rPr lang="tr-TR" altLang="tr-TR" sz="2800" dirty="0">
                <a:effectLst>
                  <a:outerShdw blurRad="38100" dist="38100" dir="2700000" algn="tl">
                    <a:srgbClr val="000000">
                      <a:alpha val="43137"/>
                    </a:srgbClr>
                  </a:outerShdw>
                </a:effectLst>
              </a:rPr>
              <a:t>ı</a:t>
            </a:r>
            <a:r>
              <a:rPr lang="en-US" altLang="tr-TR" sz="2800" dirty="0">
                <a:effectLst>
                  <a:outerShdw blurRad="38100" dist="38100" dir="2700000" algn="tl">
                    <a:srgbClr val="000000">
                      <a:alpha val="43137"/>
                    </a:srgbClr>
                  </a:outerShdw>
                </a:effectLst>
              </a:rPr>
              <a:t>r</a:t>
            </a:r>
          </a:p>
          <a:p>
            <a:pPr marL="273050" indent="-273050">
              <a:lnSpc>
                <a:spcPct val="120000"/>
              </a:lnSpc>
              <a:defRPr/>
            </a:pPr>
            <a:r>
              <a:rPr lang="tr-TR" altLang="tr-TR" sz="2800" dirty="0">
                <a:effectLst>
                  <a:outerShdw blurRad="38100" dist="38100" dir="2700000" algn="tl">
                    <a:srgbClr val="000000">
                      <a:alpha val="43137"/>
                    </a:srgbClr>
                  </a:outerShdw>
                </a:effectLst>
              </a:rPr>
              <a:t>Ç</a:t>
            </a:r>
            <a:r>
              <a:rPr lang="en-US" altLang="tr-TR" sz="2800" dirty="0" err="1">
                <a:effectLst>
                  <a:outerShdw blurRad="38100" dist="38100" dir="2700000" algn="tl">
                    <a:srgbClr val="000000">
                      <a:alpha val="43137"/>
                    </a:srgbClr>
                  </a:outerShdw>
                </a:effectLst>
              </a:rPr>
              <a:t>evredeki</a:t>
            </a:r>
            <a:r>
              <a:rPr lang="en-US" altLang="tr-TR" sz="2800" dirty="0">
                <a:effectLst>
                  <a:outerShdw blurRad="38100" dist="38100" dir="2700000" algn="tl">
                    <a:srgbClr val="000000">
                      <a:alpha val="43137"/>
                    </a:srgbClr>
                  </a:outerShdw>
                </a:effectLst>
              </a:rPr>
              <a:t> </a:t>
            </a:r>
            <a:r>
              <a:rPr lang="en-US" altLang="tr-TR" sz="2800" dirty="0" err="1">
                <a:effectLst>
                  <a:outerShdw blurRad="38100" dist="38100" dir="2700000" algn="tl">
                    <a:srgbClr val="000000">
                      <a:alpha val="43137"/>
                    </a:srgbClr>
                  </a:outerShdw>
                </a:effectLst>
              </a:rPr>
              <a:t>imkanlardan</a:t>
            </a:r>
            <a:r>
              <a:rPr lang="en-US" altLang="tr-TR" sz="2800" dirty="0">
                <a:effectLst>
                  <a:outerShdw blurRad="38100" dist="38100" dir="2700000" algn="tl">
                    <a:srgbClr val="000000">
                      <a:alpha val="43137"/>
                    </a:srgbClr>
                  </a:outerShdw>
                </a:effectLst>
              </a:rPr>
              <a:t> </a:t>
            </a:r>
            <a:r>
              <a:rPr lang="en-US" altLang="tr-TR" sz="2800" dirty="0" err="1">
                <a:effectLst>
                  <a:outerShdw blurRad="38100" dist="38100" dir="2700000" algn="tl">
                    <a:srgbClr val="000000">
                      <a:alpha val="43137"/>
                    </a:srgbClr>
                  </a:outerShdw>
                </a:effectLst>
              </a:rPr>
              <a:t>haberdar</a:t>
            </a:r>
            <a:r>
              <a:rPr lang="en-US" altLang="tr-TR" sz="2800" dirty="0">
                <a:effectLst>
                  <a:outerShdw blurRad="38100" dist="38100" dir="2700000" algn="tl">
                    <a:srgbClr val="000000">
                      <a:alpha val="43137"/>
                    </a:srgbClr>
                  </a:outerShdw>
                </a:effectLst>
              </a:rPr>
              <a:t> </a:t>
            </a:r>
            <a:r>
              <a:rPr lang="en-US" altLang="tr-TR" sz="2800" dirty="0" err="1">
                <a:effectLst>
                  <a:outerShdw blurRad="38100" dist="38100" dir="2700000" algn="tl">
                    <a:srgbClr val="000000">
                      <a:alpha val="43137"/>
                    </a:srgbClr>
                  </a:outerShdw>
                </a:effectLst>
              </a:rPr>
              <a:t>olmak</a:t>
            </a:r>
            <a:r>
              <a:rPr lang="tr-TR" altLang="tr-TR" sz="2800" dirty="0">
                <a:effectLst>
                  <a:outerShdw blurRad="38100" dist="38100" dir="2700000" algn="tl">
                    <a:srgbClr val="000000">
                      <a:alpha val="43137"/>
                    </a:srgbClr>
                  </a:outerShdw>
                </a:effectLst>
              </a:rPr>
              <a:t>,</a:t>
            </a:r>
            <a:r>
              <a:rPr lang="en-US" altLang="tr-TR" sz="2800" dirty="0">
                <a:effectLst>
                  <a:outerShdw blurRad="38100" dist="38100" dir="2700000" algn="tl">
                    <a:srgbClr val="000000">
                      <a:alpha val="43137"/>
                    </a:srgbClr>
                  </a:outerShdw>
                </a:effectLst>
              </a:rPr>
              <a:t> do</a:t>
            </a:r>
            <a:r>
              <a:rPr lang="tr-TR" altLang="tr-TR" sz="2800" dirty="0">
                <a:effectLst>
                  <a:outerShdw blurRad="38100" dist="38100" dir="2700000" algn="tl">
                    <a:srgbClr val="000000">
                      <a:alpha val="43137"/>
                    </a:srgbClr>
                  </a:outerShdw>
                </a:effectLst>
              </a:rPr>
              <a:t>ğ</a:t>
            </a:r>
            <a:r>
              <a:rPr lang="en-US" altLang="tr-TR" sz="2800" dirty="0" err="1">
                <a:effectLst>
                  <a:outerShdw blurRad="38100" dist="38100" dir="2700000" algn="tl">
                    <a:srgbClr val="000000">
                      <a:alpha val="43137"/>
                    </a:srgbClr>
                  </a:outerShdw>
                </a:effectLst>
              </a:rPr>
              <a:t>ru</a:t>
            </a:r>
            <a:r>
              <a:rPr lang="en-US" altLang="tr-TR" sz="2800" dirty="0">
                <a:effectLst>
                  <a:outerShdw blurRad="38100" dist="38100" dir="2700000" algn="tl">
                    <a:srgbClr val="000000">
                      <a:alpha val="43137"/>
                    </a:srgbClr>
                  </a:outerShdw>
                </a:effectLst>
              </a:rPr>
              <a:t> </a:t>
            </a:r>
            <a:r>
              <a:rPr lang="en-US" altLang="tr-TR" sz="2800" dirty="0" err="1">
                <a:effectLst>
                  <a:outerShdw blurRad="38100" dist="38100" dir="2700000" algn="tl">
                    <a:srgbClr val="000000">
                      <a:alpha val="43137"/>
                    </a:srgbClr>
                  </a:outerShdw>
                </a:effectLst>
              </a:rPr>
              <a:t>ve</a:t>
            </a:r>
            <a:r>
              <a:rPr lang="en-US" altLang="tr-TR" sz="2800" dirty="0">
                <a:effectLst>
                  <a:outerShdw blurRad="38100" dist="38100" dir="2700000" algn="tl">
                    <a:srgbClr val="000000">
                      <a:alpha val="43137"/>
                    </a:srgbClr>
                  </a:outerShdw>
                </a:effectLst>
              </a:rPr>
              <a:t> </a:t>
            </a:r>
            <a:r>
              <a:rPr lang="en-US" altLang="tr-TR" sz="2800" dirty="0" err="1">
                <a:effectLst>
                  <a:outerShdw blurRad="38100" dist="38100" dir="2700000" algn="tl">
                    <a:srgbClr val="000000">
                      <a:alpha val="43137"/>
                    </a:srgbClr>
                  </a:outerShdw>
                </a:effectLst>
              </a:rPr>
              <a:t>zaman</a:t>
            </a:r>
            <a:r>
              <a:rPr lang="tr-TR" altLang="tr-TR" sz="2800" dirty="0">
                <a:effectLst>
                  <a:outerShdw blurRad="38100" dist="38100" dir="2700000" algn="tl">
                    <a:srgbClr val="000000">
                      <a:alpha val="43137"/>
                    </a:srgbClr>
                  </a:outerShdw>
                </a:effectLst>
              </a:rPr>
              <a:t>ı</a:t>
            </a:r>
            <a:r>
              <a:rPr lang="en-US" altLang="tr-TR" sz="2800" dirty="0" err="1">
                <a:effectLst>
                  <a:outerShdw blurRad="38100" dist="38100" dir="2700000" algn="tl">
                    <a:srgbClr val="000000">
                      <a:alpha val="43137"/>
                    </a:srgbClr>
                  </a:outerShdw>
                </a:effectLst>
              </a:rPr>
              <a:t>nda</a:t>
            </a:r>
            <a:r>
              <a:rPr lang="en-US" altLang="tr-TR" sz="2800" dirty="0">
                <a:effectLst>
                  <a:outerShdw blurRad="38100" dist="38100" dir="2700000" algn="tl">
                    <a:srgbClr val="000000">
                      <a:alpha val="43137"/>
                    </a:srgbClr>
                  </a:outerShdw>
                </a:effectLst>
              </a:rPr>
              <a:t> y</a:t>
            </a:r>
            <a:r>
              <a:rPr lang="tr-TR" altLang="tr-TR" sz="2800" dirty="0">
                <a:effectLst>
                  <a:outerShdw blurRad="38100" dist="38100" dir="2700000" algn="tl">
                    <a:srgbClr val="000000">
                      <a:alpha val="43137"/>
                    </a:srgbClr>
                  </a:outerShdw>
                </a:effectLst>
              </a:rPr>
              <a:t>ö</a:t>
            </a:r>
            <a:r>
              <a:rPr lang="en-US" altLang="tr-TR" sz="2800" dirty="0" err="1">
                <a:effectLst>
                  <a:outerShdw blurRad="38100" dist="38100" dir="2700000" algn="tl">
                    <a:srgbClr val="000000">
                      <a:alpha val="43137"/>
                    </a:srgbClr>
                  </a:outerShdw>
                </a:effectLst>
              </a:rPr>
              <a:t>nlendirme</a:t>
            </a:r>
            <a:r>
              <a:rPr lang="en-US" altLang="tr-TR" sz="2800" dirty="0">
                <a:effectLst>
                  <a:outerShdw blurRad="38100" dist="38100" dir="2700000" algn="tl">
                    <a:srgbClr val="000000">
                      <a:alpha val="43137"/>
                    </a:srgbClr>
                  </a:outerShdw>
                </a:effectLst>
              </a:rPr>
              <a:t> </a:t>
            </a:r>
            <a:r>
              <a:rPr lang="en-US" altLang="tr-TR" sz="2800" dirty="0" err="1">
                <a:effectLst>
                  <a:outerShdw blurRad="38100" dist="38100" dir="2700000" algn="tl">
                    <a:srgbClr val="000000">
                      <a:alpha val="43137"/>
                    </a:srgbClr>
                  </a:outerShdw>
                </a:effectLst>
              </a:rPr>
              <a:t>i</a:t>
            </a:r>
            <a:r>
              <a:rPr lang="tr-TR" altLang="tr-TR" sz="2800" dirty="0">
                <a:effectLst>
                  <a:outerShdw blurRad="38100" dist="38100" dir="2700000" algn="tl">
                    <a:srgbClr val="000000">
                      <a:alpha val="43137"/>
                    </a:srgbClr>
                  </a:outerShdw>
                </a:effectLst>
              </a:rPr>
              <a:t>ç</a:t>
            </a:r>
            <a:r>
              <a:rPr lang="en-US" altLang="tr-TR" sz="2800" dirty="0">
                <a:effectLst>
                  <a:outerShdw blurRad="38100" dist="38100" dir="2700000" algn="tl">
                    <a:srgbClr val="000000">
                      <a:alpha val="43137"/>
                    </a:srgbClr>
                  </a:outerShdw>
                </a:effectLst>
              </a:rPr>
              <a:t>in </a:t>
            </a:r>
            <a:r>
              <a:rPr lang="tr-TR" altLang="tr-TR" sz="2800" dirty="0">
                <a:effectLst>
                  <a:outerShdw blurRad="38100" dist="38100" dir="2700000" algn="tl">
                    <a:srgbClr val="000000">
                      <a:alpha val="43137"/>
                    </a:srgbClr>
                  </a:outerShdw>
                </a:effectLst>
              </a:rPr>
              <a:t>ö</a:t>
            </a:r>
            <a:r>
              <a:rPr lang="en-US" altLang="tr-TR" sz="2800" dirty="0" err="1">
                <a:effectLst>
                  <a:outerShdw blurRad="38100" dist="38100" dir="2700000" algn="tl">
                    <a:srgbClr val="000000">
                      <a:alpha val="43137"/>
                    </a:srgbClr>
                  </a:outerShdw>
                </a:effectLst>
              </a:rPr>
              <a:t>nemlidir</a:t>
            </a:r>
            <a:r>
              <a:rPr lang="en-US" altLang="tr-TR" sz="2800" dirty="0">
                <a:effectLst>
                  <a:outerShdw blurRad="38100" dist="38100" dir="2700000" algn="tl">
                    <a:srgbClr val="000000">
                      <a:alpha val="43137"/>
                    </a:srgbClr>
                  </a:outerShdw>
                </a:effectLst>
              </a:rPr>
              <a:t> (s</a:t>
            </a:r>
            <a:r>
              <a:rPr lang="tr-TR" altLang="tr-TR" sz="2800" dirty="0" err="1">
                <a:effectLst>
                  <a:outerShdw blurRad="38100" dist="38100" dir="2700000" algn="tl">
                    <a:srgbClr val="000000">
                      <a:alpha val="43137"/>
                    </a:srgbClr>
                  </a:outerShdw>
                </a:effectLst>
              </a:rPr>
              <a:t>ığı</a:t>
            </a:r>
            <a:r>
              <a:rPr lang="en-US" altLang="tr-TR" sz="2800" dirty="0" err="1">
                <a:effectLst>
                  <a:outerShdw blurRad="38100" dist="38100" dir="2700000" algn="tl">
                    <a:srgbClr val="000000">
                      <a:alpha val="43137"/>
                    </a:srgbClr>
                  </a:outerShdw>
                </a:effectLst>
              </a:rPr>
              <a:t>nak</a:t>
            </a:r>
            <a:r>
              <a:rPr lang="en-US" altLang="tr-TR" sz="2800" dirty="0">
                <a:effectLst>
                  <a:outerShdw blurRad="38100" dist="38100" dir="2700000" algn="tl">
                    <a:srgbClr val="000000">
                      <a:alpha val="43137"/>
                    </a:srgbClr>
                  </a:outerShdw>
                </a:effectLst>
              </a:rPr>
              <a:t>, a</a:t>
            </a:r>
            <a:r>
              <a:rPr lang="tr-TR" altLang="tr-TR" sz="2800" dirty="0">
                <a:effectLst>
                  <a:outerShdw blurRad="38100" dist="38100" dir="2700000" algn="tl">
                    <a:srgbClr val="000000">
                      <a:alpha val="43137"/>
                    </a:srgbClr>
                  </a:outerShdw>
                </a:effectLst>
              </a:rPr>
              <a:t>ş</a:t>
            </a:r>
            <a:r>
              <a:rPr lang="en-US" altLang="tr-TR" sz="2800" dirty="0">
                <a:effectLst>
                  <a:outerShdw blurRad="38100" dist="38100" dir="2700000" algn="tl">
                    <a:srgbClr val="000000">
                      <a:alpha val="43137"/>
                    </a:srgbClr>
                  </a:outerShdw>
                </a:effectLst>
              </a:rPr>
              <a:t> </a:t>
            </a:r>
            <a:r>
              <a:rPr lang="en-US" altLang="tr-TR" sz="2800" dirty="0" err="1">
                <a:effectLst>
                  <a:outerShdw blurRad="38100" dist="38100" dir="2700000" algn="tl">
                    <a:srgbClr val="000000">
                      <a:alpha val="43137"/>
                    </a:srgbClr>
                  </a:outerShdw>
                </a:effectLst>
              </a:rPr>
              <a:t>evi</a:t>
            </a:r>
            <a:r>
              <a:rPr lang="en-US" altLang="tr-TR" sz="2800" dirty="0">
                <a:effectLst>
                  <a:outerShdw blurRad="38100" dist="38100" dir="2700000" algn="tl">
                    <a:srgbClr val="000000">
                      <a:alpha val="43137"/>
                    </a:srgbClr>
                  </a:outerShdw>
                </a:effectLst>
              </a:rPr>
              <a:t>, </a:t>
            </a:r>
            <a:r>
              <a:rPr lang="en-US" altLang="tr-TR" sz="2800" dirty="0" err="1">
                <a:effectLst>
                  <a:outerShdw blurRad="38100" dist="38100" dir="2700000" algn="tl">
                    <a:srgbClr val="000000">
                      <a:alpha val="43137"/>
                    </a:srgbClr>
                  </a:outerShdw>
                </a:effectLst>
              </a:rPr>
              <a:t>v.b</a:t>
            </a:r>
            <a:r>
              <a:rPr lang="en-US" altLang="tr-TR" sz="2800" dirty="0" smtClean="0">
                <a:effectLst>
                  <a:outerShdw blurRad="38100" dist="38100" dir="2700000" algn="tl">
                    <a:srgbClr val="000000">
                      <a:alpha val="43137"/>
                    </a:srgbClr>
                  </a:outerShdw>
                </a:effectLst>
              </a:rPr>
              <a:t>.)</a:t>
            </a:r>
            <a:endParaRPr lang="en-US" altLang="tr-TR" sz="2800" dirty="0">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33467"/>
          </a:xfrm>
        </p:spPr>
        <p:txBody>
          <a:bodyPr/>
          <a:lstStyle/>
          <a:p>
            <a:pPr marL="273050" indent="-273050" algn="just">
              <a:lnSpc>
                <a:spcPct val="120000"/>
              </a:lnSpc>
              <a:defRPr/>
            </a:pPr>
            <a:r>
              <a:rPr lang="en-US" altLang="tr-TR" dirty="0">
                <a:effectLst>
                  <a:outerShdw blurRad="38100" dist="38100" dir="2700000" algn="tl">
                    <a:srgbClr val="000000">
                      <a:alpha val="43137"/>
                    </a:srgbClr>
                  </a:outerShdw>
                </a:effectLst>
              </a:rPr>
              <a:t>K</a:t>
            </a:r>
            <a:r>
              <a:rPr lang="tr-TR" altLang="tr-TR" dirty="0">
                <a:effectLst>
                  <a:outerShdw blurRad="38100" dist="38100" dir="2700000" algn="tl">
                    <a:srgbClr val="000000">
                      <a:alpha val="43137"/>
                    </a:srgbClr>
                  </a:outerShdw>
                </a:effectLst>
              </a:rPr>
              <a:t>ü</a:t>
            </a:r>
            <a:r>
              <a:rPr lang="en-US" altLang="tr-TR" dirty="0" err="1">
                <a:effectLst>
                  <a:outerShdw blurRad="38100" dist="38100" dir="2700000" algn="tl">
                    <a:srgbClr val="000000">
                      <a:alpha val="43137"/>
                    </a:srgbClr>
                  </a:outerShdw>
                </a:effectLst>
              </a:rPr>
              <a:t>lt</a:t>
            </a:r>
            <a:r>
              <a:rPr lang="tr-TR" altLang="tr-TR" dirty="0">
                <a:effectLst>
                  <a:outerShdw blurRad="38100" dist="38100" dir="2700000" algn="tl">
                    <a:srgbClr val="000000">
                      <a:alpha val="43137"/>
                    </a:srgbClr>
                  </a:outerShdw>
                </a:effectLst>
              </a:rPr>
              <a:t>ü</a:t>
            </a:r>
            <a:r>
              <a:rPr lang="en-US" altLang="tr-TR" dirty="0" err="1">
                <a:effectLst>
                  <a:outerShdw blurRad="38100" dist="38100" dir="2700000" algn="tl">
                    <a:srgbClr val="000000">
                      <a:alpha val="43137"/>
                    </a:srgbClr>
                  </a:outerShdw>
                </a:effectLst>
              </a:rPr>
              <a:t>rel</a:t>
            </a:r>
            <a:r>
              <a:rPr lang="en-US" altLang="tr-TR" dirty="0">
                <a:effectLst>
                  <a:outerShdw blurRad="38100" dist="38100" dir="2700000" algn="tl">
                    <a:srgbClr val="000000">
                      <a:alpha val="43137"/>
                    </a:srgbClr>
                  </a:outerShdw>
                </a:effectLst>
              </a:rPr>
              <a:t> </a:t>
            </a:r>
            <a:r>
              <a:rPr lang="en-US" altLang="tr-TR" dirty="0" err="1">
                <a:effectLst>
                  <a:outerShdw blurRad="38100" dist="38100" dir="2700000" algn="tl">
                    <a:srgbClr val="000000">
                      <a:alpha val="43137"/>
                    </a:srgbClr>
                  </a:outerShdw>
                </a:effectLst>
              </a:rPr>
              <a:t>etmenler</a:t>
            </a:r>
            <a:r>
              <a:rPr lang="en-US" altLang="tr-TR" dirty="0">
                <a:effectLst>
                  <a:outerShdw blurRad="38100" dist="38100" dir="2700000" algn="tl">
                    <a:srgbClr val="000000">
                      <a:alpha val="43137"/>
                    </a:srgbClr>
                  </a:outerShdw>
                </a:effectLst>
              </a:rPr>
              <a:t> </a:t>
            </a:r>
            <a:r>
              <a:rPr lang="en-US" altLang="tr-TR" dirty="0" err="1">
                <a:effectLst>
                  <a:outerShdw blurRad="38100" dist="38100" dir="2700000" algn="tl">
                    <a:srgbClr val="000000">
                      <a:alpha val="43137"/>
                    </a:srgbClr>
                  </a:outerShdw>
                </a:effectLst>
              </a:rPr>
              <a:t>krize</a:t>
            </a:r>
            <a:r>
              <a:rPr lang="en-US" altLang="tr-TR" dirty="0">
                <a:effectLst>
                  <a:outerShdw blurRad="38100" dist="38100" dir="2700000" algn="tl">
                    <a:srgbClr val="000000">
                      <a:alpha val="43137"/>
                    </a:srgbClr>
                  </a:outerShdw>
                </a:effectLst>
              </a:rPr>
              <a:t> </a:t>
            </a:r>
            <a:r>
              <a:rPr lang="en-US" altLang="tr-TR" dirty="0" err="1">
                <a:effectLst>
                  <a:outerShdw blurRad="38100" dist="38100" dir="2700000" algn="tl">
                    <a:srgbClr val="000000">
                      <a:alpha val="43137"/>
                    </a:srgbClr>
                  </a:outerShdw>
                </a:effectLst>
              </a:rPr>
              <a:t>verilen</a:t>
            </a:r>
            <a:r>
              <a:rPr lang="en-US" altLang="tr-TR" dirty="0">
                <a:effectLst>
                  <a:outerShdw blurRad="38100" dist="38100" dir="2700000" algn="tl">
                    <a:srgbClr val="000000">
                      <a:alpha val="43137"/>
                    </a:srgbClr>
                  </a:outerShdw>
                </a:effectLst>
              </a:rPr>
              <a:t> </a:t>
            </a:r>
            <a:r>
              <a:rPr lang="en-US" altLang="tr-TR" dirty="0" err="1">
                <a:effectLst>
                  <a:outerShdw blurRad="38100" dist="38100" dir="2700000" algn="tl">
                    <a:srgbClr val="000000">
                      <a:alpha val="43137"/>
                    </a:srgbClr>
                  </a:outerShdw>
                </a:effectLst>
              </a:rPr>
              <a:t>tepkilerde</a:t>
            </a:r>
            <a:r>
              <a:rPr lang="en-US" altLang="tr-TR" dirty="0">
                <a:effectLst>
                  <a:outerShdw blurRad="38100" dist="38100" dir="2700000" algn="tl">
                    <a:srgbClr val="000000">
                      <a:alpha val="43137"/>
                    </a:srgbClr>
                  </a:outerShdw>
                </a:effectLst>
              </a:rPr>
              <a:t> </a:t>
            </a:r>
            <a:r>
              <a:rPr lang="en-US" altLang="tr-TR" dirty="0" err="1">
                <a:effectLst>
                  <a:outerShdw blurRad="38100" dist="38100" dir="2700000" algn="tl">
                    <a:srgbClr val="000000">
                      <a:alpha val="43137"/>
                    </a:srgbClr>
                  </a:outerShdw>
                </a:effectLst>
              </a:rPr>
              <a:t>belirleyici</a:t>
            </a:r>
            <a:r>
              <a:rPr lang="en-US" altLang="tr-TR" dirty="0">
                <a:effectLst>
                  <a:outerShdw blurRad="38100" dist="38100" dir="2700000" algn="tl">
                    <a:srgbClr val="000000">
                      <a:alpha val="43137"/>
                    </a:srgbClr>
                  </a:outerShdw>
                </a:effectLst>
              </a:rPr>
              <a:t> </a:t>
            </a:r>
            <a:r>
              <a:rPr lang="en-US" altLang="tr-TR" dirty="0" err="1">
                <a:effectLst>
                  <a:outerShdw blurRad="38100" dist="38100" dir="2700000" algn="tl">
                    <a:srgbClr val="000000">
                      <a:alpha val="43137"/>
                    </a:srgbClr>
                  </a:outerShdw>
                </a:effectLst>
              </a:rPr>
              <a:t>rol</a:t>
            </a:r>
            <a:r>
              <a:rPr lang="en-US" altLang="tr-TR" dirty="0">
                <a:effectLst>
                  <a:outerShdw blurRad="38100" dist="38100" dir="2700000" algn="tl">
                    <a:srgbClr val="000000">
                      <a:alpha val="43137"/>
                    </a:srgbClr>
                  </a:outerShdw>
                </a:effectLst>
              </a:rPr>
              <a:t> </a:t>
            </a:r>
            <a:r>
              <a:rPr lang="en-US" altLang="tr-TR" dirty="0" err="1">
                <a:effectLst>
                  <a:outerShdw blurRad="38100" dist="38100" dir="2700000" algn="tl">
                    <a:srgbClr val="000000">
                      <a:alpha val="43137"/>
                    </a:srgbClr>
                  </a:outerShdw>
                </a:effectLst>
              </a:rPr>
              <a:t>oyna</a:t>
            </a:r>
            <a:r>
              <a:rPr lang="tr-TR" altLang="tr-TR" dirty="0" err="1">
                <a:effectLst>
                  <a:outerShdw blurRad="38100" dist="38100" dir="2700000" algn="tl">
                    <a:srgbClr val="000000">
                      <a:alpha val="43137"/>
                    </a:srgbClr>
                  </a:outerShdw>
                </a:effectLst>
              </a:rPr>
              <a:t>rlar</a:t>
            </a:r>
            <a:r>
              <a:rPr lang="tr-TR" altLang="tr-TR" dirty="0">
                <a:effectLst>
                  <a:outerShdw blurRad="38100" dist="38100" dir="2700000" algn="tl">
                    <a:srgbClr val="000000">
                      <a:alpha val="43137"/>
                    </a:srgbClr>
                  </a:outerShdw>
                </a:effectLst>
              </a:rPr>
              <a:t>.</a:t>
            </a:r>
            <a:endParaRPr lang="en-US" altLang="tr-TR" dirty="0">
              <a:effectLst>
                <a:outerShdw blurRad="38100" dist="38100" dir="2700000" algn="tl">
                  <a:srgbClr val="000000">
                    <a:alpha val="43137"/>
                  </a:srgbClr>
                </a:outerShdw>
              </a:effectLst>
            </a:endParaRPr>
          </a:p>
          <a:p>
            <a:pPr marL="273050" indent="-273050" algn="just">
              <a:lnSpc>
                <a:spcPct val="120000"/>
              </a:lnSpc>
              <a:defRPr/>
            </a:pPr>
            <a:r>
              <a:rPr lang="tr-TR" altLang="tr-TR" dirty="0">
                <a:effectLst>
                  <a:outerShdw blurRad="38100" dist="38100" dir="2700000" algn="tl">
                    <a:srgbClr val="000000">
                      <a:alpha val="43137"/>
                    </a:srgbClr>
                  </a:outerShdw>
                </a:effectLst>
              </a:rPr>
              <a:t>Birey</a:t>
            </a:r>
            <a:r>
              <a:rPr lang="en-US" altLang="tr-TR" dirty="0">
                <a:effectLst>
                  <a:outerShdw blurRad="38100" dist="38100" dir="2700000" algn="tl">
                    <a:srgbClr val="000000">
                      <a:alpha val="43137"/>
                    </a:srgbClr>
                  </a:outerShdw>
                </a:effectLst>
              </a:rPr>
              <a:t> </a:t>
            </a:r>
            <a:r>
              <a:rPr lang="en-US" altLang="tr-TR" dirty="0" err="1">
                <a:effectLst>
                  <a:outerShdw blurRad="38100" dist="38100" dir="2700000" algn="tl">
                    <a:srgbClr val="000000">
                      <a:alpha val="43137"/>
                    </a:srgbClr>
                  </a:outerShdw>
                </a:effectLst>
              </a:rPr>
              <a:t>bir</a:t>
            </a:r>
            <a:r>
              <a:rPr lang="en-US" altLang="tr-TR" dirty="0">
                <a:effectLst>
                  <a:outerShdw blurRad="38100" dist="38100" dir="2700000" algn="tl">
                    <a:srgbClr val="000000">
                      <a:alpha val="43137"/>
                    </a:srgbClr>
                  </a:outerShdw>
                </a:effectLst>
              </a:rPr>
              <a:t> b</a:t>
            </a:r>
            <a:r>
              <a:rPr lang="tr-TR" altLang="tr-TR" dirty="0">
                <a:effectLst>
                  <a:outerShdw blurRad="38100" dist="38100" dir="2700000" algn="tl">
                    <a:srgbClr val="000000">
                      <a:alpha val="43137"/>
                    </a:srgbClr>
                  </a:outerShdw>
                </a:effectLst>
              </a:rPr>
              <a:t>ü</a:t>
            </a:r>
            <a:r>
              <a:rPr lang="en-US" altLang="tr-TR" dirty="0">
                <a:effectLst>
                  <a:outerShdw blurRad="38100" dist="38100" dir="2700000" algn="tl">
                    <a:srgbClr val="000000">
                      <a:alpha val="43137"/>
                    </a:srgbClr>
                  </a:outerShdw>
                </a:effectLst>
              </a:rPr>
              <a:t>t</a:t>
            </a:r>
            <a:r>
              <a:rPr lang="tr-TR" altLang="tr-TR" dirty="0">
                <a:effectLst>
                  <a:outerShdw blurRad="38100" dist="38100" dir="2700000" algn="tl">
                    <a:srgbClr val="000000">
                      <a:alpha val="43137"/>
                    </a:srgbClr>
                  </a:outerShdw>
                </a:effectLst>
              </a:rPr>
              <a:t>ü</a:t>
            </a:r>
            <a:r>
              <a:rPr lang="en-US" altLang="tr-TR" dirty="0">
                <a:effectLst>
                  <a:outerShdw blurRad="38100" dist="38100" dir="2700000" algn="tl">
                    <a:srgbClr val="000000">
                      <a:alpha val="43137"/>
                    </a:srgbClr>
                  </a:outerShdw>
                </a:effectLst>
              </a:rPr>
              <a:t>n </a:t>
            </a:r>
            <a:r>
              <a:rPr lang="en-US" altLang="tr-TR" dirty="0" err="1">
                <a:effectLst>
                  <a:outerShdw blurRad="38100" dist="38100" dir="2700000" algn="tl">
                    <a:srgbClr val="000000">
                      <a:alpha val="43137"/>
                    </a:srgbClr>
                  </a:outerShdw>
                </a:effectLst>
              </a:rPr>
              <a:t>olarak</a:t>
            </a:r>
            <a:r>
              <a:rPr lang="en-US" altLang="tr-TR" dirty="0">
                <a:effectLst>
                  <a:outerShdw blurRad="38100" dist="38100" dir="2700000" algn="tl">
                    <a:srgbClr val="000000">
                      <a:alpha val="43137"/>
                    </a:srgbClr>
                  </a:outerShdw>
                </a:effectLst>
              </a:rPr>
              <a:t> </a:t>
            </a:r>
            <a:r>
              <a:rPr lang="en-US" altLang="tr-TR" dirty="0" err="1">
                <a:effectLst>
                  <a:outerShdw blurRad="38100" dist="38100" dir="2700000" algn="tl">
                    <a:srgbClr val="000000">
                      <a:alpha val="43137"/>
                    </a:srgbClr>
                  </a:outerShdw>
                </a:effectLst>
              </a:rPr>
              <a:t>ele</a:t>
            </a:r>
            <a:r>
              <a:rPr lang="en-US" altLang="tr-TR" dirty="0">
                <a:effectLst>
                  <a:outerShdw blurRad="38100" dist="38100" dir="2700000" algn="tl">
                    <a:srgbClr val="000000">
                      <a:alpha val="43137"/>
                    </a:srgbClr>
                  </a:outerShdw>
                </a:effectLst>
              </a:rPr>
              <a:t> al</a:t>
            </a:r>
            <a:r>
              <a:rPr lang="tr-TR" altLang="tr-TR" dirty="0">
                <a:effectLst>
                  <a:outerShdw blurRad="38100" dist="38100" dir="2700000" algn="tl">
                    <a:srgbClr val="000000">
                      <a:alpha val="43137"/>
                    </a:srgbClr>
                  </a:outerShdw>
                </a:effectLst>
              </a:rPr>
              <a:t>ı</a:t>
            </a:r>
            <a:r>
              <a:rPr lang="en-US" altLang="tr-TR" dirty="0" err="1">
                <a:effectLst>
                  <a:outerShdw blurRad="38100" dist="38100" dir="2700000" algn="tl">
                    <a:srgbClr val="000000">
                      <a:alpha val="43137"/>
                    </a:srgbClr>
                  </a:outerShdw>
                </a:effectLst>
              </a:rPr>
              <a:t>nmal</a:t>
            </a:r>
            <a:r>
              <a:rPr lang="tr-TR" altLang="tr-TR" dirty="0">
                <a:effectLst>
                  <a:outerShdw blurRad="38100" dist="38100" dir="2700000" algn="tl">
                    <a:srgbClr val="000000">
                      <a:alpha val="43137"/>
                    </a:srgbClr>
                  </a:outerShdw>
                </a:effectLst>
              </a:rPr>
              <a:t>ı</a:t>
            </a:r>
            <a:r>
              <a:rPr lang="en-US" altLang="tr-TR" dirty="0">
                <a:effectLst>
                  <a:outerShdw blurRad="38100" dist="38100" dir="2700000" algn="tl">
                    <a:srgbClr val="000000">
                      <a:alpha val="43137"/>
                    </a:srgbClr>
                  </a:outerShdw>
                </a:effectLst>
              </a:rPr>
              <a:t>d</a:t>
            </a:r>
            <a:r>
              <a:rPr lang="tr-TR" altLang="tr-TR" dirty="0">
                <a:effectLst>
                  <a:outerShdw blurRad="38100" dist="38100" dir="2700000" algn="tl">
                    <a:srgbClr val="000000">
                      <a:alpha val="43137"/>
                    </a:srgbClr>
                  </a:outerShdw>
                </a:effectLst>
              </a:rPr>
              <a:t>ı</a:t>
            </a:r>
            <a:r>
              <a:rPr lang="en-US" altLang="tr-TR" dirty="0">
                <a:effectLst>
                  <a:outerShdw blurRad="38100" dist="38100" dir="2700000" algn="tl">
                    <a:srgbClr val="000000">
                      <a:alpha val="43137"/>
                    </a:srgbClr>
                  </a:outerShdw>
                </a:effectLst>
              </a:rPr>
              <a:t>r</a:t>
            </a:r>
            <a:endParaRPr lang="tr-TR" altLang="tr-TR" dirty="0">
              <a:effectLst>
                <a:outerShdw blurRad="38100" dist="38100" dir="2700000" algn="tl">
                  <a:srgbClr val="000000">
                    <a:alpha val="43137"/>
                  </a:srgbClr>
                </a:outerShdw>
              </a:effectLst>
            </a:endParaRPr>
          </a:p>
          <a:p>
            <a:pPr marL="273050" indent="-273050" algn="just">
              <a:lnSpc>
                <a:spcPct val="120000"/>
              </a:lnSpc>
              <a:defRPr/>
            </a:pPr>
            <a:r>
              <a:rPr lang="tr-TR" altLang="tr-TR" dirty="0">
                <a:effectLst>
                  <a:outerShdw blurRad="38100" dist="38100" dir="2700000" algn="tl">
                    <a:srgbClr val="000000">
                      <a:alpha val="43137"/>
                    </a:srgbClr>
                  </a:outerShdw>
                </a:effectLst>
              </a:rPr>
              <a:t>Bireyin</a:t>
            </a:r>
            <a:r>
              <a:rPr lang="en-US" altLang="tr-TR" dirty="0">
                <a:effectLst>
                  <a:outerShdw blurRad="38100" dist="38100" dir="2700000" algn="tl">
                    <a:srgbClr val="000000">
                      <a:alpha val="43137"/>
                    </a:srgbClr>
                  </a:outerShdw>
                </a:effectLst>
              </a:rPr>
              <a:t> </a:t>
            </a:r>
            <a:r>
              <a:rPr lang="en-US" altLang="tr-TR" dirty="0" err="1">
                <a:effectLst>
                  <a:outerShdw blurRad="38100" dist="38100" dir="2700000" algn="tl">
                    <a:srgbClr val="000000">
                      <a:alpha val="43137"/>
                    </a:srgbClr>
                  </a:outerShdw>
                </a:effectLst>
              </a:rPr>
              <a:t>sahip</a:t>
            </a:r>
            <a:r>
              <a:rPr lang="en-US" altLang="tr-TR" dirty="0">
                <a:effectLst>
                  <a:outerShdw blurRad="38100" dist="38100" dir="2700000" algn="tl">
                    <a:srgbClr val="000000">
                      <a:alpha val="43137"/>
                    </a:srgbClr>
                  </a:outerShdw>
                </a:effectLst>
              </a:rPr>
              <a:t> </a:t>
            </a:r>
            <a:r>
              <a:rPr lang="en-US" altLang="tr-TR" dirty="0" err="1">
                <a:effectLst>
                  <a:outerShdw blurRad="38100" dist="38100" dir="2700000" algn="tl">
                    <a:srgbClr val="000000">
                      <a:alpha val="43137"/>
                    </a:srgbClr>
                  </a:outerShdw>
                </a:effectLst>
              </a:rPr>
              <a:t>oldu</a:t>
            </a:r>
            <a:r>
              <a:rPr lang="tr-TR" altLang="tr-TR" dirty="0">
                <a:effectLst>
                  <a:outerShdw blurRad="38100" dist="38100" dir="2700000" algn="tl">
                    <a:srgbClr val="000000">
                      <a:alpha val="43137"/>
                    </a:srgbClr>
                  </a:outerShdw>
                </a:effectLst>
              </a:rPr>
              <a:t>ğ</a:t>
            </a:r>
            <a:r>
              <a:rPr lang="en-US" altLang="tr-TR" dirty="0">
                <a:effectLst>
                  <a:outerShdw blurRad="38100" dist="38100" dir="2700000" algn="tl">
                    <a:srgbClr val="000000">
                      <a:alpha val="43137"/>
                    </a:srgbClr>
                  </a:outerShdw>
                </a:effectLst>
              </a:rPr>
              <a:t>u g</a:t>
            </a:r>
            <a:r>
              <a:rPr lang="tr-TR" altLang="tr-TR" dirty="0">
                <a:effectLst>
                  <a:outerShdw blurRad="38100" dist="38100" dir="2700000" algn="tl">
                    <a:srgbClr val="000000">
                      <a:alpha val="43137"/>
                    </a:srgbClr>
                  </a:outerShdw>
                </a:effectLst>
              </a:rPr>
              <a:t>üç</a:t>
            </a:r>
            <a:r>
              <a:rPr lang="en-US" altLang="tr-TR" dirty="0">
                <a:effectLst>
                  <a:outerShdw blurRad="38100" dist="38100" dir="2700000" algn="tl">
                    <a:srgbClr val="000000">
                      <a:alpha val="43137"/>
                    </a:srgbClr>
                  </a:outerShdw>
                </a:effectLst>
              </a:rPr>
              <a:t>l</a:t>
            </a:r>
            <a:r>
              <a:rPr lang="tr-TR" altLang="tr-TR" dirty="0">
                <a:effectLst>
                  <a:outerShdw blurRad="38100" dist="38100" dir="2700000" algn="tl">
                    <a:srgbClr val="000000">
                      <a:alpha val="43137"/>
                    </a:srgbClr>
                  </a:outerShdw>
                </a:effectLst>
              </a:rPr>
              <a:t>ü</a:t>
            </a:r>
            <a:r>
              <a:rPr lang="en-US" altLang="tr-TR" dirty="0">
                <a:effectLst>
                  <a:outerShdw blurRad="38100" dist="38100" dir="2700000" algn="tl">
                    <a:srgbClr val="000000">
                      <a:alpha val="43137"/>
                    </a:srgbClr>
                  </a:outerShdw>
                </a:effectLst>
              </a:rPr>
              <a:t> </a:t>
            </a:r>
            <a:r>
              <a:rPr lang="en-US" altLang="tr-TR" dirty="0" err="1">
                <a:effectLst>
                  <a:outerShdw blurRad="38100" dist="38100" dir="2700000" algn="tl">
                    <a:srgbClr val="000000">
                      <a:alpha val="43137"/>
                    </a:srgbClr>
                  </a:outerShdw>
                </a:effectLst>
              </a:rPr>
              <a:t>yanlara</a:t>
            </a:r>
            <a:r>
              <a:rPr lang="en-US" altLang="tr-TR" dirty="0">
                <a:effectLst>
                  <a:outerShdw blurRad="38100" dist="38100" dir="2700000" algn="tl">
                    <a:srgbClr val="000000">
                      <a:alpha val="43137"/>
                    </a:srgbClr>
                  </a:outerShdw>
                </a:effectLst>
              </a:rPr>
              <a:t> </a:t>
            </a:r>
            <a:r>
              <a:rPr lang="en-US" altLang="tr-TR" dirty="0" err="1">
                <a:effectLst>
                  <a:outerShdw blurRad="38100" dist="38100" dir="2700000" algn="tl">
                    <a:srgbClr val="000000">
                      <a:alpha val="43137"/>
                    </a:srgbClr>
                  </a:outerShdw>
                </a:effectLst>
              </a:rPr>
              <a:t>odakl</a:t>
            </a:r>
            <a:r>
              <a:rPr lang="tr-TR" altLang="tr-TR" dirty="0">
                <a:effectLst>
                  <a:outerShdw blurRad="38100" dist="38100" dir="2700000" algn="tl">
                    <a:srgbClr val="000000">
                      <a:alpha val="43137"/>
                    </a:srgbClr>
                  </a:outerShdw>
                </a:effectLst>
              </a:rPr>
              <a:t>ı</a:t>
            </a:r>
            <a:r>
              <a:rPr lang="en-US" altLang="tr-TR" dirty="0">
                <a:effectLst>
                  <a:outerShdw blurRad="38100" dist="38100" dir="2700000" algn="tl">
                    <a:srgbClr val="000000">
                      <a:alpha val="43137"/>
                    </a:srgbClr>
                  </a:outerShdw>
                </a:effectLst>
              </a:rPr>
              <a:t>d</a:t>
            </a:r>
            <a:r>
              <a:rPr lang="tr-TR" altLang="tr-TR" dirty="0">
                <a:effectLst>
                  <a:outerShdw blurRad="38100" dist="38100" dir="2700000" algn="tl">
                    <a:srgbClr val="000000">
                      <a:alpha val="43137"/>
                    </a:srgbClr>
                  </a:outerShdw>
                </a:effectLst>
              </a:rPr>
              <a:t>ı</a:t>
            </a:r>
            <a:r>
              <a:rPr lang="en-US" altLang="tr-TR" dirty="0">
                <a:effectLst>
                  <a:outerShdw blurRad="38100" dist="38100" dir="2700000" algn="tl">
                    <a:srgbClr val="000000">
                      <a:alpha val="43137"/>
                    </a:srgbClr>
                  </a:outerShdw>
                </a:effectLst>
              </a:rPr>
              <a:t>r</a:t>
            </a:r>
          </a:p>
          <a:p>
            <a:pPr marL="273050" indent="-273050" algn="just">
              <a:lnSpc>
                <a:spcPct val="120000"/>
              </a:lnSpc>
              <a:defRPr/>
            </a:pPr>
            <a:endParaRPr lang="en-US" altLang="tr-TR" dirty="0">
              <a:effectLst>
                <a:outerShdw blurRad="38100" dist="38100" dir="2700000" algn="tl">
                  <a:srgbClr val="000000">
                    <a:alpha val="43137"/>
                  </a:srgbClr>
                </a:outerShdw>
              </a:effectLst>
            </a:endParaRPr>
          </a:p>
          <a:p>
            <a:endParaRPr lang="tr-TR" dirty="0">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altLang="tr-TR" sz="3200" b="1" dirty="0">
                <a:effectLst>
                  <a:outerShdw blurRad="38100" dist="38100" dir="2700000" algn="tl">
                    <a:srgbClr val="000000">
                      <a:alpha val="43137"/>
                    </a:srgbClr>
                  </a:outerShdw>
                </a:effectLst>
                <a:cs typeface="Arial" panose="020B0604020202020204" pitchFamily="34" charset="0"/>
              </a:rPr>
              <a:t>KRİZDEN DOĞRUDAN ETKİLENEN </a:t>
            </a:r>
            <a:r>
              <a:rPr lang="tr-TR" altLang="tr-TR" sz="3200" b="1" dirty="0" smtClean="0">
                <a:effectLst>
                  <a:outerShdw blurRad="38100" dist="38100" dir="2700000" algn="tl">
                    <a:srgbClr val="000000">
                      <a:alpha val="43137"/>
                    </a:srgbClr>
                  </a:outerShdw>
                </a:effectLst>
                <a:cs typeface="Arial" panose="020B0604020202020204" pitchFamily="34" charset="0"/>
              </a:rPr>
              <a:t>GRUPLAR</a:t>
            </a:r>
            <a:endParaRPr lang="tr-TR" sz="32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67544" y="1268760"/>
            <a:ext cx="8229600" cy="4525963"/>
          </a:xfrm>
        </p:spPr>
        <p:txBody>
          <a:bodyPr>
            <a:noAutofit/>
          </a:bodyPr>
          <a:lstStyle/>
          <a:p>
            <a:pPr marL="273050" indent="-273050" algn="just">
              <a:lnSpc>
                <a:spcPct val="140000"/>
              </a:lnSpc>
              <a:defRPr/>
            </a:pPr>
            <a:r>
              <a:rPr lang="tr-TR" altLang="tr-TR" sz="2550" dirty="0">
                <a:effectLst>
                  <a:outerShdw blurRad="38100" dist="38100" dir="2700000" algn="tl">
                    <a:srgbClr val="000000">
                      <a:alpha val="43137"/>
                    </a:srgbClr>
                  </a:outerShdw>
                </a:effectLst>
              </a:rPr>
              <a:t>Kriz durumunda ve hemen sonrasında bu kişilerle kalınmalı. Ayrılmak gerekiyorsa da durumdan başkalarını haberdar ettikten ve bu kişilerin güvenliklerini sağladıktan sonra ayrılmalıyız.</a:t>
            </a:r>
            <a:r>
              <a:rPr lang="tr-TR" altLang="tr-TR" sz="2550" dirty="0">
                <a:solidFill>
                  <a:srgbClr val="FF0000"/>
                </a:solidFill>
                <a:effectLst>
                  <a:outerShdw blurRad="38100" dist="38100" dir="2700000" algn="tl">
                    <a:srgbClr val="000000">
                      <a:alpha val="43137"/>
                    </a:srgbClr>
                  </a:outerShdw>
                </a:effectLst>
              </a:rPr>
              <a:t> (örn. istismar, intihar düşüncesi ya da girişimi)</a:t>
            </a:r>
          </a:p>
          <a:p>
            <a:pPr marL="273050" indent="-273050" algn="just">
              <a:lnSpc>
                <a:spcPct val="140000"/>
              </a:lnSpc>
              <a:defRPr/>
            </a:pPr>
            <a:r>
              <a:rPr lang="tr-TR" altLang="tr-TR" sz="2550" dirty="0">
                <a:effectLst>
                  <a:outerShdw blurRad="38100" dist="38100" dir="2700000" algn="tl">
                    <a:srgbClr val="000000">
                      <a:alpha val="43137"/>
                    </a:srgbClr>
                  </a:outerShdw>
                </a:effectLst>
              </a:rPr>
              <a:t>Uzun dönemde yardımcı olmak için bir koruma kurumuna ya da diğer desteklere yönlendirmeliyiz. </a:t>
            </a:r>
            <a:r>
              <a:rPr lang="tr-TR" altLang="tr-TR" sz="2550" dirty="0">
                <a:solidFill>
                  <a:srgbClr val="FF0000"/>
                </a:solidFill>
                <a:effectLst>
                  <a:outerShdw blurRad="38100" dist="38100" dir="2700000" algn="tl">
                    <a:srgbClr val="000000">
                      <a:alpha val="43137"/>
                    </a:srgbClr>
                  </a:outerShdw>
                </a:effectLst>
              </a:rPr>
              <a:t>(Sosyal hizmet vb.)</a:t>
            </a:r>
          </a:p>
          <a:p>
            <a:pPr marL="273050" indent="-273050" algn="just">
              <a:lnSpc>
                <a:spcPct val="140000"/>
              </a:lnSpc>
              <a:defRPr/>
            </a:pPr>
            <a:r>
              <a:rPr lang="tr-TR" altLang="tr-TR" sz="2550" dirty="0">
                <a:effectLst>
                  <a:outerShdw blurRad="38100" dist="38100" dir="2700000" algn="tl">
                    <a:srgbClr val="000000">
                      <a:alpha val="43137"/>
                    </a:srgbClr>
                  </a:outerShdw>
                </a:effectLst>
              </a:rPr>
              <a:t>Mevcut olan herhangi bir hizmete nasıl ulaşabilecekleri konusunda bu kişileri bilgilendirmeliyiz. </a:t>
            </a:r>
            <a:endParaRPr lang="tr-TR" altLang="tr-TR" sz="255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effectLst>
                  <a:outerShdw blurRad="38100" dist="38100" dir="2700000" algn="tl">
                    <a:srgbClr val="000000">
                      <a:alpha val="43137"/>
                    </a:srgbClr>
                  </a:outerShdw>
                </a:effectLst>
              </a:rPr>
              <a:t>Bu toplantıya neden ihtiyaç duyuldu?</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r>
              <a:rPr lang="tr-TR" dirty="0" smtClean="0">
                <a:effectLst>
                  <a:outerShdw blurRad="38100" dist="38100" dir="2700000" algn="tl">
                    <a:srgbClr val="000000">
                      <a:alpha val="43137"/>
                    </a:srgbClr>
                  </a:outerShdw>
                </a:effectLst>
              </a:rPr>
              <a:t>Okullarımızda yaşanan </a:t>
            </a:r>
            <a:r>
              <a:rPr lang="tr-TR" dirty="0" err="1" smtClean="0">
                <a:effectLst>
                  <a:outerShdw blurRad="38100" dist="38100" dir="2700000" algn="tl">
                    <a:srgbClr val="000000">
                      <a:alpha val="43137"/>
                    </a:srgbClr>
                  </a:outerShdw>
                </a:effectLst>
              </a:rPr>
              <a:t>psikososyal</a:t>
            </a:r>
            <a:r>
              <a:rPr lang="tr-TR" dirty="0" smtClean="0">
                <a:effectLst>
                  <a:outerShdw blurRad="38100" dist="38100" dir="2700000" algn="tl">
                    <a:srgbClr val="000000">
                      <a:alpha val="43137"/>
                    </a:srgbClr>
                  </a:outerShdw>
                </a:effectLst>
              </a:rPr>
              <a:t> vaka sayılarının son yıllarda artması </a:t>
            </a:r>
          </a:p>
          <a:p>
            <a:r>
              <a:rPr lang="tr-TR" dirty="0" smtClean="0">
                <a:effectLst>
                  <a:outerShdw blurRad="38100" dist="38100" dir="2700000" algn="tl">
                    <a:srgbClr val="000000">
                      <a:alpha val="43137"/>
                    </a:srgbClr>
                  </a:outerShdw>
                </a:effectLst>
              </a:rPr>
              <a:t>Vakaların bildiriminde yürütülmesinde karşılaşılan sorunlar </a:t>
            </a:r>
          </a:p>
          <a:p>
            <a:r>
              <a:rPr lang="tr-TR" dirty="0" smtClean="0">
                <a:effectLst>
                  <a:outerShdw blurRad="38100" dist="38100" dir="2700000" algn="tl">
                    <a:srgbClr val="000000">
                      <a:alpha val="43137"/>
                    </a:srgbClr>
                  </a:outerShdw>
                </a:effectLst>
              </a:rPr>
              <a:t>Vakaların </a:t>
            </a:r>
            <a:r>
              <a:rPr lang="tr-TR" dirty="0" err="1" smtClean="0">
                <a:effectLst>
                  <a:outerShdw blurRad="38100" dist="38100" dir="2700000" algn="tl">
                    <a:srgbClr val="000000">
                      <a:alpha val="43137"/>
                    </a:srgbClr>
                  </a:outerShdw>
                </a:effectLst>
              </a:rPr>
              <a:t>psikososyal</a:t>
            </a:r>
            <a:r>
              <a:rPr lang="tr-TR" dirty="0" smtClean="0">
                <a:effectLst>
                  <a:outerShdw blurRad="38100" dist="38100" dir="2700000" algn="tl">
                    <a:srgbClr val="000000">
                      <a:alpha val="43137"/>
                    </a:srgbClr>
                  </a:outerShdw>
                </a:effectLst>
              </a:rPr>
              <a:t> destek süreçlerinin yönetilmesi ile ilgili önemli hatırlatmalar </a:t>
            </a:r>
            <a:endParaRPr lang="tr-TR" dirty="0">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altLang="tr-TR" sz="3200" b="1" dirty="0">
                <a:effectLst>
                  <a:outerShdw blurRad="38100" dist="38100" dir="2700000" algn="tl">
                    <a:srgbClr val="000000">
                      <a:alpha val="43137"/>
                    </a:srgbClr>
                  </a:outerShdw>
                </a:effectLst>
                <a:cs typeface="Arial" panose="020B0604020202020204" pitchFamily="34" charset="0"/>
              </a:rPr>
              <a:t>OKULLARDA KRİZE MÜDAHALEDE GENEL </a:t>
            </a:r>
            <a:r>
              <a:rPr lang="tr-TR" altLang="tr-TR" sz="3200" b="1" dirty="0" smtClean="0">
                <a:effectLst>
                  <a:outerShdw blurRad="38100" dist="38100" dir="2700000" algn="tl">
                    <a:srgbClr val="000000">
                      <a:alpha val="43137"/>
                    </a:srgbClr>
                  </a:outerShdw>
                </a:effectLst>
                <a:cs typeface="Arial" panose="020B0604020202020204" pitchFamily="34" charset="0"/>
              </a:rPr>
              <a:t>İLKELER</a:t>
            </a:r>
            <a:endParaRPr lang="tr-TR" sz="32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r>
              <a:rPr lang="tr-TR" altLang="tr-TR" dirty="0">
                <a:effectLst>
                  <a:outerShdw blurRad="38100" dist="38100" dir="2700000" algn="tl">
                    <a:srgbClr val="000000">
                      <a:alpha val="43137"/>
                    </a:srgbClr>
                  </a:outerShdw>
                </a:effectLst>
              </a:rPr>
              <a:t>Öğrencileri olayın gerçekleriyle başa çıkabilmeleri için cesaretlendirmek, ne olduğu ve ne beklendiği hakkında doğru bilgi vermek ve açıklama yapmak </a:t>
            </a:r>
            <a:r>
              <a:rPr lang="tr-TR" altLang="tr-TR" dirty="0">
                <a:solidFill>
                  <a:srgbClr val="FF0000"/>
                </a:solidFill>
                <a:effectLst>
                  <a:outerShdw blurRad="38100" dist="38100" dir="2700000" algn="tl">
                    <a:srgbClr val="000000">
                      <a:alpha val="43137"/>
                    </a:srgbClr>
                  </a:outerShdw>
                </a:effectLst>
              </a:rPr>
              <a:t>(hiçbir zaman gerçekçi olmayan ya da yanlış teminatlar verilmemelidir). </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0" indent="0">
              <a:lnSpc>
                <a:spcPct val="150000"/>
              </a:lnSpc>
              <a:defRPr/>
            </a:pPr>
            <a:r>
              <a:rPr lang="tr-TR" altLang="tr-TR" dirty="0">
                <a:effectLst>
                  <a:outerShdw blurRad="38100" dist="38100" dir="2700000" algn="tl">
                    <a:srgbClr val="000000">
                      <a:alpha val="43137"/>
                    </a:srgbClr>
                  </a:outerShdw>
                </a:effectLst>
              </a:rPr>
              <a:t>Öğrencilerle duygusal tepkileri hakkında konuşmak. </a:t>
            </a:r>
            <a:endParaRPr lang="tr-TR" altLang="tr-TR" dirty="0">
              <a:solidFill>
                <a:srgbClr val="FF0000"/>
              </a:solidFill>
              <a:effectLst>
                <a:outerShdw blurRad="38100" dist="38100" dir="2700000" algn="tl">
                  <a:srgbClr val="000000">
                    <a:alpha val="43137"/>
                  </a:srgbClr>
                </a:outerShdw>
              </a:effectLst>
            </a:endParaRPr>
          </a:p>
          <a:p>
            <a:pPr>
              <a:lnSpc>
                <a:spcPct val="150000"/>
              </a:lnSpc>
              <a:buFontTx/>
              <a:buChar char="-"/>
              <a:defRPr/>
            </a:pPr>
            <a:r>
              <a:rPr lang="tr-TR" altLang="tr-TR" dirty="0">
                <a:effectLst>
                  <a:outerShdw blurRad="38100" dist="38100" dir="2700000" algn="tl">
                    <a:srgbClr val="000000">
                      <a:alpha val="43137"/>
                    </a:srgbClr>
                  </a:outerShdw>
                </a:effectLst>
              </a:rPr>
              <a:t>Yakın birini kaybetmek zor bir durum. Bu konu hakkında konuşmak ister misin? </a:t>
            </a:r>
            <a:endParaRPr lang="tr-TR" altLang="tr-TR" dirty="0" smtClean="0">
              <a:effectLst>
                <a:outerShdw blurRad="38100" dist="38100" dir="2700000" algn="tl">
                  <a:srgbClr val="000000">
                    <a:alpha val="43137"/>
                  </a:srgbClr>
                </a:outerShdw>
              </a:effectLst>
            </a:endParaRPr>
          </a:p>
          <a:p>
            <a:pPr>
              <a:lnSpc>
                <a:spcPct val="150000"/>
              </a:lnSpc>
              <a:buFontTx/>
              <a:buChar char="-"/>
              <a:defRPr/>
            </a:pPr>
            <a:r>
              <a:rPr lang="tr-TR" altLang="tr-TR" dirty="0">
                <a:solidFill>
                  <a:srgbClr val="FF0000"/>
                </a:solidFill>
                <a:effectLst>
                  <a:outerShdw blurRad="38100" dist="38100" dir="2700000" algn="tl">
                    <a:srgbClr val="000000">
                      <a:alpha val="43137"/>
                    </a:srgbClr>
                  </a:outerShdw>
                </a:effectLst>
              </a:rPr>
              <a:t>(BAK-DİNLE-BAĞ </a:t>
            </a:r>
            <a:r>
              <a:rPr lang="tr-TR" altLang="tr-TR" dirty="0" smtClean="0">
                <a:solidFill>
                  <a:srgbClr val="FF0000"/>
                </a:solidFill>
                <a:effectLst>
                  <a:outerShdw blurRad="38100" dist="38100" dir="2700000" algn="tl">
                    <a:srgbClr val="000000">
                      <a:alpha val="43137"/>
                    </a:srgbClr>
                  </a:outerShdw>
                </a:effectLst>
              </a:rPr>
              <a:t>KUR)</a:t>
            </a:r>
            <a:endParaRPr lang="tr-TR" altLang="tr-TR" dirty="0">
              <a:solidFill>
                <a:srgbClr val="FF0000"/>
              </a:solidFill>
              <a:effectLst>
                <a:outerShdw blurRad="38100" dist="38100" dir="2700000" algn="tl">
                  <a:srgbClr val="000000">
                    <a:alpha val="43137"/>
                  </a:srgbClr>
                </a:outerShdw>
              </a:effectLst>
            </a:endParaRPr>
          </a:p>
          <a:p>
            <a:endParaRPr lang="tr-TR" dirty="0">
              <a:effectLst>
                <a:outerShdw blurRad="38100" dist="38100" dir="2700000" algn="tl">
                  <a:srgbClr val="000000">
                    <a:alpha val="43137"/>
                  </a:srgbClr>
                </a:outerShdw>
              </a:effectLst>
            </a:endParaRPr>
          </a:p>
        </p:txBody>
      </p:sp>
      <p:sp>
        <p:nvSpPr>
          <p:cNvPr id="4" name="1 Başlık"/>
          <p:cNvSpPr>
            <a:spLocks noGrp="1"/>
          </p:cNvSpPr>
          <p:nvPr>
            <p:ph type="title"/>
          </p:nvPr>
        </p:nvSpPr>
        <p:spPr>
          <a:xfrm>
            <a:off x="457200" y="274638"/>
            <a:ext cx="8229600" cy="1143000"/>
          </a:xfrm>
        </p:spPr>
        <p:txBody>
          <a:bodyPr>
            <a:noAutofit/>
          </a:bodyPr>
          <a:lstStyle/>
          <a:p>
            <a:r>
              <a:rPr lang="tr-TR" altLang="tr-TR" sz="3200" b="1" dirty="0">
                <a:effectLst>
                  <a:outerShdw blurRad="38100" dist="38100" dir="2700000" algn="tl">
                    <a:srgbClr val="000000">
                      <a:alpha val="43137"/>
                    </a:srgbClr>
                  </a:outerShdw>
                </a:effectLst>
                <a:cs typeface="Arial" panose="020B0604020202020204" pitchFamily="34" charset="0"/>
              </a:rPr>
              <a:t>OKULLARDA KRİZE MÜDAHALEDE GENEL </a:t>
            </a:r>
            <a:r>
              <a:rPr lang="tr-TR" altLang="tr-TR" sz="3200" b="1" dirty="0" smtClean="0">
                <a:effectLst>
                  <a:outerShdw blurRad="38100" dist="38100" dir="2700000" algn="tl">
                    <a:srgbClr val="000000">
                      <a:alpha val="43137"/>
                    </a:srgbClr>
                  </a:outerShdw>
                </a:effectLst>
                <a:cs typeface="Arial" panose="020B0604020202020204" pitchFamily="34" charset="0"/>
              </a:rPr>
              <a:t>İLKELER</a:t>
            </a:r>
            <a:endParaRPr lang="tr-TR" sz="3200" dirty="0">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0" indent="0">
              <a:lnSpc>
                <a:spcPct val="150000"/>
              </a:lnSpc>
              <a:defRPr/>
            </a:pPr>
            <a:r>
              <a:rPr lang="tr-TR" altLang="tr-TR" dirty="0">
                <a:effectLst>
                  <a:outerShdw blurRad="38100" dist="38100" dir="2700000" algn="tl">
                    <a:srgbClr val="000000">
                      <a:alpha val="43137"/>
                    </a:srgbClr>
                  </a:outerShdw>
                </a:effectLst>
              </a:rPr>
              <a:t>Umut ve olumlu beklenti duygusunu iletmek. Kriz durumunun yol açtığı etkilerle başa çıkma yolları olduğunu göstermek.</a:t>
            </a:r>
          </a:p>
          <a:p>
            <a:pPr marL="0" indent="0">
              <a:lnSpc>
                <a:spcPct val="150000"/>
              </a:lnSpc>
              <a:defRPr/>
            </a:pPr>
            <a:endParaRPr lang="tr-TR" altLang="tr-TR" dirty="0">
              <a:effectLst>
                <a:outerShdw blurRad="38100" dist="38100" dir="2700000" algn="tl">
                  <a:srgbClr val="000000">
                    <a:alpha val="43137"/>
                  </a:srgbClr>
                </a:outerShdw>
              </a:effectLst>
            </a:endParaRPr>
          </a:p>
          <a:p>
            <a:pPr marL="0" indent="0" algn="ctr">
              <a:lnSpc>
                <a:spcPct val="150000"/>
              </a:lnSpc>
              <a:buNone/>
              <a:defRPr/>
            </a:pPr>
            <a:r>
              <a:rPr lang="tr-TR" altLang="tr-TR" dirty="0">
                <a:solidFill>
                  <a:srgbClr val="FF0000"/>
                </a:solidFill>
                <a:effectLst>
                  <a:outerShdw blurRad="38100" dist="38100" dir="2700000" algn="tl">
                    <a:srgbClr val="000000">
                      <a:alpha val="43137"/>
                    </a:srgbClr>
                  </a:outerShdw>
                </a:effectLst>
              </a:rPr>
              <a:t>«YARABANDI ETKİSİ» </a:t>
            </a:r>
          </a:p>
        </p:txBody>
      </p:sp>
      <p:sp>
        <p:nvSpPr>
          <p:cNvPr id="4" name="1 Başlık"/>
          <p:cNvSpPr>
            <a:spLocks noGrp="1"/>
          </p:cNvSpPr>
          <p:nvPr>
            <p:ph type="title"/>
          </p:nvPr>
        </p:nvSpPr>
        <p:spPr>
          <a:xfrm>
            <a:off x="457200" y="274638"/>
            <a:ext cx="8229600" cy="1143000"/>
          </a:xfrm>
        </p:spPr>
        <p:txBody>
          <a:bodyPr>
            <a:noAutofit/>
          </a:bodyPr>
          <a:lstStyle/>
          <a:p>
            <a:r>
              <a:rPr lang="tr-TR" altLang="tr-TR" sz="3200" b="1" dirty="0">
                <a:effectLst>
                  <a:outerShdw blurRad="38100" dist="38100" dir="2700000" algn="tl">
                    <a:srgbClr val="000000">
                      <a:alpha val="43137"/>
                    </a:srgbClr>
                  </a:outerShdw>
                </a:effectLst>
                <a:cs typeface="Arial" panose="020B0604020202020204" pitchFamily="34" charset="0"/>
              </a:rPr>
              <a:t>OKULLARDA KRİZE MÜDAHALEDE GENEL </a:t>
            </a:r>
            <a:r>
              <a:rPr lang="tr-TR" altLang="tr-TR" sz="3200" b="1" dirty="0" smtClean="0">
                <a:effectLst>
                  <a:outerShdw blurRad="38100" dist="38100" dir="2700000" algn="tl">
                    <a:srgbClr val="000000">
                      <a:alpha val="43137"/>
                    </a:srgbClr>
                  </a:outerShdw>
                </a:effectLst>
                <a:cs typeface="Arial" panose="020B0604020202020204" pitchFamily="34" charset="0"/>
              </a:rPr>
              <a:t>İLKELER</a:t>
            </a:r>
            <a:endParaRPr lang="tr-TR" sz="3200" dirty="0">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altLang="tr-TR" sz="3200" b="1" dirty="0" smtClean="0">
                <a:effectLst>
                  <a:outerShdw blurRad="38100" dist="38100" dir="2700000" algn="tl">
                    <a:srgbClr val="000000">
                      <a:alpha val="43137"/>
                    </a:srgbClr>
                  </a:outerShdw>
                </a:effectLst>
                <a:latin typeface="+mj-lt"/>
              </a:rPr>
              <a:t>Okul Krize Müdahale Ekibi kimlerden oluşur?</a:t>
            </a:r>
            <a:endParaRPr lang="tr-TR" sz="32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r>
              <a:rPr lang="tr-TR" altLang="tr-TR" dirty="0">
                <a:effectLst>
                  <a:outerShdw blurRad="38100" dist="38100" dir="2700000" algn="tl">
                    <a:srgbClr val="000000">
                      <a:alpha val="43137"/>
                    </a:srgbClr>
                  </a:outerShdw>
                </a:effectLst>
              </a:rPr>
              <a:t>Nisan 2019 sayılı ve 2739 </a:t>
            </a:r>
            <a:r>
              <a:rPr lang="tr-TR" altLang="tr-TR" dirty="0" err="1">
                <a:effectLst>
                  <a:outerShdw blurRad="38100" dist="38100" dir="2700000" algn="tl">
                    <a:srgbClr val="000000">
                      <a:alpha val="43137"/>
                    </a:srgbClr>
                  </a:outerShdw>
                </a:effectLst>
              </a:rPr>
              <a:t>nolu</a:t>
            </a:r>
            <a:r>
              <a:rPr lang="tr-TR" altLang="tr-TR" dirty="0">
                <a:effectLst>
                  <a:outerShdw blurRad="38100" dist="38100" dir="2700000" algn="tl">
                    <a:srgbClr val="000000">
                      <a:alpha val="43137"/>
                    </a:srgbClr>
                  </a:outerShdw>
                </a:effectLst>
              </a:rPr>
              <a:t> Tebliğler Dergisinde yayımlanan “</a:t>
            </a:r>
            <a:r>
              <a:rPr lang="tr-TR" altLang="tr-TR" dirty="0" err="1">
                <a:effectLst>
                  <a:outerShdw blurRad="38100" dist="38100" dir="2700000" algn="tl">
                    <a:srgbClr val="000000">
                      <a:alpha val="43137"/>
                    </a:srgbClr>
                  </a:outerShdw>
                </a:effectLst>
              </a:rPr>
              <a:t>Psikososyal</a:t>
            </a:r>
            <a:r>
              <a:rPr lang="tr-TR" altLang="tr-TR" dirty="0">
                <a:effectLst>
                  <a:outerShdw blurRad="38100" dist="38100" dir="2700000" algn="tl">
                    <a:srgbClr val="000000">
                      <a:alpha val="43137"/>
                    </a:srgbClr>
                  </a:outerShdw>
                </a:effectLst>
              </a:rPr>
              <a:t> Koruma, Önleme ve Krize Müdahale Hizmetleri Yönergesi’’’ne göre: </a:t>
            </a:r>
          </a:p>
          <a:p>
            <a:endParaRPr lang="tr-TR" dirty="0">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0000" lnSpcReduction="20000"/>
          </a:bodyPr>
          <a:lstStyle/>
          <a:p>
            <a:pPr>
              <a:lnSpc>
                <a:spcPct val="90000"/>
              </a:lnSpc>
              <a:buNone/>
              <a:defRPr/>
            </a:pPr>
            <a:endParaRPr lang="tr-TR" altLang="tr-TR" dirty="0">
              <a:effectLst>
                <a:outerShdw blurRad="38100" dist="38100" dir="2700000" algn="tl">
                  <a:srgbClr val="000000">
                    <a:alpha val="43137"/>
                  </a:srgbClr>
                </a:outerShdw>
              </a:effectLst>
            </a:endParaRPr>
          </a:p>
          <a:p>
            <a:pPr>
              <a:lnSpc>
                <a:spcPct val="90000"/>
              </a:lnSpc>
              <a:buNone/>
              <a:defRPr/>
            </a:pPr>
            <a:r>
              <a:rPr lang="tr-TR" altLang="tr-TR" dirty="0">
                <a:effectLst>
                  <a:outerShdw blurRad="38100" dist="38100" dir="2700000" algn="tl">
                    <a:srgbClr val="000000">
                      <a:alpha val="43137"/>
                    </a:srgbClr>
                  </a:outerShdw>
                </a:effectLst>
              </a:rPr>
              <a:t>MADDE 13: </a:t>
            </a:r>
          </a:p>
          <a:p>
            <a:pPr>
              <a:lnSpc>
                <a:spcPct val="90000"/>
              </a:lnSpc>
              <a:buNone/>
              <a:defRPr/>
            </a:pPr>
            <a:endParaRPr lang="tr-TR" altLang="tr-TR" dirty="0">
              <a:effectLst>
                <a:outerShdw blurRad="38100" dist="38100" dir="2700000" algn="tl">
                  <a:srgbClr val="000000">
                    <a:alpha val="43137"/>
                  </a:srgbClr>
                </a:outerShdw>
              </a:effectLst>
            </a:endParaRPr>
          </a:p>
          <a:p>
            <a:pPr>
              <a:lnSpc>
                <a:spcPct val="90000"/>
              </a:lnSpc>
              <a:buNone/>
              <a:defRPr/>
            </a:pPr>
            <a:r>
              <a:rPr lang="tr-TR" altLang="tr-TR" dirty="0">
                <a:effectLst>
                  <a:outerShdw blurRad="38100" dist="38100" dir="2700000" algn="tl">
                    <a:srgbClr val="000000">
                      <a:alpha val="43137"/>
                    </a:srgbClr>
                  </a:outerShdw>
                </a:effectLst>
              </a:rPr>
              <a:t>Okul </a:t>
            </a:r>
            <a:r>
              <a:rPr lang="tr-TR" altLang="tr-TR" dirty="0" err="1">
                <a:effectLst>
                  <a:outerShdw blurRad="38100" dist="38100" dir="2700000" algn="tl">
                    <a:srgbClr val="000000">
                      <a:alpha val="43137"/>
                    </a:srgbClr>
                  </a:outerShdw>
                </a:effectLst>
              </a:rPr>
              <a:t>psikososyal</a:t>
            </a:r>
            <a:r>
              <a:rPr lang="tr-TR" altLang="tr-TR" dirty="0">
                <a:effectLst>
                  <a:outerShdw blurRad="38100" dist="38100" dir="2700000" algn="tl">
                    <a:srgbClr val="000000">
                      <a:alpha val="43137"/>
                    </a:srgbClr>
                  </a:outerShdw>
                </a:effectLst>
              </a:rPr>
              <a:t> koruma, önleme ve krize müdahale ekibi </a:t>
            </a:r>
          </a:p>
          <a:p>
            <a:pPr>
              <a:lnSpc>
                <a:spcPct val="90000"/>
              </a:lnSpc>
              <a:buNone/>
              <a:defRPr/>
            </a:pPr>
            <a:endParaRPr lang="tr-TR" altLang="tr-TR" dirty="0">
              <a:effectLst>
                <a:outerShdw blurRad="38100" dist="38100" dir="2700000" algn="tl">
                  <a:srgbClr val="000000">
                    <a:alpha val="43137"/>
                  </a:srgbClr>
                </a:outerShdw>
              </a:effectLst>
            </a:endParaRPr>
          </a:p>
          <a:p>
            <a:pPr marL="457200" indent="-457200">
              <a:lnSpc>
                <a:spcPct val="90000"/>
              </a:lnSpc>
              <a:buFont typeface="Arial" panose="020B0604020202020204" pitchFamily="34" charset="0"/>
              <a:buAutoNum type="arabicParenR"/>
              <a:defRPr/>
            </a:pPr>
            <a:r>
              <a:rPr lang="tr-TR" altLang="tr-TR" dirty="0">
                <a:effectLst>
                  <a:outerShdw blurRad="38100" dist="38100" dir="2700000" algn="tl">
                    <a:srgbClr val="000000">
                      <a:alpha val="43137"/>
                    </a:srgbClr>
                  </a:outerShdw>
                </a:effectLst>
              </a:rPr>
              <a:t>Okul müdürü veya okul müdürü tarafından görevlendirilmiş bir müdür yardımcısı başkanlığında, </a:t>
            </a:r>
          </a:p>
          <a:p>
            <a:pPr marL="457200" indent="-457200">
              <a:lnSpc>
                <a:spcPct val="90000"/>
              </a:lnSpc>
              <a:buFont typeface="Arial" panose="020B0604020202020204" pitchFamily="34" charset="0"/>
              <a:buAutoNum type="arabicParenR"/>
              <a:defRPr/>
            </a:pPr>
            <a:endParaRPr lang="tr-TR" altLang="tr-TR" dirty="0">
              <a:effectLst>
                <a:outerShdw blurRad="38100" dist="38100" dir="2700000" algn="tl">
                  <a:srgbClr val="000000">
                    <a:alpha val="43137"/>
                  </a:srgbClr>
                </a:outerShdw>
              </a:effectLst>
            </a:endParaRPr>
          </a:p>
          <a:p>
            <a:pPr marL="457200" indent="-457200">
              <a:lnSpc>
                <a:spcPct val="90000"/>
              </a:lnSpc>
              <a:buFont typeface="Arial" panose="020B0604020202020204" pitchFamily="34" charset="0"/>
              <a:buAutoNum type="arabicParenR"/>
              <a:defRPr/>
            </a:pPr>
            <a:r>
              <a:rPr lang="tr-TR" altLang="tr-TR" dirty="0">
                <a:effectLst>
                  <a:outerShdw blurRad="38100" dist="38100" dir="2700000" algn="tl">
                    <a:srgbClr val="000000">
                      <a:alpha val="43137"/>
                    </a:srgbClr>
                  </a:outerShdw>
                </a:effectLst>
              </a:rPr>
              <a:t>Varsa rehberlik öğretmenleri </a:t>
            </a:r>
          </a:p>
          <a:p>
            <a:pPr marL="457200" indent="-457200">
              <a:lnSpc>
                <a:spcPct val="90000"/>
              </a:lnSpc>
              <a:buFont typeface="Arial" panose="020B0604020202020204" pitchFamily="34" charset="0"/>
              <a:buAutoNum type="arabicParenR"/>
              <a:defRPr/>
            </a:pPr>
            <a:endParaRPr lang="tr-TR" altLang="tr-TR" dirty="0">
              <a:effectLst>
                <a:outerShdw blurRad="38100" dist="38100" dir="2700000" algn="tl">
                  <a:srgbClr val="000000">
                    <a:alpha val="43137"/>
                  </a:srgbClr>
                </a:outerShdw>
              </a:effectLst>
            </a:endParaRPr>
          </a:p>
          <a:p>
            <a:pPr marL="457200" indent="-457200">
              <a:lnSpc>
                <a:spcPct val="90000"/>
              </a:lnSpc>
              <a:buFont typeface="Arial" panose="020B0604020202020204" pitchFamily="34" charset="0"/>
              <a:buAutoNum type="arabicParenR"/>
              <a:defRPr/>
            </a:pPr>
            <a:r>
              <a:rPr lang="tr-TR" altLang="tr-TR" dirty="0">
                <a:effectLst>
                  <a:outerShdw blurRad="38100" dist="38100" dir="2700000" algn="tl">
                    <a:srgbClr val="000000">
                      <a:alpha val="43137"/>
                    </a:srgbClr>
                  </a:outerShdw>
                </a:effectLst>
              </a:rPr>
              <a:t>Rehberlik hizmetleri yürütme komisyonu üyesi her sınıf düzeyinden en az bir sınıf rehber öğretmeninden </a:t>
            </a:r>
          </a:p>
          <a:p>
            <a:pPr marL="0" indent="0">
              <a:lnSpc>
                <a:spcPct val="90000"/>
              </a:lnSpc>
              <a:buNone/>
              <a:defRPr/>
            </a:pPr>
            <a:endParaRPr lang="tr-TR" altLang="tr-TR" dirty="0">
              <a:effectLst>
                <a:outerShdw blurRad="38100" dist="38100" dir="2700000" algn="tl">
                  <a:srgbClr val="000000">
                    <a:alpha val="43137"/>
                  </a:srgbClr>
                </a:outerShdw>
              </a:effectLst>
            </a:endParaRPr>
          </a:p>
          <a:p>
            <a:pPr marL="0" indent="0">
              <a:lnSpc>
                <a:spcPct val="90000"/>
              </a:lnSpc>
              <a:buNone/>
              <a:defRPr/>
            </a:pPr>
            <a:r>
              <a:rPr lang="tr-TR" altLang="tr-TR" dirty="0">
                <a:effectLst>
                  <a:outerShdw blurRad="38100" dist="38100" dir="2700000" algn="tl">
                    <a:srgbClr val="000000">
                      <a:alpha val="43137"/>
                    </a:srgbClr>
                  </a:outerShdw>
                </a:effectLst>
              </a:rPr>
              <a:t>oluşur</a:t>
            </a:r>
            <a:r>
              <a:rPr lang="tr-TR" altLang="tr-TR" dirty="0" smtClean="0">
                <a:effectLst>
                  <a:outerShdw blurRad="38100" dist="38100" dir="2700000" algn="tl">
                    <a:srgbClr val="000000">
                      <a:alpha val="43137"/>
                    </a:srgbClr>
                  </a:outerShdw>
                </a:effectLst>
              </a:rPr>
              <a:t>.</a:t>
            </a:r>
            <a:endParaRPr lang="tr-TR" altLang="tr-TR" dirty="0">
              <a:effectLst>
                <a:outerShdw blurRad="38100" dist="38100" dir="2700000" algn="tl">
                  <a:srgbClr val="000000">
                    <a:alpha val="43137"/>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836712"/>
            <a:ext cx="8229600" cy="1143000"/>
          </a:xfrm>
        </p:spPr>
        <p:txBody>
          <a:bodyPr>
            <a:noAutofit/>
          </a:bodyPr>
          <a:lstStyle/>
          <a:p>
            <a:pPr>
              <a:spcBef>
                <a:spcPct val="20000"/>
              </a:spcBef>
            </a:pPr>
            <a:r>
              <a:rPr lang="tr-TR" altLang="tr-TR" sz="3200" b="1" dirty="0" smtClean="0">
                <a:effectLst>
                  <a:outerShdw blurRad="38100" dist="38100" dir="2700000" algn="tl">
                    <a:srgbClr val="000000">
                      <a:alpha val="43137"/>
                    </a:srgbClr>
                  </a:outerShdw>
                </a:effectLst>
              </a:rPr>
              <a:t>OKUL KRİZE MÜDAHALE EKİPLERİNİN  </a:t>
            </a:r>
            <a:br>
              <a:rPr lang="tr-TR" altLang="tr-TR" sz="3200" b="1" dirty="0" smtClean="0">
                <a:effectLst>
                  <a:outerShdw blurRad="38100" dist="38100" dir="2700000" algn="tl">
                    <a:srgbClr val="000000">
                      <a:alpha val="43137"/>
                    </a:srgbClr>
                  </a:outerShdw>
                </a:effectLst>
              </a:rPr>
            </a:br>
            <a:r>
              <a:rPr lang="tr-TR" altLang="tr-TR" sz="3200" b="1" dirty="0" smtClean="0">
                <a:effectLst>
                  <a:outerShdw blurRad="38100" dist="38100" dir="2700000" algn="tl">
                    <a:srgbClr val="000000">
                      <a:alpha val="43137"/>
                    </a:srgbClr>
                  </a:outerShdw>
                </a:effectLst>
              </a:rPr>
              <a:t>OLASI KRİZ  DURUMLARI İÇİN HAZIRLANMALARI</a:t>
            </a:r>
            <a:endParaRPr lang="tr-TR" sz="32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2780928"/>
            <a:ext cx="8229600" cy="3345235"/>
          </a:xfrm>
        </p:spPr>
        <p:txBody>
          <a:bodyPr>
            <a:noAutofit/>
          </a:bodyPr>
          <a:lstStyle/>
          <a:p>
            <a:pPr>
              <a:buNone/>
            </a:pPr>
            <a:r>
              <a:rPr lang="tr-TR" altLang="tr-TR" sz="2400" dirty="0" smtClean="0">
                <a:effectLst>
                  <a:outerShdw blurRad="38100" dist="38100" dir="2700000" algn="tl">
                    <a:srgbClr val="000000">
                      <a:alpha val="43137"/>
                    </a:srgbClr>
                  </a:outerShdw>
                </a:effectLst>
              </a:rPr>
              <a:t>1- Kriz Önleme / Krize Hazırlık</a:t>
            </a:r>
          </a:p>
          <a:p>
            <a:pPr>
              <a:buNone/>
            </a:pPr>
            <a:endParaRPr lang="tr-TR" altLang="tr-TR" sz="2400" dirty="0" smtClean="0">
              <a:effectLst>
                <a:outerShdw blurRad="38100" dist="38100" dir="2700000" algn="tl">
                  <a:srgbClr val="000000">
                    <a:alpha val="43137"/>
                  </a:srgbClr>
                </a:outerShdw>
              </a:effectLst>
            </a:endParaRPr>
          </a:p>
          <a:p>
            <a:pPr>
              <a:buNone/>
            </a:pPr>
            <a:r>
              <a:rPr lang="tr-TR" altLang="tr-TR" sz="2400" dirty="0" smtClean="0">
                <a:effectLst>
                  <a:outerShdw blurRad="38100" dist="38100" dir="2700000" algn="tl">
                    <a:srgbClr val="000000">
                      <a:alpha val="43137"/>
                    </a:srgbClr>
                  </a:outerShdw>
                </a:effectLst>
              </a:rPr>
              <a:t>2- Okul Krize Müdahale Ekiplerinin Kriz Anı Ve Hemen Sonrası Yapacakları</a:t>
            </a:r>
          </a:p>
          <a:p>
            <a:pPr>
              <a:buNone/>
            </a:pPr>
            <a:endParaRPr lang="tr-TR" altLang="tr-TR" sz="2400" dirty="0" smtClean="0">
              <a:effectLst>
                <a:outerShdw blurRad="38100" dist="38100" dir="2700000" algn="tl">
                  <a:srgbClr val="000000">
                    <a:alpha val="43137"/>
                  </a:srgbClr>
                </a:outerShdw>
              </a:effectLst>
            </a:endParaRPr>
          </a:p>
          <a:p>
            <a:pPr>
              <a:buNone/>
            </a:pPr>
            <a:r>
              <a:rPr lang="tr-TR" altLang="tr-TR" sz="2400" dirty="0" smtClean="0">
                <a:effectLst>
                  <a:outerShdw blurRad="38100" dist="38100" dir="2700000" algn="tl">
                    <a:srgbClr val="000000">
                      <a:alpha val="43137"/>
                    </a:srgbClr>
                  </a:outerShdw>
                </a:effectLst>
              </a:rPr>
              <a:t>3- İyileşme ve Normale Dönme (Krizi İzleyen Gün Ve Haftalar)</a:t>
            </a:r>
          </a:p>
          <a:p>
            <a:pPr>
              <a:buNone/>
            </a:pPr>
            <a:endParaRPr lang="tr-TR" altLang="tr-TR" sz="2400" dirty="0" smtClean="0">
              <a:effectLst>
                <a:outerShdw blurRad="38100" dist="38100" dir="2700000" algn="tl">
                  <a:srgbClr val="000000">
                    <a:alpha val="43137"/>
                  </a:srgbClr>
                </a:outerShdw>
              </a:effectLst>
            </a:endParaRPr>
          </a:p>
          <a:p>
            <a:pPr>
              <a:buNone/>
            </a:pPr>
            <a:r>
              <a:rPr lang="tr-TR" altLang="tr-TR" sz="2400" dirty="0" smtClean="0">
                <a:effectLst>
                  <a:outerShdw blurRad="38100" dist="38100" dir="2700000" algn="tl">
                    <a:srgbClr val="000000">
                      <a:alpha val="43137"/>
                    </a:srgbClr>
                  </a:outerShdw>
                </a:effectLst>
              </a:rPr>
              <a:t>4- İyileşme ve Normale Dönme (Krizi İzleyen Aylar Ve Yıllar)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4000" b="1" dirty="0" smtClean="0">
                <a:effectLst>
                  <a:outerShdw blurRad="38100" dist="38100" dir="2700000" algn="tl">
                    <a:srgbClr val="000000">
                      <a:alpha val="43137"/>
                    </a:srgbClr>
                  </a:outerShdw>
                </a:effectLst>
              </a:rPr>
              <a:t>1- Kriz Önleme / Krize Hazırlık</a:t>
            </a:r>
            <a:endParaRPr lang="tr-TR" sz="40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pPr marL="273050" indent="-273050">
              <a:lnSpc>
                <a:spcPct val="120000"/>
              </a:lnSpc>
              <a:defRPr/>
            </a:pPr>
            <a:r>
              <a:rPr lang="tr-TR" altLang="tr-TR" sz="2000" b="1" dirty="0">
                <a:effectLst>
                  <a:outerShdw blurRad="38100" dist="38100" dir="2700000" algn="tl">
                    <a:srgbClr val="000000">
                      <a:alpha val="43137"/>
                    </a:srgbClr>
                  </a:outerShdw>
                </a:effectLst>
              </a:rPr>
              <a:t>İlgili taraflara kriz eğitimi verilmesi</a:t>
            </a:r>
          </a:p>
          <a:p>
            <a:pPr marL="520700" lvl="1" indent="-228600">
              <a:lnSpc>
                <a:spcPct val="120000"/>
              </a:lnSpc>
              <a:defRPr/>
            </a:pPr>
            <a:r>
              <a:rPr lang="tr-TR" altLang="tr-TR" sz="1600" dirty="0">
                <a:effectLst>
                  <a:outerShdw blurRad="38100" dist="38100" dir="2700000" algn="tl">
                    <a:srgbClr val="000000">
                      <a:alpha val="43137"/>
                    </a:srgbClr>
                  </a:outerShdw>
                </a:effectLst>
              </a:rPr>
              <a:t>Kriz nedir? Kriz anında neler gözlemlenir? Neler yapılmalı?...  gibi konuları içermeli.</a:t>
            </a:r>
          </a:p>
          <a:p>
            <a:pPr marL="273050" indent="-273050">
              <a:lnSpc>
                <a:spcPct val="120000"/>
              </a:lnSpc>
              <a:defRPr/>
            </a:pPr>
            <a:r>
              <a:rPr lang="tr-TR" altLang="tr-TR" sz="2000" b="1" dirty="0">
                <a:effectLst>
                  <a:outerShdw blurRad="38100" dist="38100" dir="2700000" algn="tl">
                    <a:srgbClr val="000000">
                      <a:alpha val="43137"/>
                    </a:srgbClr>
                  </a:outerShdw>
                </a:effectLst>
              </a:rPr>
              <a:t>Okula özgü bir kriz protokolünün oluşturulması</a:t>
            </a:r>
          </a:p>
          <a:p>
            <a:pPr marL="520700" lvl="1" indent="-228600">
              <a:lnSpc>
                <a:spcPct val="120000"/>
              </a:lnSpc>
              <a:defRPr/>
            </a:pPr>
            <a:r>
              <a:rPr lang="tr-TR" altLang="tr-TR" sz="1600" dirty="0">
                <a:effectLst>
                  <a:outerShdw blurRad="38100" dist="38100" dir="2700000" algn="tl">
                    <a:srgbClr val="000000">
                      <a:alpha val="43137"/>
                    </a:srgbClr>
                  </a:outerShdw>
                </a:effectLst>
              </a:rPr>
              <a:t>Krize müdahale ekibinin oluşturulması</a:t>
            </a:r>
          </a:p>
          <a:p>
            <a:pPr marL="520700" lvl="1" indent="-228600">
              <a:lnSpc>
                <a:spcPct val="120000"/>
              </a:lnSpc>
              <a:defRPr/>
            </a:pPr>
            <a:r>
              <a:rPr lang="tr-TR" altLang="tr-TR" sz="1600" dirty="0">
                <a:effectLst>
                  <a:outerShdw blurRad="38100" dist="38100" dir="2700000" algn="tl">
                    <a:srgbClr val="000000">
                      <a:alpha val="43137"/>
                    </a:srgbClr>
                  </a:outerShdw>
                </a:effectLst>
              </a:rPr>
              <a:t>Destek alınabilecek kaynakların belirlenmesi (güvenlik, sağlık, yiyecek...)</a:t>
            </a:r>
          </a:p>
          <a:p>
            <a:pPr marL="520700" lvl="1" indent="-228600">
              <a:lnSpc>
                <a:spcPct val="120000"/>
              </a:lnSpc>
              <a:defRPr/>
            </a:pPr>
            <a:r>
              <a:rPr lang="tr-TR" altLang="tr-TR" sz="1600" dirty="0">
                <a:effectLst>
                  <a:outerShdw blurRad="38100" dist="38100" dir="2700000" algn="tl">
                    <a:srgbClr val="000000">
                      <a:alpha val="43137"/>
                    </a:srgbClr>
                  </a:outerShdw>
                </a:effectLst>
              </a:rPr>
              <a:t>Haberleşme ağının oluşturulması</a:t>
            </a:r>
          </a:p>
          <a:p>
            <a:pPr marL="520700" lvl="1" indent="-228600">
              <a:lnSpc>
                <a:spcPct val="120000"/>
              </a:lnSpc>
              <a:defRPr/>
            </a:pPr>
            <a:r>
              <a:rPr lang="tr-TR" altLang="tr-TR" sz="1600" dirty="0">
                <a:effectLst>
                  <a:outerShdw blurRad="38100" dist="38100" dir="2700000" algn="tl">
                    <a:srgbClr val="000000">
                      <a:alpha val="43137"/>
                    </a:srgbClr>
                  </a:outerShdw>
                </a:effectLst>
              </a:rPr>
              <a:t>Kriz anında toplanılacak ve hizmetlerin sunulacağı bir merkezin belirlenmesi</a:t>
            </a:r>
          </a:p>
          <a:p>
            <a:pPr marL="520700" lvl="1" indent="-228600">
              <a:lnSpc>
                <a:spcPct val="120000"/>
              </a:lnSpc>
              <a:defRPr/>
            </a:pPr>
            <a:r>
              <a:rPr lang="tr-TR" altLang="tr-TR" sz="1600" dirty="0">
                <a:effectLst>
                  <a:outerShdw blurRad="38100" dist="38100" dir="2700000" algn="tl">
                    <a:srgbClr val="000000">
                      <a:alpha val="43137"/>
                    </a:srgbClr>
                  </a:outerShdw>
                </a:effectLst>
              </a:rPr>
              <a:t>Risk gruplarının belirlenmesi</a:t>
            </a:r>
          </a:p>
          <a:p>
            <a:pPr marL="520700" lvl="1" indent="-228600">
              <a:lnSpc>
                <a:spcPct val="120000"/>
              </a:lnSpc>
              <a:defRPr/>
            </a:pPr>
            <a:r>
              <a:rPr lang="tr-TR" altLang="tr-TR" sz="1600" dirty="0">
                <a:effectLst>
                  <a:outerShdw blurRad="38100" dist="38100" dir="2700000" algn="tl">
                    <a:srgbClr val="000000">
                      <a:alpha val="43137"/>
                    </a:srgbClr>
                  </a:outerShdw>
                </a:effectLst>
              </a:rPr>
              <a:t>Bilgi akışının planlanması</a:t>
            </a:r>
          </a:p>
          <a:p>
            <a:pPr marL="273050" indent="-273050">
              <a:lnSpc>
                <a:spcPct val="120000"/>
              </a:lnSpc>
              <a:defRPr/>
            </a:pPr>
            <a:r>
              <a:rPr lang="tr-TR" altLang="tr-TR" sz="2000" b="1" dirty="0">
                <a:effectLst>
                  <a:outerShdw blurRad="38100" dist="38100" dir="2700000" algn="tl">
                    <a:srgbClr val="000000">
                      <a:alpha val="43137"/>
                    </a:srgbClr>
                  </a:outerShdw>
                </a:effectLst>
              </a:rPr>
              <a:t>Belli aralıklarla kriz tatbikatlarının uygulanması</a:t>
            </a:r>
          </a:p>
          <a:p>
            <a:pPr marL="520700" lvl="1" indent="-228600">
              <a:lnSpc>
                <a:spcPct val="120000"/>
              </a:lnSpc>
              <a:defRPr/>
            </a:pPr>
            <a:r>
              <a:rPr lang="tr-TR" altLang="tr-TR" sz="1600" dirty="0">
                <a:effectLst>
                  <a:outerShdw blurRad="38100" dist="38100" dir="2700000" algn="tl">
                    <a:srgbClr val="000000">
                      <a:alpha val="43137"/>
                    </a:srgbClr>
                  </a:outerShdw>
                </a:effectLst>
              </a:rPr>
              <a:t>Bireysel tepkilerin belirlenmesi ve </a:t>
            </a:r>
            <a:r>
              <a:rPr lang="tr-TR" altLang="tr-TR" sz="1600" dirty="0" err="1">
                <a:effectLst>
                  <a:outerShdw blurRad="38100" dist="38100" dir="2700000" algn="tl">
                    <a:srgbClr val="000000">
                      <a:alpha val="43137"/>
                    </a:srgbClr>
                  </a:outerShdw>
                </a:effectLst>
              </a:rPr>
              <a:t>farkındalık</a:t>
            </a:r>
            <a:r>
              <a:rPr lang="tr-TR" altLang="tr-TR" sz="1600" dirty="0">
                <a:effectLst>
                  <a:outerShdw blurRad="38100" dist="38100" dir="2700000" algn="tl">
                    <a:srgbClr val="000000">
                      <a:alpha val="43137"/>
                    </a:srgbClr>
                  </a:outerShdw>
                </a:effectLst>
              </a:rPr>
              <a:t> kazandırılması</a:t>
            </a:r>
          </a:p>
          <a:p>
            <a:pPr marL="520700" lvl="1" indent="-228600">
              <a:lnSpc>
                <a:spcPct val="120000"/>
              </a:lnSpc>
              <a:defRPr/>
            </a:pPr>
            <a:r>
              <a:rPr lang="tr-TR" altLang="tr-TR" sz="1600" dirty="0">
                <a:effectLst>
                  <a:outerShdw blurRad="38100" dist="38100" dir="2700000" algn="tl">
                    <a:srgbClr val="000000">
                      <a:alpha val="43137"/>
                    </a:srgbClr>
                  </a:outerShdw>
                </a:effectLst>
              </a:rPr>
              <a:t>Kriz planının güçlü ve zayıf yönlerinin belirlenmesi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8229600" cy="5361459"/>
          </a:xfrm>
        </p:spPr>
        <p:txBody>
          <a:bodyPr>
            <a:normAutofit/>
          </a:bodyPr>
          <a:lstStyle/>
          <a:p>
            <a:r>
              <a:rPr lang="tr-TR" sz="2200" dirty="0" smtClean="0">
                <a:effectLst>
                  <a:outerShdw blurRad="38100" dist="38100" dir="2700000" algn="tl">
                    <a:srgbClr val="000000">
                      <a:alpha val="43137"/>
                    </a:srgbClr>
                  </a:outerShdw>
                </a:effectLst>
              </a:rPr>
              <a:t>Okul </a:t>
            </a:r>
            <a:r>
              <a:rPr lang="tr-TR" sz="2200" dirty="0" smtClean="0">
                <a:effectLst>
                  <a:outerShdw blurRad="38100" dist="38100" dir="2700000" algn="tl">
                    <a:srgbClr val="000000">
                      <a:alpha val="43137"/>
                    </a:srgbClr>
                  </a:outerShdw>
                </a:effectLst>
              </a:rPr>
              <a:t>ekibi kurularak ilk toplantıda görev, yetki ve sorumlulukları tebliğ edilir. </a:t>
            </a:r>
          </a:p>
          <a:p>
            <a:endParaRPr lang="tr-TR" sz="2200" dirty="0" smtClean="0">
              <a:effectLst>
                <a:outerShdw blurRad="38100" dist="38100" dir="2700000" algn="tl">
                  <a:srgbClr val="000000">
                    <a:alpha val="43137"/>
                  </a:srgbClr>
                </a:outerShdw>
              </a:effectLst>
            </a:endParaRPr>
          </a:p>
          <a:p>
            <a:r>
              <a:rPr lang="tr-TR" sz="2200" dirty="0" smtClean="0">
                <a:effectLst>
                  <a:outerShdw blurRad="38100" dist="38100" dir="2700000" algn="tl">
                    <a:srgbClr val="000000">
                      <a:alpha val="43137"/>
                    </a:srgbClr>
                  </a:outerShdw>
                </a:effectLst>
              </a:rPr>
              <a:t>Okul risk haritası en kısa zamanda oluşturulur. </a:t>
            </a:r>
          </a:p>
          <a:p>
            <a:endParaRPr lang="tr-TR" sz="2200" dirty="0" smtClean="0">
              <a:effectLst>
                <a:outerShdw blurRad="38100" dist="38100" dir="2700000" algn="tl">
                  <a:srgbClr val="000000">
                    <a:alpha val="43137"/>
                  </a:srgbClr>
                </a:outerShdw>
              </a:effectLst>
            </a:endParaRPr>
          </a:p>
          <a:p>
            <a:r>
              <a:rPr lang="tr-TR" sz="2200" dirty="0" smtClean="0">
                <a:effectLst>
                  <a:outerShdw blurRad="38100" dist="38100" dir="2700000" algn="tl">
                    <a:srgbClr val="000000">
                      <a:alpha val="43137"/>
                    </a:srgbClr>
                  </a:outerShdw>
                </a:effectLst>
              </a:rPr>
              <a:t>Acil durumlarda aranması gereken birimler ve izlenecek yol haritaları ekip üyelerine tebliğ edilir, öğretmenler odası gibi görülecek yerlere asılmalıdır. </a:t>
            </a:r>
          </a:p>
          <a:p>
            <a:endParaRPr lang="tr-TR" sz="2200" dirty="0" smtClean="0">
              <a:effectLst>
                <a:outerShdw blurRad="38100" dist="38100" dir="2700000" algn="tl">
                  <a:srgbClr val="000000">
                    <a:alpha val="43137"/>
                  </a:srgbClr>
                </a:outerShdw>
              </a:effectLst>
            </a:endParaRPr>
          </a:p>
          <a:p>
            <a:r>
              <a:rPr lang="tr-TR" sz="2200" dirty="0" err="1" smtClean="0">
                <a:effectLst>
                  <a:outerShdw blurRad="38100" dist="38100" dir="2700000" algn="tl">
                    <a:srgbClr val="000000">
                      <a:alpha val="43137"/>
                    </a:srgbClr>
                  </a:outerShdw>
                </a:effectLst>
              </a:rPr>
              <a:t>Psikososyal</a:t>
            </a:r>
            <a:r>
              <a:rPr lang="tr-TR" sz="2200" dirty="0" smtClean="0">
                <a:effectLst>
                  <a:outerShdw blurRad="38100" dist="38100" dir="2700000" algn="tl">
                    <a:srgbClr val="000000">
                      <a:alpha val="43137"/>
                    </a:srgbClr>
                  </a:outerShdw>
                </a:effectLst>
              </a:rPr>
              <a:t> Koruma Önleme ve Krize Müdahale dosyası oluşturulur.</a:t>
            </a:r>
            <a:endParaRPr lang="tr-TR" sz="2200" dirty="0">
              <a:effectLst>
                <a:outerShdw blurRad="38100" dist="38100" dir="2700000" algn="tl">
                  <a:srgbClr val="000000">
                    <a:alpha val="43137"/>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altLang="tr-TR" sz="3600" b="1" dirty="0" smtClean="0">
                <a:effectLst>
                  <a:outerShdw blurRad="38100" dist="38100" dir="2700000" algn="tl">
                    <a:srgbClr val="000000">
                      <a:alpha val="43137"/>
                    </a:srgbClr>
                  </a:outerShdw>
                </a:effectLst>
              </a:rPr>
              <a:t>2- Okul Krize Müdahale Ekiplerinin Kriz Anı ve Hemen Sonrası Yapacakları</a:t>
            </a:r>
            <a:endParaRPr lang="tr-TR" sz="36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rmAutofit lnSpcReduction="10000"/>
          </a:bodyPr>
          <a:lstStyle/>
          <a:p>
            <a:pPr marL="273050" indent="-273050">
              <a:lnSpc>
                <a:spcPct val="130000"/>
              </a:lnSpc>
              <a:defRPr/>
            </a:pPr>
            <a:r>
              <a:rPr lang="tr-TR" altLang="tr-TR" sz="1800" b="1" dirty="0">
                <a:effectLst>
                  <a:outerShdw blurRad="38100" dist="38100" dir="2700000" algn="tl">
                    <a:srgbClr val="000000">
                      <a:alpha val="43137"/>
                    </a:srgbClr>
                  </a:outerShdw>
                </a:effectLst>
              </a:rPr>
              <a:t>Krizin en az zararla atlatılmasına yönelik çalışmalar</a:t>
            </a:r>
          </a:p>
          <a:p>
            <a:pPr marL="520700" lvl="1" indent="-228600">
              <a:lnSpc>
                <a:spcPct val="130000"/>
              </a:lnSpc>
              <a:defRPr/>
            </a:pPr>
            <a:r>
              <a:rPr lang="tr-TR" altLang="tr-TR" sz="1600" dirty="0">
                <a:effectLst>
                  <a:outerShdw blurRad="38100" dist="38100" dir="2700000" algn="tl">
                    <a:srgbClr val="000000">
                      <a:alpha val="43137"/>
                    </a:srgbClr>
                  </a:outerShdw>
                </a:effectLst>
              </a:rPr>
              <a:t>Kriz öncesi hazırlanan planın uygulanarak ilk müdahalenin yapılması </a:t>
            </a:r>
            <a:endParaRPr lang="tr-TR" altLang="tr-TR" sz="1600" b="1" dirty="0">
              <a:effectLst>
                <a:outerShdw blurRad="38100" dist="38100" dir="2700000" algn="tl">
                  <a:srgbClr val="000000">
                    <a:alpha val="43137"/>
                  </a:srgbClr>
                </a:outerShdw>
              </a:effectLst>
            </a:endParaRPr>
          </a:p>
          <a:p>
            <a:pPr marL="520700" lvl="1" indent="-228600">
              <a:lnSpc>
                <a:spcPct val="130000"/>
              </a:lnSpc>
              <a:defRPr/>
            </a:pPr>
            <a:r>
              <a:rPr lang="tr-TR" altLang="tr-TR" sz="1600" dirty="0">
                <a:effectLst>
                  <a:outerShdw blurRad="38100" dist="38100" dir="2700000" algn="tl">
                    <a:srgbClr val="000000">
                      <a:alpha val="43137"/>
                    </a:srgbClr>
                  </a:outerShdw>
                </a:effectLst>
              </a:rPr>
              <a:t>Özellikle öğrencilerin olay yerinden uzaklaştırılması</a:t>
            </a:r>
          </a:p>
          <a:p>
            <a:pPr marL="520700" lvl="1" indent="-228600">
              <a:lnSpc>
                <a:spcPct val="130000"/>
              </a:lnSpc>
              <a:defRPr/>
            </a:pPr>
            <a:r>
              <a:rPr lang="tr-TR" altLang="tr-TR" sz="1600" dirty="0">
                <a:effectLst>
                  <a:outerShdw blurRad="38100" dist="38100" dir="2700000" algn="tl">
                    <a:srgbClr val="000000">
                      <a:alpha val="43137"/>
                    </a:srgbClr>
                  </a:outerShdw>
                </a:effectLst>
              </a:rPr>
              <a:t>Özellikle öğrencilerin güvende olduklarından emin olma ve güvende olduklarına ilişkin güvence verme</a:t>
            </a:r>
          </a:p>
          <a:p>
            <a:pPr marL="520700" lvl="1" indent="-228600">
              <a:lnSpc>
                <a:spcPct val="130000"/>
              </a:lnSpc>
              <a:defRPr/>
            </a:pPr>
            <a:r>
              <a:rPr lang="tr-TR" altLang="tr-TR" sz="1600" dirty="0">
                <a:effectLst>
                  <a:outerShdw blurRad="38100" dist="38100" dir="2700000" algn="tl">
                    <a:srgbClr val="000000">
                      <a:alpha val="43137"/>
                    </a:srgbClr>
                  </a:outerShdw>
                </a:effectLst>
              </a:rPr>
              <a:t>Gereken medikal ve psikolojik yardımın sağlanması</a:t>
            </a:r>
          </a:p>
          <a:p>
            <a:pPr marL="520700" lvl="1" indent="-228600">
              <a:lnSpc>
                <a:spcPct val="130000"/>
              </a:lnSpc>
              <a:defRPr/>
            </a:pPr>
            <a:r>
              <a:rPr lang="tr-TR" altLang="tr-TR" sz="1600" dirty="0">
                <a:effectLst>
                  <a:outerShdw blurRad="38100" dist="38100" dir="2700000" algn="tl">
                    <a:srgbClr val="000000">
                      <a:alpha val="43137"/>
                    </a:srgbClr>
                  </a:outerShdw>
                </a:effectLst>
              </a:rPr>
              <a:t>Doğru ve güvenli bilgi akışının sağlanması</a:t>
            </a:r>
          </a:p>
          <a:p>
            <a:pPr marL="520700" lvl="1" indent="-228600">
              <a:lnSpc>
                <a:spcPct val="130000"/>
              </a:lnSpc>
              <a:defRPr/>
            </a:pPr>
            <a:r>
              <a:rPr lang="tr-TR" altLang="tr-TR" sz="1600" dirty="0">
                <a:effectLst>
                  <a:outerShdw blurRad="38100" dist="38100" dir="2700000" algn="tl">
                    <a:srgbClr val="000000">
                      <a:alpha val="43137"/>
                    </a:srgbClr>
                  </a:outerShdw>
                </a:effectLst>
              </a:rPr>
              <a:t>Destek ağının oluşturulması (kişi ve kurum desteğiyle)</a:t>
            </a:r>
          </a:p>
          <a:p>
            <a:pPr marL="520700" lvl="1" indent="-228600">
              <a:lnSpc>
                <a:spcPct val="130000"/>
              </a:lnSpc>
              <a:defRPr/>
            </a:pPr>
            <a:r>
              <a:rPr lang="tr-TR" altLang="tr-TR" sz="1600" dirty="0">
                <a:effectLst>
                  <a:outerShdw blurRad="38100" dist="38100" dir="2700000" algn="tl">
                    <a:srgbClr val="000000">
                      <a:alpha val="43137"/>
                    </a:srgbClr>
                  </a:outerShdw>
                </a:effectLst>
              </a:rPr>
              <a:t>Tarama ve Değerlendirme: Risk altında olanların hemen belirlenerek gerekli yönlendirmelerin yapılması</a:t>
            </a:r>
          </a:p>
          <a:p>
            <a:pPr marL="520700" lvl="1" indent="-228600">
              <a:lnSpc>
                <a:spcPct val="130000"/>
              </a:lnSpc>
              <a:defRPr/>
            </a:pPr>
            <a:r>
              <a:rPr lang="tr-TR" altLang="tr-TR" sz="1600" dirty="0">
                <a:effectLst>
                  <a:outerShdw blurRad="38100" dist="38100" dir="2700000" algn="tl">
                    <a:srgbClr val="000000">
                      <a:alpha val="43137"/>
                    </a:srgbClr>
                  </a:outerShdw>
                </a:effectLst>
              </a:rPr>
              <a:t>Medya yönetimi</a:t>
            </a:r>
          </a:p>
          <a:p>
            <a:pPr marL="273050" indent="-273050">
              <a:lnSpc>
                <a:spcPct val="130000"/>
              </a:lnSpc>
              <a:defRPr/>
            </a:pPr>
            <a:r>
              <a:rPr lang="tr-TR" altLang="tr-TR" sz="1800" b="1" dirty="0">
                <a:effectLst>
                  <a:outerShdw blurRad="38100" dist="38100" dir="2700000" algn="tl">
                    <a:srgbClr val="000000">
                      <a:alpha val="43137"/>
                    </a:srgbClr>
                  </a:outerShdw>
                </a:effectLst>
              </a:rPr>
              <a:t>Bu aşamada en büyük sorumluluk lider olarak </a:t>
            </a:r>
            <a:r>
              <a:rPr lang="tr-TR" altLang="tr-TR" sz="1800" b="1" u="sng" dirty="0">
                <a:effectLst>
                  <a:outerShdw blurRad="38100" dist="38100" dir="2700000" algn="tl">
                    <a:srgbClr val="000000">
                      <a:alpha val="43137"/>
                    </a:srgbClr>
                  </a:outerShdw>
                </a:effectLst>
              </a:rPr>
              <a:t>okul yöneticileri</a:t>
            </a:r>
            <a:r>
              <a:rPr lang="tr-TR" altLang="tr-TR" sz="1800" b="1" dirty="0">
                <a:effectLst>
                  <a:outerShdw blurRad="38100" dist="38100" dir="2700000" algn="tl">
                    <a:srgbClr val="000000">
                      <a:alpha val="43137"/>
                    </a:srgbClr>
                  </a:outerShdw>
                </a:effectLst>
              </a:rPr>
              <a:t>ne düşüyor</a:t>
            </a:r>
            <a:r>
              <a:rPr lang="tr-TR" altLang="tr-TR" sz="1800" dirty="0">
                <a:effectLst>
                  <a:outerShdw blurRad="38100" dist="38100" dir="2700000" algn="tl">
                    <a:srgbClr val="000000">
                      <a:alpha val="43137"/>
                    </a:srgbClr>
                  </a:outerShdw>
                </a:effectLst>
              </a:rPr>
              <a:t> </a:t>
            </a:r>
          </a:p>
          <a:p>
            <a:pPr marL="520700" lvl="1" indent="-228600">
              <a:lnSpc>
                <a:spcPct val="130000"/>
              </a:lnSpc>
              <a:defRPr/>
            </a:pPr>
            <a:r>
              <a:rPr lang="tr-TR" altLang="tr-TR" sz="1600" dirty="0">
                <a:effectLst>
                  <a:outerShdw blurRad="38100" dist="38100" dir="2700000" algn="tl">
                    <a:srgbClr val="000000">
                      <a:alpha val="43137"/>
                    </a:srgbClr>
                  </a:outerShdw>
                </a:effectLst>
              </a:rPr>
              <a:t>Krize müdahale ekibinin bir araya getirilmesi ve onların çalışma olanaklarının sağlanması</a:t>
            </a:r>
            <a:r>
              <a:rPr lang="tr-TR" altLang="tr-TR" sz="1400" dirty="0">
                <a:effectLst>
                  <a:outerShdw blurRad="38100" dist="38100" dir="2700000" algn="tl">
                    <a:srgbClr val="000000">
                      <a:alpha val="43137"/>
                    </a:srgbClr>
                  </a:outerShdw>
                </a:effectLst>
              </a:rPr>
              <a:t> </a:t>
            </a:r>
            <a:endParaRPr lang="en-US" altLang="tr-TR" sz="1400" dirty="0">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073427"/>
          </a:xfrm>
        </p:spPr>
        <p:txBody>
          <a:bodyPr>
            <a:noAutofit/>
          </a:bodyPr>
          <a:lstStyle/>
          <a:p>
            <a:r>
              <a:rPr lang="tr-TR" sz="2200" dirty="0" smtClean="0">
                <a:effectLst>
                  <a:outerShdw blurRad="38100" dist="38100" dir="2700000" algn="tl">
                    <a:srgbClr val="000000">
                      <a:alpha val="43137"/>
                    </a:srgbClr>
                  </a:outerShdw>
                </a:effectLst>
              </a:rPr>
              <a:t>İlgili kurumlara (Acil servis, Emniyet, </a:t>
            </a:r>
            <a:r>
              <a:rPr lang="tr-TR" sz="2200" dirty="0" err="1" smtClean="0">
                <a:effectLst>
                  <a:outerShdw blurRad="38100" dist="38100" dir="2700000" algn="tl">
                    <a:srgbClr val="000000">
                      <a:alpha val="43137"/>
                    </a:srgbClr>
                  </a:outerShdw>
                </a:effectLst>
              </a:rPr>
              <a:t>Madur</a:t>
            </a:r>
            <a:r>
              <a:rPr lang="tr-TR" sz="2200" dirty="0" smtClean="0">
                <a:effectLst>
                  <a:outerShdw blurRad="38100" dist="38100" dir="2700000" algn="tl">
                    <a:srgbClr val="000000">
                      <a:alpha val="43137"/>
                    </a:srgbClr>
                  </a:outerShdw>
                </a:effectLst>
              </a:rPr>
              <a:t> Hizmetleri, İlçe MEM, RAM) telefon yoluyla haber verilir. </a:t>
            </a:r>
          </a:p>
          <a:p>
            <a:r>
              <a:rPr lang="tr-TR" sz="2200" dirty="0" smtClean="0">
                <a:effectLst>
                  <a:outerShdw blurRad="38100" dist="38100" dir="2700000" algn="tl">
                    <a:srgbClr val="000000">
                      <a:alpha val="43137"/>
                    </a:srgbClr>
                  </a:outerShdw>
                </a:effectLst>
              </a:rPr>
              <a:t>Okul </a:t>
            </a:r>
            <a:r>
              <a:rPr lang="tr-TR" sz="2200" dirty="0" err="1" smtClean="0">
                <a:effectLst>
                  <a:outerShdw blurRad="38100" dist="38100" dir="2700000" algn="tl">
                    <a:srgbClr val="000000">
                      <a:alpha val="43137"/>
                    </a:srgbClr>
                  </a:outerShdw>
                </a:effectLst>
              </a:rPr>
              <a:t>Psikososyal</a:t>
            </a:r>
            <a:r>
              <a:rPr lang="tr-TR" sz="2200" dirty="0" smtClean="0">
                <a:effectLst>
                  <a:outerShdw blurRad="38100" dist="38100" dir="2700000" algn="tl">
                    <a:srgbClr val="000000">
                      <a:alpha val="43137"/>
                    </a:srgbClr>
                  </a:outerShdw>
                </a:effectLst>
              </a:rPr>
              <a:t> Koruma, Önleme ve Krize Müdahale Ekibi toplanır. </a:t>
            </a:r>
          </a:p>
          <a:p>
            <a:r>
              <a:rPr lang="tr-TR" sz="2200" dirty="0" smtClean="0">
                <a:effectLst>
                  <a:outerShdw blurRad="38100" dist="38100" dir="2700000" algn="tl">
                    <a:srgbClr val="000000">
                      <a:alpha val="43137"/>
                    </a:srgbClr>
                  </a:outerShdw>
                </a:effectLst>
              </a:rPr>
              <a:t>Okul Ekibi içinden daha önceden belirlenen güvenlik, müdahale, çevre ile irtibat, cenaze, medya paylaşımı sorumlularının görevlendirilmesi sağlanır.</a:t>
            </a:r>
          </a:p>
          <a:p>
            <a:r>
              <a:rPr lang="tr-TR" sz="2200" dirty="0" err="1" smtClean="0">
                <a:effectLst>
                  <a:outerShdw blurRad="38100" dist="38100" dir="2700000" algn="tl">
                    <a:srgbClr val="000000">
                      <a:alpha val="43137"/>
                    </a:srgbClr>
                  </a:outerShdw>
                </a:effectLst>
              </a:rPr>
              <a:t>Psikososyal</a:t>
            </a:r>
            <a:r>
              <a:rPr lang="tr-TR" sz="2200" dirty="0" smtClean="0">
                <a:effectLst>
                  <a:outerShdw blurRad="38100" dist="38100" dir="2700000" algn="tl">
                    <a:srgbClr val="000000">
                      <a:alpha val="43137"/>
                    </a:srgbClr>
                  </a:outerShdw>
                </a:effectLst>
              </a:rPr>
              <a:t> Koruma, Önleme ve Krize Müdahale Hizmetleri Gözlem Formu” nu (EK-1) okul ekibi tarafından doldurulur, kapalı zarf ile İlçe </a:t>
            </a:r>
            <a:r>
              <a:rPr lang="tr-TR" sz="2200" dirty="0" err="1" smtClean="0">
                <a:effectLst>
                  <a:outerShdw blurRad="38100" dist="38100" dir="2700000" algn="tl">
                    <a:srgbClr val="000000">
                      <a:alpha val="43137"/>
                    </a:srgbClr>
                  </a:outerShdw>
                </a:effectLst>
              </a:rPr>
              <a:t>MEM'e</a:t>
            </a:r>
            <a:r>
              <a:rPr lang="tr-TR" sz="2200" dirty="0" smtClean="0">
                <a:effectLst>
                  <a:outerShdw blurRad="38100" dist="38100" dir="2700000" algn="tl">
                    <a:srgbClr val="000000">
                      <a:alpha val="43137"/>
                    </a:srgbClr>
                  </a:outerShdw>
                </a:effectLst>
              </a:rPr>
              <a:t> gönderilir. </a:t>
            </a:r>
          </a:p>
          <a:p>
            <a:r>
              <a:rPr lang="tr-TR" sz="2200" dirty="0" smtClean="0">
                <a:effectLst>
                  <a:outerShdw blurRad="38100" dist="38100" dir="2700000" algn="tl">
                    <a:srgbClr val="000000">
                      <a:alpha val="43137"/>
                    </a:srgbClr>
                  </a:outerShdw>
                </a:effectLst>
              </a:rPr>
              <a:t>İstismar Bildirim durumlarında Öğrenci görüşme formu ıslak imzalı olacak şekilde alınır. </a:t>
            </a:r>
            <a:r>
              <a:rPr lang="tr-TR" sz="2200" b="1" dirty="0" smtClean="0">
                <a:effectLst>
                  <a:outerShdw blurRad="38100" dist="38100" dir="2700000" algn="tl">
                    <a:srgbClr val="000000">
                      <a:alpha val="43137"/>
                    </a:srgbClr>
                  </a:outerShdw>
                </a:effectLst>
              </a:rPr>
              <a:t>(İstismar durumlarında gizlilik ilkesi gözetilerek hareket edilmelidir.) </a:t>
            </a:r>
            <a:endParaRPr lang="tr-TR" sz="2200" b="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143000"/>
          </a:xfrm>
        </p:spPr>
        <p:txBody>
          <a:bodyPr>
            <a:noAutofit/>
          </a:bodyPr>
          <a:lstStyle/>
          <a:p>
            <a:r>
              <a:rPr lang="tr-TR" sz="3600" b="1" dirty="0" err="1" smtClean="0">
                <a:effectLst>
                  <a:outerShdw blurRad="38100" dist="38100" dir="2700000" algn="tl">
                    <a:srgbClr val="000000">
                      <a:alpha val="43137"/>
                    </a:srgbClr>
                  </a:outerShdw>
                </a:effectLst>
              </a:rPr>
              <a:t>Psikososyal</a:t>
            </a:r>
            <a:r>
              <a:rPr lang="tr-TR" sz="3600" b="1" dirty="0" smtClean="0">
                <a:effectLst>
                  <a:outerShdw blurRad="38100" dist="38100" dir="2700000" algn="tl">
                    <a:srgbClr val="000000">
                      <a:alpha val="43137"/>
                    </a:srgbClr>
                  </a:outerShdw>
                </a:effectLst>
              </a:rPr>
              <a:t> Koruma Önleme ve Krize Müdahale</a:t>
            </a:r>
            <a:endParaRPr lang="tr-TR" sz="36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2276872"/>
            <a:ext cx="8229600" cy="3849291"/>
          </a:xfrm>
        </p:spPr>
        <p:txBody>
          <a:bodyPr/>
          <a:lstStyle/>
          <a:p>
            <a:r>
              <a:rPr lang="tr-TR" dirty="0" err="1" smtClean="0">
                <a:effectLst>
                  <a:outerShdw blurRad="38100" dist="38100" dir="2700000" algn="tl">
                    <a:srgbClr val="000000">
                      <a:alpha val="43137"/>
                    </a:srgbClr>
                  </a:outerShdw>
                </a:effectLst>
              </a:rPr>
              <a:t>Travmatik</a:t>
            </a:r>
            <a:r>
              <a:rPr lang="tr-TR" dirty="0" smtClean="0">
                <a:effectLst>
                  <a:outerShdw blurRad="38100" dist="38100" dir="2700000" algn="tl">
                    <a:srgbClr val="000000">
                      <a:alpha val="43137"/>
                    </a:srgbClr>
                  </a:outerShdw>
                </a:effectLst>
              </a:rPr>
              <a:t> olay sonrası bireyi tehlikeden uzak tutup tehlikenin tekrarlanmasını engelleyen tedbirler alarak oluşan hasarın tedavisi için destek olma sürecidir.</a:t>
            </a:r>
            <a:endParaRPr lang="tr-TR" dirty="0">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4000" b="1" dirty="0" smtClean="0">
                <a:effectLst>
                  <a:outerShdw blurRad="38100" dist="38100" dir="2700000" algn="tl">
                    <a:srgbClr val="000000">
                      <a:alpha val="43137"/>
                    </a:srgbClr>
                  </a:outerShdw>
                </a:effectLst>
              </a:rPr>
              <a:t>3- Krizi İzleyen Gün ve Haftalar</a:t>
            </a:r>
            <a:endParaRPr lang="tr-TR" sz="40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rmAutofit/>
          </a:bodyPr>
          <a:lstStyle/>
          <a:p>
            <a:pPr marL="273050" indent="-273050">
              <a:lnSpc>
                <a:spcPct val="140000"/>
              </a:lnSpc>
              <a:defRPr/>
            </a:pPr>
            <a:r>
              <a:rPr lang="tr-TR" altLang="tr-TR" sz="2400" dirty="0">
                <a:effectLst>
                  <a:outerShdw blurRad="38100" dist="38100" dir="2700000" algn="tl">
                    <a:srgbClr val="000000">
                      <a:alpha val="43137"/>
                    </a:srgbClr>
                  </a:outerShdw>
                </a:effectLst>
              </a:rPr>
              <a:t>Medikal ve psikolojik yardımın devam etmesi</a:t>
            </a:r>
          </a:p>
          <a:p>
            <a:pPr marL="273050" indent="-273050">
              <a:lnSpc>
                <a:spcPct val="140000"/>
              </a:lnSpc>
              <a:defRPr/>
            </a:pPr>
            <a:r>
              <a:rPr lang="tr-TR" altLang="tr-TR" sz="2400" dirty="0">
                <a:effectLst>
                  <a:outerShdw blurRad="38100" dist="38100" dir="2700000" algn="tl">
                    <a:srgbClr val="000000">
                      <a:alpha val="43137"/>
                    </a:srgbClr>
                  </a:outerShdw>
                </a:effectLst>
              </a:rPr>
              <a:t>Öğrencilerin arkadaşları ve öğretmenleriyle yeniden bir araya gelmesi</a:t>
            </a:r>
          </a:p>
          <a:p>
            <a:pPr marL="273050" indent="-273050">
              <a:lnSpc>
                <a:spcPct val="140000"/>
              </a:lnSpc>
              <a:defRPr/>
            </a:pPr>
            <a:r>
              <a:rPr lang="tr-TR" altLang="tr-TR" sz="2400" dirty="0">
                <a:effectLst>
                  <a:outerShdw blurRad="38100" dist="38100" dir="2700000" algn="tl">
                    <a:srgbClr val="000000">
                      <a:alpha val="43137"/>
                    </a:srgbClr>
                  </a:outerShdw>
                </a:effectLst>
              </a:rPr>
              <a:t>Okulun normal işleyişine geri dönmesi</a:t>
            </a:r>
          </a:p>
          <a:p>
            <a:pPr marL="273050" indent="-273050">
              <a:lnSpc>
                <a:spcPct val="140000"/>
              </a:lnSpc>
              <a:defRPr/>
            </a:pPr>
            <a:r>
              <a:rPr lang="tr-TR" altLang="tr-TR" sz="2400" dirty="0">
                <a:effectLst>
                  <a:outerShdw blurRad="38100" dist="38100" dir="2700000" algn="tl">
                    <a:srgbClr val="000000">
                      <a:alpha val="43137"/>
                    </a:srgbClr>
                  </a:outerShdw>
                </a:effectLst>
              </a:rPr>
              <a:t>İhtiyaç duyan kişilerle bireysel görüşmelerin gerçekleştirilmesi</a:t>
            </a:r>
          </a:p>
          <a:p>
            <a:pPr marL="273050" indent="-273050">
              <a:lnSpc>
                <a:spcPct val="140000"/>
              </a:lnSpc>
              <a:defRPr/>
            </a:pPr>
            <a:r>
              <a:rPr lang="tr-TR" altLang="tr-TR" sz="2400" dirty="0">
                <a:effectLst>
                  <a:outerShdw blurRad="38100" dist="38100" dir="2700000" algn="tl">
                    <a:srgbClr val="000000">
                      <a:alpha val="43137"/>
                    </a:srgbClr>
                  </a:outerShdw>
                </a:effectLst>
              </a:rPr>
              <a:t>İzleme ve yönlendirme çalışmalarının devam etmesi</a:t>
            </a:r>
          </a:p>
          <a:p>
            <a:pPr marL="273050" indent="-273050">
              <a:lnSpc>
                <a:spcPct val="80000"/>
              </a:lnSpc>
              <a:buNone/>
              <a:defRPr/>
            </a:pPr>
            <a:endParaRPr lang="en-US" altLang="tr-TR" sz="2400" dirty="0">
              <a:effectLst>
                <a:outerShdw blurRad="38100" dist="38100" dir="2700000" algn="tl">
                  <a:srgbClr val="000000">
                    <a:alpha val="43137"/>
                  </a:srgbClr>
                </a:outerShdw>
              </a:effectLst>
            </a:endParaRPr>
          </a:p>
          <a:p>
            <a:endParaRPr lang="tr-TR" sz="2400" dirty="0">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altLang="tr-TR" sz="3600" b="1" dirty="0" smtClean="0">
                <a:effectLst>
                  <a:outerShdw blurRad="38100" dist="38100" dir="2700000" algn="tl">
                    <a:srgbClr val="000000">
                      <a:alpha val="43137"/>
                    </a:srgbClr>
                  </a:outerShdw>
                </a:effectLst>
              </a:rPr>
              <a:t>4- İyileşme ve Normale Dönme (Krizi İzleyen Aylar ve Yıllar)</a:t>
            </a:r>
            <a:endParaRPr lang="tr-TR" sz="36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2492896"/>
            <a:ext cx="8229600" cy="3633267"/>
          </a:xfrm>
        </p:spPr>
        <p:txBody>
          <a:bodyPr/>
          <a:lstStyle/>
          <a:p>
            <a:r>
              <a:rPr lang="tr-TR" altLang="tr-TR" dirty="0">
                <a:effectLst>
                  <a:outerShdw blurRad="38100" dist="38100" dir="2700000" algn="tl">
                    <a:srgbClr val="000000">
                      <a:alpha val="43137"/>
                    </a:srgbClr>
                  </a:outerShdw>
                </a:effectLst>
              </a:rPr>
              <a:t>Yaşanan sürecin gözden geçirilmesi varsa eksikliklerin belirlenmesi</a:t>
            </a:r>
          </a:p>
          <a:p>
            <a:endParaRPr lang="tr-TR" dirty="0">
              <a:effectLst>
                <a:outerShdw blurRad="38100" dist="38100" dir="2700000" algn="tl">
                  <a:srgbClr val="000000">
                    <a:alpha val="43137"/>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420888"/>
            <a:ext cx="8229600" cy="1143000"/>
          </a:xfrm>
        </p:spPr>
        <p:txBody>
          <a:bodyPr>
            <a:noAutofit/>
          </a:bodyPr>
          <a:lstStyle/>
          <a:p>
            <a:r>
              <a:rPr lang="tr-TR" sz="3600" b="1" dirty="0" smtClean="0">
                <a:effectLst>
                  <a:outerShdw blurRad="38100" dist="38100" dir="2700000" algn="tl">
                    <a:srgbClr val="000000">
                      <a:alpha val="43137"/>
                    </a:srgbClr>
                  </a:outerShdw>
                </a:effectLst>
                <a:cs typeface="Arial" panose="020B0604020202020204" pitchFamily="34" charset="0"/>
              </a:rPr>
              <a:t>Okul Bileşenlerinin Krize Müdahaledeki Sorumlulukları</a:t>
            </a:r>
            <a:endParaRPr lang="tr-TR" sz="3600" dirty="0">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4000" b="1" dirty="0">
                <a:effectLst>
                  <a:outerShdw blurRad="38100" dist="38100" dir="2700000" algn="tl">
                    <a:srgbClr val="000000">
                      <a:alpha val="43137"/>
                    </a:srgbClr>
                  </a:outerShdw>
                </a:effectLst>
                <a:cs typeface="Arial" panose="020B0604020202020204" pitchFamily="34" charset="0"/>
              </a:rPr>
              <a:t>1- Okul Yönetiminin </a:t>
            </a:r>
            <a:r>
              <a:rPr lang="tr-TR" altLang="tr-TR" sz="4000" b="1" dirty="0" smtClean="0">
                <a:effectLst>
                  <a:outerShdw blurRad="38100" dist="38100" dir="2700000" algn="tl">
                    <a:srgbClr val="000000">
                      <a:alpha val="43137"/>
                    </a:srgbClr>
                  </a:outerShdw>
                </a:effectLst>
                <a:cs typeface="Arial" panose="020B0604020202020204" pitchFamily="34" charset="0"/>
              </a:rPr>
              <a:t>Sorumluluğu</a:t>
            </a:r>
            <a:endParaRPr lang="tr-TR" sz="40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rmAutofit fontScale="70000" lnSpcReduction="20000"/>
          </a:bodyPr>
          <a:lstStyle/>
          <a:p>
            <a:pPr marL="273050" indent="-273050">
              <a:lnSpc>
                <a:spcPct val="140000"/>
              </a:lnSpc>
              <a:defRPr/>
            </a:pPr>
            <a:r>
              <a:rPr lang="tr-TR" altLang="tr-TR" dirty="0">
                <a:effectLst>
                  <a:outerShdw blurRad="38100" dist="38100" dir="2700000" algn="tl">
                    <a:srgbClr val="000000">
                      <a:alpha val="43137"/>
                    </a:srgbClr>
                  </a:outerShdw>
                </a:effectLst>
              </a:rPr>
              <a:t>Gereken müdahalelere liderlik etmeli</a:t>
            </a:r>
          </a:p>
          <a:p>
            <a:pPr marL="273050" indent="-273050">
              <a:lnSpc>
                <a:spcPct val="140000"/>
              </a:lnSpc>
              <a:defRPr/>
            </a:pPr>
            <a:r>
              <a:rPr lang="tr-TR" altLang="tr-TR" dirty="0">
                <a:effectLst>
                  <a:outerShdw blurRad="38100" dist="38100" dir="2700000" algn="tl">
                    <a:srgbClr val="000000">
                      <a:alpha val="43137"/>
                    </a:srgbClr>
                  </a:outerShdw>
                </a:effectLst>
              </a:rPr>
              <a:t>Ulaşılabilir olmalı (öğretmen, aile ve öğrenciler için)</a:t>
            </a:r>
          </a:p>
          <a:p>
            <a:pPr marL="273050" indent="-273050">
              <a:lnSpc>
                <a:spcPct val="140000"/>
              </a:lnSpc>
              <a:defRPr/>
            </a:pPr>
            <a:r>
              <a:rPr lang="tr-TR" altLang="tr-TR" dirty="0">
                <a:effectLst>
                  <a:outerShdw blurRad="38100" dist="38100" dir="2700000" algn="tl">
                    <a:srgbClr val="000000">
                      <a:alpha val="43137"/>
                    </a:srgbClr>
                  </a:outerShdw>
                </a:effectLst>
              </a:rPr>
              <a:t>Gerektiğinde öğretmenleri ne yapmaları gerektiği konusunda bilgilendirmeli</a:t>
            </a:r>
          </a:p>
          <a:p>
            <a:pPr marL="273050" indent="-273050">
              <a:lnSpc>
                <a:spcPct val="140000"/>
              </a:lnSpc>
              <a:defRPr/>
            </a:pPr>
            <a:r>
              <a:rPr lang="tr-TR" altLang="tr-TR" dirty="0">
                <a:effectLst>
                  <a:outerShdw blurRad="38100" dist="38100" dir="2700000" algn="tl">
                    <a:srgbClr val="000000">
                      <a:alpha val="43137"/>
                    </a:srgbClr>
                  </a:outerShdw>
                </a:effectLst>
              </a:rPr>
              <a:t>Olayı, İlçe Milli Eğitim Müdürlüğüne bildirmeli.</a:t>
            </a:r>
          </a:p>
          <a:p>
            <a:pPr marL="273050" indent="-273050">
              <a:lnSpc>
                <a:spcPct val="140000"/>
              </a:lnSpc>
              <a:defRPr/>
            </a:pPr>
            <a:r>
              <a:rPr lang="tr-TR" altLang="tr-TR" dirty="0">
                <a:effectLst>
                  <a:outerShdw blurRad="38100" dist="38100" dir="2700000" algn="tl">
                    <a:srgbClr val="000000">
                      <a:alpha val="43137"/>
                    </a:srgbClr>
                  </a:outerShdw>
                </a:effectLst>
              </a:rPr>
              <a:t>İhtiyaç halinde Güvenlik birimleri ile işbirliğine geçmeli.( Okul Polisi)</a:t>
            </a:r>
          </a:p>
          <a:p>
            <a:pPr marL="273050" indent="-273050">
              <a:lnSpc>
                <a:spcPct val="140000"/>
              </a:lnSpc>
              <a:defRPr/>
            </a:pPr>
            <a:r>
              <a:rPr lang="tr-TR" altLang="tr-TR" dirty="0">
                <a:effectLst>
                  <a:outerShdw blurRad="38100" dist="38100" dir="2700000" algn="tl">
                    <a:srgbClr val="000000">
                      <a:alpha val="43137"/>
                    </a:srgbClr>
                  </a:outerShdw>
                </a:effectLst>
              </a:rPr>
              <a:t>Olaydan doğrudan etkilenen aile(</a:t>
            </a:r>
            <a:r>
              <a:rPr lang="tr-TR" altLang="tr-TR" dirty="0" err="1">
                <a:effectLst>
                  <a:outerShdw blurRad="38100" dist="38100" dir="2700000" algn="tl">
                    <a:srgbClr val="000000">
                      <a:alpha val="43137"/>
                    </a:srgbClr>
                  </a:outerShdw>
                </a:effectLst>
              </a:rPr>
              <a:t>ler</a:t>
            </a:r>
            <a:r>
              <a:rPr lang="tr-TR" altLang="tr-TR" dirty="0">
                <a:effectLst>
                  <a:outerShdw blurRad="38100" dist="38100" dir="2700000" algn="tl">
                    <a:srgbClr val="000000">
                      <a:alpha val="43137"/>
                    </a:srgbClr>
                  </a:outerShdw>
                </a:effectLst>
              </a:rPr>
              <a:t>) aranmalı</a:t>
            </a:r>
          </a:p>
          <a:p>
            <a:pPr marL="273050" indent="-273050">
              <a:lnSpc>
                <a:spcPct val="140000"/>
              </a:lnSpc>
              <a:defRPr/>
            </a:pPr>
            <a:r>
              <a:rPr lang="tr-TR" altLang="tr-TR" dirty="0">
                <a:effectLst>
                  <a:outerShdw blurRad="38100" dist="38100" dir="2700000" algn="tl">
                    <a:srgbClr val="000000">
                      <a:alpha val="43137"/>
                    </a:srgbClr>
                  </a:outerShdw>
                </a:effectLst>
              </a:rPr>
              <a:t>Basın açıklaması gereken durumlarda İl Milli Eğitim Müdürlüğünün onayı alınarak basın açıklaması yapmalı.</a:t>
            </a:r>
          </a:p>
          <a:p>
            <a:endParaRPr lang="tr-TR" dirty="0">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4000" b="1" dirty="0" smtClean="0">
                <a:effectLst>
                  <a:outerShdw blurRad="38100" dist="38100" dir="2700000" algn="tl">
                    <a:srgbClr val="000000">
                      <a:alpha val="43137"/>
                    </a:srgbClr>
                  </a:outerShdw>
                </a:effectLst>
                <a:latin typeface="+mj-lt"/>
                <a:cs typeface="Arial" panose="020B0604020202020204" pitchFamily="34" charset="0"/>
              </a:rPr>
              <a:t>2- Öğretmenlerin Sorumluluğu</a:t>
            </a:r>
            <a:endParaRPr lang="tr-TR" sz="40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rmAutofit fontScale="70000" lnSpcReduction="20000"/>
          </a:bodyPr>
          <a:lstStyle/>
          <a:p>
            <a:pPr marL="273050" indent="-273050">
              <a:lnSpc>
                <a:spcPct val="140000"/>
              </a:lnSpc>
              <a:defRPr/>
            </a:pPr>
            <a:r>
              <a:rPr lang="tr-TR" altLang="tr-TR" dirty="0">
                <a:effectLst>
                  <a:outerShdw blurRad="38100" dist="38100" dir="2700000" algn="tl">
                    <a:srgbClr val="000000">
                      <a:alpha val="43137"/>
                    </a:srgbClr>
                  </a:outerShdw>
                </a:effectLst>
              </a:rPr>
              <a:t>Öğrenci ve ailelere gereksiz detaylardan kaçınılarak doğru bilgilerin ulaştırılması</a:t>
            </a:r>
          </a:p>
          <a:p>
            <a:pPr marL="273050" indent="-273050">
              <a:lnSpc>
                <a:spcPct val="140000"/>
              </a:lnSpc>
              <a:defRPr/>
            </a:pPr>
            <a:r>
              <a:rPr lang="tr-TR" altLang="tr-TR" dirty="0">
                <a:effectLst>
                  <a:outerShdw blurRad="38100" dist="38100" dir="2700000" algn="tl">
                    <a:srgbClr val="000000">
                      <a:alpha val="43137"/>
                    </a:srgbClr>
                  </a:outerShdw>
                </a:effectLst>
              </a:rPr>
              <a:t>Öğrencilerin sınıf içi duygusal paylaşımlarının yönetimi.</a:t>
            </a:r>
          </a:p>
          <a:p>
            <a:pPr marL="273050" indent="-273050">
              <a:lnSpc>
                <a:spcPct val="140000"/>
              </a:lnSpc>
              <a:defRPr/>
            </a:pPr>
            <a:r>
              <a:rPr lang="tr-TR" altLang="tr-TR" dirty="0">
                <a:effectLst>
                  <a:outerShdw blurRad="38100" dist="38100" dir="2700000" algn="tl">
                    <a:srgbClr val="000000">
                      <a:alpha val="43137"/>
                    </a:srgbClr>
                  </a:outerShdw>
                </a:effectLst>
              </a:rPr>
              <a:t>Profesyonel yardıma gereksinimi olan öğrencilerin belirlenerek yönlendirilmesi</a:t>
            </a:r>
          </a:p>
          <a:p>
            <a:pPr marL="273050" indent="-273050">
              <a:lnSpc>
                <a:spcPct val="140000"/>
              </a:lnSpc>
              <a:defRPr/>
            </a:pPr>
            <a:r>
              <a:rPr lang="tr-TR" altLang="tr-TR" dirty="0">
                <a:effectLst>
                  <a:outerShdw blurRad="38100" dist="38100" dir="2700000" algn="tl">
                    <a:srgbClr val="000000">
                      <a:alpha val="43137"/>
                    </a:srgbClr>
                  </a:outerShdw>
                </a:effectLst>
              </a:rPr>
              <a:t>Mümkün olduğunca sanatsal faaliyetlerle (müzik, resim , yazı vb.) çocukların kendilerini ifade edebilecekleri etkinliklere yer verilmesi .</a:t>
            </a:r>
          </a:p>
          <a:p>
            <a:pPr marL="273050" indent="-273050">
              <a:lnSpc>
                <a:spcPct val="140000"/>
              </a:lnSpc>
              <a:defRPr/>
            </a:pPr>
            <a:r>
              <a:rPr lang="tr-TR" altLang="tr-TR" dirty="0">
                <a:effectLst>
                  <a:outerShdw blurRad="38100" dist="38100" dir="2700000" algn="tl">
                    <a:srgbClr val="000000">
                      <a:alpha val="43137"/>
                    </a:srgbClr>
                  </a:outerShdw>
                </a:effectLst>
              </a:rPr>
              <a:t>Ölüm varsa cenaze törenine ilişkin bilgilendirilmenin yapılması.</a:t>
            </a:r>
          </a:p>
          <a:p>
            <a:pPr marL="273050" indent="-273050">
              <a:lnSpc>
                <a:spcPct val="140000"/>
              </a:lnSpc>
              <a:defRPr/>
            </a:pPr>
            <a:r>
              <a:rPr lang="tr-TR" altLang="tr-TR" dirty="0">
                <a:effectLst>
                  <a:outerShdw blurRad="38100" dist="38100" dir="2700000" algn="tl">
                    <a:srgbClr val="000000">
                      <a:alpha val="43137"/>
                    </a:srgbClr>
                  </a:outerShdw>
                </a:effectLst>
              </a:rPr>
              <a:t>Kriz durumunun okul dışında yayılmasına yol açacak davranış ve paylaşımlardan kaçınılması.</a:t>
            </a:r>
          </a:p>
          <a:p>
            <a:pPr>
              <a:buNone/>
            </a:pPr>
            <a:endParaRPr lang="tr-TR" dirty="0">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altLang="tr-TR" sz="3600" b="1" dirty="0" smtClean="0">
                <a:effectLst>
                  <a:outerShdw blurRad="38100" dist="38100" dir="2700000" algn="tl">
                    <a:srgbClr val="000000">
                      <a:alpha val="43137"/>
                    </a:srgbClr>
                  </a:outerShdw>
                </a:effectLst>
                <a:latin typeface="+mj-lt"/>
                <a:cs typeface="Arial" panose="020B0604020202020204" pitchFamily="34" charset="0"/>
              </a:rPr>
              <a:t>TRAVMATİK OLAYDAN SONRA ÖĞRETMENLER</a:t>
            </a:r>
            <a:endParaRPr lang="tr-TR" sz="36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67544" y="1844824"/>
            <a:ext cx="8229600" cy="4525963"/>
          </a:xfrm>
        </p:spPr>
        <p:txBody>
          <a:bodyPr>
            <a:normAutofit fontScale="77500" lnSpcReduction="20000"/>
          </a:bodyPr>
          <a:lstStyle/>
          <a:p>
            <a:pPr>
              <a:spcBef>
                <a:spcPct val="0"/>
              </a:spcBef>
              <a:buFontTx/>
              <a:buChar char="-"/>
              <a:defRPr/>
            </a:pPr>
            <a:r>
              <a:rPr lang="tr-TR" altLang="tr-TR" dirty="0">
                <a:effectLst>
                  <a:outerShdw blurRad="38100" dist="38100" dir="2700000" algn="tl">
                    <a:srgbClr val="000000">
                      <a:alpha val="43137"/>
                    </a:srgbClr>
                  </a:outerShdw>
                </a:effectLst>
                <a:cs typeface="Arial" panose="020B0604020202020204" pitchFamily="34" charset="0"/>
              </a:rPr>
              <a:t>Olumlu iletişim yollarını kullanarak</a:t>
            </a:r>
          </a:p>
          <a:p>
            <a:pPr>
              <a:spcBef>
                <a:spcPct val="0"/>
              </a:spcBef>
              <a:buFontTx/>
              <a:buChar char="-"/>
              <a:defRPr/>
            </a:pPr>
            <a:endParaRPr lang="tr-TR" altLang="tr-TR" dirty="0">
              <a:effectLst>
                <a:outerShdw blurRad="38100" dist="38100" dir="2700000" algn="tl">
                  <a:srgbClr val="000000">
                    <a:alpha val="43137"/>
                  </a:srgbClr>
                </a:outerShdw>
              </a:effectLst>
              <a:cs typeface="Arial" panose="020B0604020202020204" pitchFamily="34" charset="0"/>
            </a:endParaRPr>
          </a:p>
          <a:p>
            <a:pPr>
              <a:spcBef>
                <a:spcPct val="0"/>
              </a:spcBef>
              <a:buFontTx/>
              <a:buChar char="-"/>
              <a:defRPr/>
            </a:pPr>
            <a:r>
              <a:rPr lang="tr-TR" altLang="tr-TR" dirty="0">
                <a:effectLst>
                  <a:outerShdw blurRad="38100" dist="38100" dir="2700000" algn="tl">
                    <a:srgbClr val="000000">
                      <a:alpha val="43137"/>
                    </a:srgbClr>
                  </a:outerShdw>
                </a:effectLst>
                <a:cs typeface="Arial" panose="020B0604020202020204" pitchFamily="34" charset="0"/>
              </a:rPr>
              <a:t>Sınıfta sıcak ve destekleyici bir ortam yaratarak</a:t>
            </a:r>
          </a:p>
          <a:p>
            <a:pPr>
              <a:spcBef>
                <a:spcPct val="0"/>
              </a:spcBef>
              <a:buFontTx/>
              <a:buChar char="-"/>
              <a:defRPr/>
            </a:pPr>
            <a:endParaRPr lang="tr-TR" altLang="tr-TR" dirty="0">
              <a:effectLst>
                <a:outerShdw blurRad="38100" dist="38100" dir="2700000" algn="tl">
                  <a:srgbClr val="000000">
                    <a:alpha val="43137"/>
                  </a:srgbClr>
                </a:outerShdw>
              </a:effectLst>
              <a:cs typeface="Arial" panose="020B0604020202020204" pitchFamily="34" charset="0"/>
            </a:endParaRPr>
          </a:p>
          <a:p>
            <a:pPr>
              <a:spcBef>
                <a:spcPct val="0"/>
              </a:spcBef>
              <a:buFontTx/>
              <a:buChar char="-"/>
              <a:defRPr/>
            </a:pPr>
            <a:r>
              <a:rPr lang="tr-TR" altLang="tr-TR" dirty="0">
                <a:effectLst>
                  <a:outerShdw blurRad="38100" dist="38100" dir="2700000" algn="tl">
                    <a:srgbClr val="000000">
                      <a:alpha val="43137"/>
                    </a:srgbClr>
                  </a:outerShdw>
                </a:effectLst>
                <a:cs typeface="Arial" panose="020B0604020202020204" pitchFamily="34" charset="0"/>
              </a:rPr>
              <a:t>Çocukların kayıplarla, acı veren anılarla ve duygularla başa çıkmalarına yardımcı olacak etkinlikler düzenleyerek</a:t>
            </a:r>
          </a:p>
          <a:p>
            <a:pPr>
              <a:spcBef>
                <a:spcPct val="0"/>
              </a:spcBef>
              <a:buFontTx/>
              <a:buChar char="-"/>
              <a:defRPr/>
            </a:pPr>
            <a:endParaRPr lang="tr-TR" altLang="tr-TR" dirty="0">
              <a:effectLst>
                <a:outerShdw blurRad="38100" dist="38100" dir="2700000" algn="tl">
                  <a:srgbClr val="000000">
                    <a:alpha val="43137"/>
                  </a:srgbClr>
                </a:outerShdw>
              </a:effectLst>
              <a:cs typeface="Arial" panose="020B0604020202020204" pitchFamily="34" charset="0"/>
            </a:endParaRPr>
          </a:p>
          <a:p>
            <a:pPr>
              <a:spcBef>
                <a:spcPct val="0"/>
              </a:spcBef>
              <a:buFontTx/>
              <a:buChar char="-"/>
              <a:defRPr/>
            </a:pPr>
            <a:r>
              <a:rPr lang="tr-TR" altLang="tr-TR" dirty="0">
                <a:effectLst>
                  <a:outerShdw blurRad="38100" dist="38100" dir="2700000" algn="tl">
                    <a:srgbClr val="000000">
                      <a:alpha val="43137"/>
                    </a:srgbClr>
                  </a:outerShdw>
                </a:effectLst>
                <a:cs typeface="Arial" panose="020B0604020202020204" pitchFamily="34" charset="0"/>
              </a:rPr>
              <a:t>Çocukların iyileşme sürecini kolaylaştırmak için okul ve aile arasında işbirliğini güçlendirerek</a:t>
            </a:r>
            <a:r>
              <a:rPr lang="tr-TR" altLang="tr-TR" sz="2800" dirty="0">
                <a:effectLst>
                  <a:outerShdw blurRad="38100" dist="38100" dir="2700000" algn="tl">
                    <a:srgbClr val="000000">
                      <a:alpha val="43137"/>
                    </a:srgbClr>
                  </a:outerShdw>
                </a:effectLst>
                <a:cs typeface="Arial" panose="020B0604020202020204" pitchFamily="34" charset="0"/>
              </a:rPr>
              <a:t> </a:t>
            </a:r>
          </a:p>
          <a:p>
            <a:pPr>
              <a:spcBef>
                <a:spcPct val="0"/>
              </a:spcBef>
              <a:buNone/>
              <a:defRPr/>
            </a:pPr>
            <a:r>
              <a:rPr lang="tr-TR" altLang="tr-TR" sz="2800" dirty="0">
                <a:effectLst>
                  <a:outerShdw blurRad="38100" dist="38100" dir="2700000" algn="tl">
                    <a:srgbClr val="000000">
                      <a:alpha val="43137"/>
                    </a:srgbClr>
                  </a:outerShdw>
                </a:effectLst>
                <a:cs typeface="Arial" panose="020B0604020202020204" pitchFamily="34" charset="0"/>
              </a:rPr>
              <a:t>  </a:t>
            </a:r>
          </a:p>
          <a:p>
            <a:pPr algn="ctr">
              <a:spcBef>
                <a:spcPct val="0"/>
              </a:spcBef>
              <a:buNone/>
              <a:defRPr/>
            </a:pPr>
            <a:r>
              <a:rPr lang="tr-TR" altLang="tr-TR" sz="2800" dirty="0">
                <a:effectLst>
                  <a:outerShdw blurRad="38100" dist="38100" dir="2700000" algn="tl">
                    <a:srgbClr val="000000">
                      <a:alpha val="43137"/>
                    </a:srgbClr>
                  </a:outerShdw>
                </a:effectLst>
                <a:cs typeface="Arial" panose="020B0604020202020204" pitchFamily="34" charset="0"/>
              </a:rPr>
              <a:t>			</a:t>
            </a:r>
          </a:p>
          <a:p>
            <a:pPr algn="ctr">
              <a:spcBef>
                <a:spcPct val="0"/>
              </a:spcBef>
              <a:buNone/>
              <a:defRPr/>
            </a:pPr>
            <a:endParaRPr lang="tr-TR" altLang="tr-TR" sz="2800" dirty="0">
              <a:effectLst>
                <a:outerShdw blurRad="38100" dist="38100" dir="2700000" algn="tl">
                  <a:srgbClr val="000000">
                    <a:alpha val="43137"/>
                  </a:srgbClr>
                </a:outerShdw>
              </a:effectLst>
              <a:cs typeface="Arial" panose="020B0604020202020204" pitchFamily="34" charset="0"/>
            </a:endParaRPr>
          </a:p>
          <a:p>
            <a:pPr algn="ctr">
              <a:spcBef>
                <a:spcPct val="0"/>
              </a:spcBef>
              <a:buNone/>
              <a:defRPr/>
            </a:pPr>
            <a:r>
              <a:rPr lang="tr-TR" altLang="tr-TR" sz="2800" dirty="0">
                <a:effectLst>
                  <a:outerShdw blurRad="38100" dist="38100" dir="2700000" algn="tl">
                    <a:srgbClr val="000000">
                      <a:alpha val="43137"/>
                    </a:srgbClr>
                  </a:outerShdw>
                </a:effectLst>
                <a:cs typeface="Arial" panose="020B0604020202020204" pitchFamily="34" charset="0"/>
              </a:rPr>
              <a:t>			</a:t>
            </a:r>
            <a:r>
              <a:rPr lang="tr-TR" altLang="tr-TR" b="1" dirty="0">
                <a:effectLst>
                  <a:outerShdw blurRad="38100" dist="38100" dir="2700000" algn="tl">
                    <a:srgbClr val="000000">
                      <a:alpha val="43137"/>
                    </a:srgbClr>
                  </a:outerShdw>
                </a:effectLst>
                <a:cs typeface="Arial" panose="020B0604020202020204" pitchFamily="34" charset="0"/>
              </a:rPr>
              <a:t>NORMALLEŞMEYE KATKI SUNAR</a:t>
            </a:r>
            <a:r>
              <a:rPr lang="tr-TR" altLang="tr-TR" sz="2800" dirty="0">
                <a:effectLst>
                  <a:outerShdw blurRad="38100" dist="38100" dir="2700000" algn="tl">
                    <a:srgbClr val="000000">
                      <a:alpha val="43137"/>
                    </a:srgbClr>
                  </a:outerShdw>
                </a:effectLst>
                <a:cs typeface="Arial" panose="020B0604020202020204" pitchFamily="34" charset="0"/>
              </a:rPr>
              <a:t>.</a:t>
            </a:r>
          </a:p>
          <a:p>
            <a:endParaRPr lang="tr-TR" dirty="0">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altLang="en-US" sz="3600" b="1" dirty="0" smtClean="0">
                <a:effectLst>
                  <a:outerShdw blurRad="38100" dist="38100" dir="2700000" algn="tl">
                    <a:srgbClr val="000000">
                      <a:alpha val="43137"/>
                    </a:srgbClr>
                  </a:outerShdw>
                </a:effectLst>
              </a:rPr>
              <a:t>Travma Yaşayan Kişiye Söylenebilecek Uygun Cümleler</a:t>
            </a:r>
            <a:endParaRPr lang="tr-TR" sz="36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988840"/>
            <a:ext cx="8229600" cy="4137323"/>
          </a:xfrm>
        </p:spPr>
        <p:txBody>
          <a:bodyPr>
            <a:noAutofit/>
          </a:bodyPr>
          <a:lstStyle/>
          <a:p>
            <a:pPr>
              <a:lnSpc>
                <a:spcPct val="90000"/>
              </a:lnSpc>
              <a:defRPr/>
            </a:pPr>
            <a:r>
              <a:rPr lang="tr-TR" altLang="en-US" sz="2400" dirty="0">
                <a:effectLst>
                  <a:outerShdw blurRad="38100" dist="38100" dir="2700000" algn="tl">
                    <a:srgbClr val="000000">
                      <a:alpha val="43137"/>
                    </a:srgbClr>
                  </a:outerShdw>
                </a:effectLst>
              </a:rPr>
              <a:t>Şimdi güvendesin. (Gerçekten öyle ise)</a:t>
            </a:r>
          </a:p>
          <a:p>
            <a:pPr>
              <a:lnSpc>
                <a:spcPct val="90000"/>
              </a:lnSpc>
              <a:defRPr/>
            </a:pPr>
            <a:r>
              <a:rPr lang="tr-TR" altLang="en-US" sz="2400" dirty="0">
                <a:effectLst>
                  <a:outerShdw blurRad="38100" dist="38100" dir="2700000" algn="tl">
                    <a:srgbClr val="000000">
                      <a:alpha val="43137"/>
                    </a:srgbClr>
                  </a:outerShdw>
                </a:effectLst>
              </a:rPr>
              <a:t>Senin suçun/sizin suçunuz değildi. (Gerçekten eminseniz)</a:t>
            </a:r>
          </a:p>
          <a:p>
            <a:pPr>
              <a:lnSpc>
                <a:spcPct val="90000"/>
              </a:lnSpc>
              <a:defRPr/>
            </a:pPr>
            <a:r>
              <a:rPr lang="tr-TR" altLang="en-US" sz="2400" dirty="0">
                <a:effectLst>
                  <a:outerShdw blurRad="38100" dist="38100" dir="2700000" algn="tl">
                    <a:srgbClr val="000000">
                      <a:alpha val="43137"/>
                    </a:srgbClr>
                  </a:outerShdw>
                </a:effectLst>
              </a:rPr>
              <a:t>Bunlar normal tepkiler.</a:t>
            </a:r>
          </a:p>
          <a:p>
            <a:pPr>
              <a:lnSpc>
                <a:spcPct val="90000"/>
              </a:lnSpc>
              <a:defRPr/>
            </a:pPr>
            <a:r>
              <a:rPr lang="tr-TR" altLang="en-US" sz="2400" dirty="0">
                <a:effectLst>
                  <a:outerShdw blurRad="38100" dist="38100" dir="2700000" algn="tl">
                    <a:srgbClr val="000000">
                      <a:alpha val="43137"/>
                    </a:srgbClr>
                  </a:outerShdw>
                </a:effectLst>
              </a:rPr>
              <a:t>Benimle konuştuğun için memnunum.</a:t>
            </a:r>
          </a:p>
          <a:p>
            <a:pPr>
              <a:lnSpc>
                <a:spcPct val="90000"/>
              </a:lnSpc>
              <a:defRPr/>
            </a:pPr>
            <a:r>
              <a:rPr lang="tr-TR" altLang="en-US" sz="2400" dirty="0">
                <a:effectLst>
                  <a:outerShdw blurRad="38100" dist="38100" dir="2700000" algn="tl">
                    <a:srgbClr val="000000">
                      <a:alpha val="43137"/>
                    </a:srgbClr>
                  </a:outerShdw>
                </a:effectLst>
              </a:rPr>
              <a:t>Hiçbir şey eskisi gibi olmayacak. Fakat eminim şimdikinden daha iyi olacak ve sen iyileşeceksin.</a:t>
            </a:r>
          </a:p>
          <a:p>
            <a:pPr>
              <a:lnSpc>
                <a:spcPct val="90000"/>
              </a:lnSpc>
              <a:defRPr/>
            </a:pPr>
            <a:r>
              <a:rPr lang="tr-TR" altLang="en-US" sz="2400" dirty="0">
                <a:effectLst>
                  <a:outerShdw blurRad="38100" dist="38100" dir="2700000" algn="tl">
                    <a:srgbClr val="000000">
                      <a:alpha val="43137"/>
                    </a:srgbClr>
                  </a:outerShdw>
                </a:effectLst>
              </a:rPr>
              <a:t>…. olduğu için üzgünüm.(Annenin ölümü için üzgünüm)</a:t>
            </a:r>
          </a:p>
          <a:p>
            <a:pPr>
              <a:lnSpc>
                <a:spcPct val="90000"/>
              </a:lnSpc>
              <a:defRPr/>
            </a:pPr>
            <a:r>
              <a:rPr lang="tr-TR" altLang="en-US" sz="2400" dirty="0">
                <a:effectLst>
                  <a:outerShdw blurRad="38100" dist="38100" dir="2700000" algn="tl">
                    <a:srgbClr val="000000">
                      <a:alpha val="43137"/>
                    </a:srgbClr>
                  </a:outerShdw>
                </a:effectLst>
              </a:rPr>
              <a:t>Bunları yaşamak zor.</a:t>
            </a:r>
          </a:p>
          <a:p>
            <a:pPr>
              <a:lnSpc>
                <a:spcPct val="90000"/>
              </a:lnSpc>
              <a:defRPr/>
            </a:pPr>
            <a:r>
              <a:rPr lang="tr-TR" altLang="en-US" sz="2400" dirty="0">
                <a:effectLst>
                  <a:outerShdw blurRad="38100" dist="38100" dir="2700000" algn="tl">
                    <a:srgbClr val="000000">
                      <a:alpha val="43137"/>
                    </a:srgbClr>
                  </a:outerShdw>
                </a:effectLst>
              </a:rPr>
              <a:t>Kim olsa bu durumda kendini kötü hissederdi..</a:t>
            </a:r>
          </a:p>
          <a:p>
            <a:endParaRPr lang="tr-TR" sz="2400" dirty="0">
              <a:effectLst>
                <a:outerShdw blurRad="38100" dist="38100" dir="2700000" algn="tl">
                  <a:srgbClr val="000000">
                    <a:alpha val="43137"/>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b="1" dirty="0">
                <a:effectLst>
                  <a:outerShdw blurRad="38100" dist="38100" dir="2700000" algn="tl">
                    <a:srgbClr val="000000">
                      <a:alpha val="43137"/>
                    </a:srgbClr>
                  </a:outerShdw>
                </a:effectLst>
              </a:rPr>
              <a:t>İstismar </a:t>
            </a:r>
            <a:r>
              <a:rPr lang="tr-TR" sz="4000" b="1" dirty="0" smtClean="0">
                <a:effectLst>
                  <a:outerShdw blurRad="38100" dist="38100" dir="2700000" algn="tl">
                    <a:srgbClr val="000000">
                      <a:alpha val="43137"/>
                    </a:srgbClr>
                  </a:outerShdw>
                </a:effectLst>
              </a:rPr>
              <a:t>Vakalarında Dikkat Edilecek Noktalar</a:t>
            </a:r>
            <a:endParaRPr lang="tr-TR"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Autofit/>
          </a:bodyPr>
          <a:lstStyle/>
          <a:p>
            <a:r>
              <a:rPr lang="tr-TR" sz="2400" u="sng" dirty="0" smtClean="0">
                <a:solidFill>
                  <a:srgbClr val="FF0000"/>
                </a:solidFill>
                <a:effectLst>
                  <a:outerShdw blurRad="38100" dist="38100" dir="2700000" algn="tl">
                    <a:srgbClr val="000000">
                      <a:alpha val="43137"/>
                    </a:srgbClr>
                  </a:outerShdw>
                </a:effectLst>
              </a:rPr>
              <a:t>Aile içi istismar (</a:t>
            </a:r>
            <a:r>
              <a:rPr lang="tr-TR" sz="2400" u="sng" dirty="0" err="1" smtClean="0">
                <a:solidFill>
                  <a:srgbClr val="FF0000"/>
                </a:solidFill>
                <a:effectLst>
                  <a:outerShdw blurRad="38100" dist="38100" dir="2700000" algn="tl">
                    <a:srgbClr val="000000">
                      <a:alpha val="43137"/>
                    </a:srgbClr>
                  </a:outerShdw>
                </a:effectLst>
              </a:rPr>
              <a:t>ensest</a:t>
            </a:r>
            <a:r>
              <a:rPr lang="tr-TR" sz="2400" u="sng" dirty="0" smtClean="0">
                <a:solidFill>
                  <a:srgbClr val="FF0000"/>
                </a:solidFill>
                <a:effectLst>
                  <a:outerShdw blurRad="38100" dist="38100" dir="2700000" algn="tl">
                    <a:srgbClr val="000000">
                      <a:alpha val="43137"/>
                    </a:srgbClr>
                  </a:outerShdw>
                </a:effectLst>
              </a:rPr>
              <a:t>) vakaları haricinde</a:t>
            </a:r>
            <a:r>
              <a:rPr lang="tr-TR" sz="2400" dirty="0" smtClean="0">
                <a:effectLst>
                  <a:outerShdw blurRad="38100" dist="38100" dir="2700000" algn="tl">
                    <a:srgbClr val="000000">
                      <a:alpha val="43137"/>
                    </a:srgbClr>
                  </a:outerShdw>
                </a:effectLst>
              </a:rPr>
              <a:t> adli bildirim yapılacağına dair aileye bilgi verilir, </a:t>
            </a:r>
            <a:r>
              <a:rPr lang="tr-TR" sz="2400" u="sng" dirty="0" smtClean="0">
                <a:solidFill>
                  <a:srgbClr val="FF0000"/>
                </a:solidFill>
                <a:effectLst>
                  <a:outerShdw blurRad="38100" dist="38100" dir="2700000" algn="tl">
                    <a:srgbClr val="000000">
                      <a:alpha val="43137"/>
                    </a:srgbClr>
                  </a:outerShdw>
                </a:effectLst>
              </a:rPr>
              <a:t>ailenin onayı aranmaz</a:t>
            </a:r>
            <a:r>
              <a:rPr lang="tr-TR" sz="2400" dirty="0" smtClean="0">
                <a:effectLst>
                  <a:outerShdw blurRad="38100" dist="38100" dir="2700000" algn="tl">
                    <a:srgbClr val="000000">
                      <a:alpha val="43137"/>
                    </a:srgbClr>
                  </a:outerShdw>
                </a:effectLst>
              </a:rPr>
              <a:t>. </a:t>
            </a:r>
          </a:p>
          <a:p>
            <a:r>
              <a:rPr lang="tr-TR" sz="2400" dirty="0" smtClean="0">
                <a:solidFill>
                  <a:srgbClr val="FF0000"/>
                </a:solidFill>
                <a:effectLst>
                  <a:outerShdw blurRad="38100" dist="38100" dir="2700000" algn="tl">
                    <a:srgbClr val="000000">
                      <a:alpha val="43137"/>
                    </a:srgbClr>
                  </a:outerShdw>
                </a:effectLst>
              </a:rPr>
              <a:t>Adli süreçle ilgili çocuğa, aileye (</a:t>
            </a:r>
            <a:r>
              <a:rPr lang="tr-TR" sz="2400" dirty="0" err="1" smtClean="0">
                <a:solidFill>
                  <a:srgbClr val="FF0000"/>
                </a:solidFill>
                <a:effectLst>
                  <a:outerShdw blurRad="38100" dist="38100" dir="2700000" algn="tl">
                    <a:srgbClr val="000000">
                      <a:alpha val="43137"/>
                    </a:srgbClr>
                  </a:outerShdw>
                </a:effectLst>
              </a:rPr>
              <a:t>ensest</a:t>
            </a:r>
            <a:r>
              <a:rPr lang="tr-TR" sz="2400" dirty="0" smtClean="0">
                <a:solidFill>
                  <a:srgbClr val="FF0000"/>
                </a:solidFill>
                <a:effectLst>
                  <a:outerShdw blurRad="38100" dist="38100" dir="2700000" algn="tl">
                    <a:srgbClr val="000000">
                      <a:alpha val="43137"/>
                    </a:srgbClr>
                  </a:outerShdw>
                </a:effectLst>
              </a:rPr>
              <a:t> değilse) bilgi verilir. </a:t>
            </a:r>
          </a:p>
          <a:p>
            <a:r>
              <a:rPr lang="tr-TR" sz="2400" dirty="0" smtClean="0">
                <a:solidFill>
                  <a:srgbClr val="FF0000"/>
                </a:solidFill>
                <a:effectLst>
                  <a:outerShdw blurRad="38100" dist="38100" dir="2700000" algn="tl">
                    <a:srgbClr val="000000">
                      <a:alpha val="43137"/>
                    </a:srgbClr>
                  </a:outerShdw>
                </a:effectLst>
              </a:rPr>
              <a:t>Çocuğun yazılı veya sözlü beyanı esastır. Eğer çocuk kabul ederse kendi el yazısıyla kısa bir beyan alınır veya beyanına imza attırılır. </a:t>
            </a:r>
            <a:r>
              <a:rPr lang="tr-TR" sz="2400" u="sng" dirty="0" smtClean="0">
                <a:solidFill>
                  <a:srgbClr val="FF0000"/>
                </a:solidFill>
                <a:effectLst>
                  <a:outerShdw blurRad="38100" dist="38100" dir="2700000" algn="tl">
                    <a:srgbClr val="000000">
                      <a:alpha val="43137"/>
                    </a:srgbClr>
                  </a:outerShdw>
                </a:effectLst>
              </a:rPr>
              <a:t>Kabul etmezse okul idaresinden bir yetkili ile birlikte öğrenci beyanı özet olarak dinlenir. </a:t>
            </a:r>
          </a:p>
          <a:p>
            <a:r>
              <a:rPr lang="tr-TR" sz="2400" dirty="0" smtClean="0">
                <a:effectLst>
                  <a:outerShdw blurRad="38100" dist="38100" dir="2700000" algn="tl">
                    <a:srgbClr val="000000">
                      <a:alpha val="43137"/>
                    </a:srgbClr>
                  </a:outerShdw>
                </a:effectLst>
              </a:rPr>
              <a:t>İlgili kurumlara </a:t>
            </a:r>
            <a:r>
              <a:rPr lang="tr-TR" sz="2400" dirty="0" smtClean="0">
                <a:solidFill>
                  <a:srgbClr val="FF0000"/>
                </a:solidFill>
                <a:effectLst>
                  <a:outerShdw blurRad="38100" dist="38100" dir="2700000" algn="tl">
                    <a:srgbClr val="000000">
                      <a:alpha val="43137"/>
                    </a:srgbClr>
                  </a:outerShdw>
                </a:effectLst>
              </a:rPr>
              <a:t>tüm yazılı bildirimler elden ve kapalı zarf içerisinde gizli ibaresi ile yapılır.</a:t>
            </a:r>
            <a:endParaRPr lang="tr-TR" sz="24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33467"/>
          </a:xfrm>
        </p:spPr>
        <p:txBody>
          <a:bodyPr>
            <a:normAutofit/>
          </a:bodyPr>
          <a:lstStyle/>
          <a:p>
            <a:r>
              <a:rPr lang="tr-TR" sz="2800" u="sng" dirty="0" smtClean="0">
                <a:solidFill>
                  <a:srgbClr val="FF0000"/>
                </a:solidFill>
                <a:effectLst>
                  <a:outerShdw blurRad="38100" dist="38100" dir="2700000" algn="tl">
                    <a:srgbClr val="000000">
                      <a:alpha val="43137"/>
                    </a:srgbClr>
                  </a:outerShdw>
                </a:effectLst>
              </a:rPr>
              <a:t>Planlanan çalışmalar okul ekibi tarafından seçilir, </a:t>
            </a:r>
            <a:r>
              <a:rPr lang="tr-TR" sz="2800" dirty="0" smtClean="0">
                <a:effectLst>
                  <a:outerShdw blurRad="38100" dist="38100" dir="2700000" algn="tl">
                    <a:srgbClr val="000000">
                      <a:alpha val="43137"/>
                    </a:srgbClr>
                  </a:outerShdw>
                </a:effectLst>
              </a:rPr>
              <a:t>öncelikle olaydan etkilenen kişi/grup ve sınıflarla yapılır. Diğer öğrencilerle yapılacak çalışmalar rehberlik çalışmalarının içinde planlanır.</a:t>
            </a:r>
          </a:p>
          <a:p>
            <a:r>
              <a:rPr lang="tr-TR" sz="2800" dirty="0" smtClean="0">
                <a:effectLst>
                  <a:outerShdw blurRad="38100" dist="38100" dir="2700000" algn="tl">
                    <a:srgbClr val="000000">
                      <a:alpha val="43137"/>
                    </a:srgbClr>
                  </a:outerShdw>
                </a:effectLst>
              </a:rPr>
              <a:t> Öğrencilerden, velilerden ve diğer kişilerden olayla ilgili </a:t>
            </a:r>
            <a:r>
              <a:rPr lang="tr-TR" sz="2800" dirty="0" smtClean="0">
                <a:solidFill>
                  <a:srgbClr val="FF0000"/>
                </a:solidFill>
                <a:effectLst>
                  <a:outerShdw blurRad="38100" dist="38100" dir="2700000" algn="tl">
                    <a:srgbClr val="000000">
                      <a:alpha val="43137"/>
                    </a:srgbClr>
                  </a:outerShdw>
                </a:effectLst>
              </a:rPr>
              <a:t>sorular ve yorumlar gelmesi halinde </a:t>
            </a:r>
            <a:r>
              <a:rPr lang="tr-TR" sz="2800" u="sng" dirty="0" smtClean="0">
                <a:solidFill>
                  <a:srgbClr val="FF0000"/>
                </a:solidFill>
                <a:effectLst>
                  <a:outerShdw blurRad="38100" dist="38100" dir="2700000" algn="tl">
                    <a:srgbClr val="000000">
                      <a:alpha val="43137"/>
                    </a:srgbClr>
                  </a:outerShdw>
                </a:effectLst>
              </a:rPr>
              <a:t>gizliliğin önemi vurgulanır</a:t>
            </a:r>
            <a:r>
              <a:rPr lang="tr-TR" sz="2800" dirty="0" smtClean="0">
                <a:effectLst>
                  <a:outerShdw blurRad="38100" dist="38100" dir="2700000" algn="tl">
                    <a:srgbClr val="000000">
                      <a:alpha val="43137"/>
                    </a:srgbClr>
                  </a:outerShdw>
                </a:effectLst>
              </a:rPr>
              <a:t>. Yapılacak konuşmaların ve yorumların kişiye/kişilere zarar verebileceği ve adli süreç devam ettiği için suç olabileceği uygun bir biçimde ifade edilir. </a:t>
            </a:r>
          </a:p>
          <a:p>
            <a:r>
              <a:rPr lang="tr-TR" sz="2800" dirty="0" smtClean="0">
                <a:effectLst>
                  <a:outerShdw blurRad="38100" dist="38100" dir="2700000" algn="tl">
                    <a:srgbClr val="000000">
                      <a:alpha val="43137"/>
                    </a:srgbClr>
                  </a:outerShdw>
                </a:effectLst>
              </a:rPr>
              <a:t>Tüm öğretmenlere olay ile ilgili </a:t>
            </a:r>
            <a:r>
              <a:rPr lang="tr-TR" sz="2800" dirty="0" smtClean="0">
                <a:solidFill>
                  <a:srgbClr val="FF0000"/>
                </a:solidFill>
                <a:effectLst>
                  <a:outerShdw blurRad="38100" dist="38100" dir="2700000" algn="tl">
                    <a:srgbClr val="000000">
                      <a:alpha val="43137"/>
                    </a:srgbClr>
                  </a:outerShdw>
                </a:effectLst>
              </a:rPr>
              <a:t>gizlilik hassasiyeti konusunda gerekli uyarılar yapılır.</a:t>
            </a:r>
            <a:endParaRPr lang="tr-TR" sz="28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u="sng" dirty="0" smtClean="0">
                <a:solidFill>
                  <a:srgbClr val="FF0000"/>
                </a:solidFill>
                <a:effectLst>
                  <a:outerShdw blurRad="38100" dist="38100" dir="2700000" algn="tl">
                    <a:srgbClr val="000000">
                      <a:alpha val="43137"/>
                    </a:srgbClr>
                  </a:outerShdw>
                </a:effectLst>
              </a:rPr>
              <a:t>Olay okulda gerçekleşmiş </a:t>
            </a:r>
            <a:r>
              <a:rPr lang="tr-TR" dirty="0" smtClean="0">
                <a:effectLst>
                  <a:outerShdw blurRad="38100" dist="38100" dir="2700000" algn="tl">
                    <a:srgbClr val="000000">
                      <a:alpha val="43137"/>
                    </a:srgbClr>
                  </a:outerShdw>
                </a:effectLst>
              </a:rPr>
              <a:t>bir istismar durumu ise, istismara uğrayan çocuğun güvenliği sağlanarak, istismar ortamından ve istismarcıdan uzaklaştırılmalıdır.</a:t>
            </a:r>
            <a:endParaRPr lang="tr-TR"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b="1" dirty="0" smtClean="0">
                <a:effectLst>
                  <a:outerShdw blurRad="38100" dist="38100" dir="2700000" algn="tl">
                    <a:srgbClr val="000000">
                      <a:alpha val="43137"/>
                    </a:srgbClr>
                  </a:outerShdw>
                </a:effectLst>
                <a:latin typeface="+mj-lt"/>
                <a:cs typeface="Arial" panose="020B0604020202020204" pitchFamily="34" charset="0"/>
              </a:rPr>
              <a:t>KRİZ NEDİR?</a:t>
            </a:r>
            <a:endParaRPr lang="tr-TR"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rmAutofit fontScale="92500"/>
          </a:bodyPr>
          <a:lstStyle/>
          <a:p>
            <a:pPr marL="273050" indent="-273050">
              <a:buNone/>
              <a:defRPr/>
            </a:pPr>
            <a:r>
              <a:rPr lang="tr-TR" altLang="tr-TR" dirty="0">
                <a:effectLst>
                  <a:outerShdw blurRad="38100" dist="38100" dir="2700000" algn="tl">
                    <a:srgbClr val="C0C0C0"/>
                  </a:outerShdw>
                </a:effectLst>
              </a:rPr>
              <a:t>Kriz; </a:t>
            </a:r>
          </a:p>
          <a:p>
            <a:pPr marL="273050" indent="-273050">
              <a:buNone/>
              <a:defRPr/>
            </a:pPr>
            <a:r>
              <a:rPr lang="tr-TR" altLang="tr-TR" dirty="0">
                <a:effectLst>
                  <a:outerShdw blurRad="38100" dist="38100" dir="2700000" algn="tl">
                    <a:srgbClr val="C0C0C0"/>
                  </a:outerShdw>
                </a:effectLst>
              </a:rPr>
              <a:t>"bireyin, grubun, örgütün ya da topluluğun </a:t>
            </a:r>
          </a:p>
          <a:p>
            <a:pPr marL="273050" indent="-273050">
              <a:buNone/>
              <a:defRPr/>
            </a:pPr>
            <a:r>
              <a:rPr lang="tr-TR" altLang="tr-TR" dirty="0">
                <a:effectLst>
                  <a:outerShdw blurRad="38100" dist="38100" dir="2700000" algn="tl">
                    <a:srgbClr val="C0C0C0"/>
                  </a:outerShdw>
                </a:effectLst>
              </a:rPr>
              <a:t>- normal işlevlerini yerine getirmesini engelleyen, </a:t>
            </a:r>
          </a:p>
          <a:p>
            <a:pPr>
              <a:buFontTx/>
              <a:buChar char="-"/>
              <a:defRPr/>
            </a:pPr>
            <a:r>
              <a:rPr lang="tr-TR" altLang="tr-TR" dirty="0">
                <a:effectLst>
                  <a:outerShdw blurRad="38100" dist="38100" dir="2700000" algn="tl">
                    <a:srgbClr val="C0C0C0"/>
                  </a:outerShdw>
                </a:effectLst>
              </a:rPr>
              <a:t>acil müdahale ve çözüm gerektiren, </a:t>
            </a:r>
          </a:p>
          <a:p>
            <a:pPr>
              <a:buFontTx/>
              <a:buChar char="-"/>
              <a:defRPr/>
            </a:pPr>
            <a:r>
              <a:rPr lang="tr-TR" altLang="tr-TR" dirty="0" err="1">
                <a:effectLst>
                  <a:outerShdw blurRad="38100" dist="38100" dir="2700000" algn="tl">
                    <a:srgbClr val="C0C0C0"/>
                  </a:outerShdw>
                </a:effectLst>
              </a:rPr>
              <a:t>tolere</a:t>
            </a:r>
            <a:r>
              <a:rPr lang="tr-TR" altLang="tr-TR" dirty="0">
                <a:effectLst>
                  <a:outerShdw blurRad="38100" dist="38100" dir="2700000" algn="tl">
                    <a:srgbClr val="C0C0C0"/>
                  </a:outerShdw>
                </a:effectLst>
              </a:rPr>
              <a:t> edilemeyen, </a:t>
            </a:r>
          </a:p>
          <a:p>
            <a:pPr>
              <a:buFontTx/>
              <a:buChar char="-"/>
              <a:defRPr/>
            </a:pPr>
            <a:r>
              <a:rPr lang="tr-TR" altLang="tr-TR" dirty="0">
                <a:effectLst>
                  <a:outerShdw blurRad="38100" dist="38100" dir="2700000" algn="tl">
                    <a:srgbClr val="C0C0C0"/>
                  </a:outerShdw>
                </a:effectLst>
              </a:rPr>
              <a:t>sıra dışı, </a:t>
            </a:r>
          </a:p>
          <a:p>
            <a:pPr>
              <a:buFontTx/>
              <a:buChar char="-"/>
              <a:defRPr/>
            </a:pPr>
            <a:r>
              <a:rPr lang="tr-TR" altLang="tr-TR" dirty="0">
                <a:effectLst>
                  <a:outerShdw blurRad="38100" dist="38100" dir="2700000" algn="tl">
                    <a:srgbClr val="C0C0C0"/>
                  </a:outerShdw>
                </a:effectLst>
              </a:rPr>
              <a:t>beklenmeyen bir olay" </a:t>
            </a:r>
          </a:p>
          <a:p>
            <a:pPr marL="0" indent="0">
              <a:buNone/>
              <a:defRPr/>
            </a:pPr>
            <a:r>
              <a:rPr lang="tr-TR" altLang="tr-TR" dirty="0">
                <a:effectLst>
                  <a:outerShdw blurRad="38100" dist="38100" dir="2700000" algn="tl">
                    <a:srgbClr val="C0C0C0"/>
                  </a:outerShdw>
                </a:effectLst>
              </a:rPr>
              <a:t>biçiminde tanımlanabilir</a:t>
            </a:r>
            <a:r>
              <a:rPr lang="tr-TR" altLang="tr-TR" dirty="0" smtClean="0">
                <a:effectLst>
                  <a:outerShdw blurRad="38100" dist="38100" dir="2700000" algn="tl">
                    <a:srgbClr val="C0C0C0"/>
                  </a:outerShdw>
                </a:effectLst>
              </a:rPr>
              <a:t>.</a:t>
            </a:r>
            <a:endParaRPr lang="tr-TR" altLang="tr-TR" dirty="0">
              <a:effectLst>
                <a:outerShdw blurRad="38100" dist="38100" dir="2700000" algn="tl">
                  <a:srgbClr val="C0C0C0"/>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32650" y="692696"/>
            <a:ext cx="9106889" cy="53738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effectLst>
                  <a:outerShdw blurRad="38100" dist="38100" dir="2700000" algn="tl">
                    <a:srgbClr val="000000">
                      <a:alpha val="43137"/>
                    </a:srgbClr>
                  </a:outerShdw>
                </a:effectLst>
                <a:latin typeface="+mj-lt"/>
              </a:rPr>
              <a:t>Cinsel İstismarın Bildirilmesi</a:t>
            </a:r>
            <a:endParaRPr lang="tr-TR" sz="40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rmAutofit fontScale="92500" lnSpcReduction="20000"/>
          </a:bodyPr>
          <a:lstStyle/>
          <a:p>
            <a:pPr>
              <a:defRPr/>
            </a:pPr>
            <a:r>
              <a:rPr lang="tr-TR" dirty="0">
                <a:effectLst>
                  <a:outerShdw blurRad="38100" dist="38100" dir="2700000" algn="tl">
                    <a:srgbClr val="000000">
                      <a:alpha val="43137"/>
                    </a:srgbClr>
                  </a:outerShdw>
                </a:effectLst>
              </a:rPr>
              <a:t>Cinsel İstismar vakalarında tüm okul personeli, yetkili kişi olarak görülür ve yasalarca istismarı bildirmeleri gerekmektedir. </a:t>
            </a:r>
          </a:p>
          <a:p>
            <a:pPr>
              <a:defRPr/>
            </a:pPr>
            <a:endParaRPr lang="tr-TR" dirty="0">
              <a:effectLst>
                <a:outerShdw blurRad="38100" dist="38100" dir="2700000" algn="tl">
                  <a:srgbClr val="000000">
                    <a:alpha val="43137"/>
                  </a:srgbClr>
                </a:outerShdw>
              </a:effectLst>
            </a:endParaRPr>
          </a:p>
          <a:p>
            <a:pPr>
              <a:defRPr/>
            </a:pPr>
            <a:r>
              <a:rPr lang="tr-TR" dirty="0">
                <a:effectLst>
                  <a:outerShdw blurRad="38100" dist="38100" dir="2700000" algn="tl">
                    <a:srgbClr val="000000">
                      <a:alpha val="43137"/>
                    </a:srgbClr>
                  </a:outerShdw>
                </a:effectLst>
              </a:rPr>
              <a:t>Siz de bir öğretmen olarak şüphelendiğiniz durumları bildirmekle sorumlusunuz. Eğer okul müdürü ya da öğretmen olarak bir öğrenciyle ilgili istismardan şüpheleniyorsanız, bu durumun bildirilmesi çocuğu koruyabilir ve aileye yardım sağlayabilir. Bunun yanında herhangi başka biri de çocuk istismarı şüphesini bildirebilir. </a:t>
            </a:r>
          </a:p>
          <a:p>
            <a:endParaRPr lang="tr-T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577483"/>
          </a:xfrm>
        </p:spPr>
        <p:txBody>
          <a:bodyPr>
            <a:normAutofit fontScale="85000" lnSpcReduction="10000"/>
          </a:bodyPr>
          <a:lstStyle/>
          <a:p>
            <a:pPr>
              <a:defRPr/>
            </a:pPr>
            <a:r>
              <a:rPr lang="tr-TR" dirty="0">
                <a:effectLst>
                  <a:outerShdw blurRad="38100" dist="38100" dir="2700000" algn="tl">
                    <a:srgbClr val="000000">
                      <a:alpha val="43137"/>
                    </a:srgbClr>
                  </a:outerShdw>
                </a:effectLst>
              </a:rPr>
              <a:t>Bildirim bir suçlama değildir; </a:t>
            </a:r>
            <a:r>
              <a:rPr lang="tr-TR" dirty="0">
                <a:solidFill>
                  <a:srgbClr val="FF0000"/>
                </a:solidFill>
                <a:effectLst>
                  <a:outerShdw blurRad="38100" dist="38100" dir="2700000" algn="tl">
                    <a:srgbClr val="000000">
                      <a:alpha val="43137"/>
                    </a:srgbClr>
                  </a:outerShdw>
                </a:effectLst>
              </a:rPr>
              <a:t>düşüncenin dile getirilmesi ve çocuğun durumunun soruşturulup değerlendirilmesi için yapılmış bir istektir. </a:t>
            </a:r>
            <a:r>
              <a:rPr lang="tr-TR" dirty="0">
                <a:effectLst>
                  <a:outerShdw blurRad="38100" dist="38100" dir="2700000" algn="tl">
                    <a:srgbClr val="000000">
                      <a:alpha val="43137"/>
                    </a:srgbClr>
                  </a:outerShdw>
                </a:effectLst>
              </a:rPr>
              <a:t>Bir çocuğun tehlikede olduğundan şüphelenirseniz, derhal harekete geçin. Çocuk istismarı veya ihmaline ilişkin şüpheniz bir rapor hazırlamanız için yeterlidir. </a:t>
            </a:r>
            <a:r>
              <a:rPr lang="tr-TR" dirty="0">
                <a:solidFill>
                  <a:srgbClr val="FF0000"/>
                </a:solidFill>
                <a:effectLst>
                  <a:outerShdw blurRad="38100" dist="38100" dir="2700000" algn="tl">
                    <a:srgbClr val="000000">
                      <a:alpha val="43137"/>
                    </a:srgbClr>
                  </a:outerShdw>
                </a:effectLst>
              </a:rPr>
              <a:t>Kanıt bulmanız gerekmez. Tahkikatı yürüten kişiler istismar veya ihmalin bulunup bulunmadığına karar vereceklerdir. </a:t>
            </a:r>
            <a:r>
              <a:rPr lang="tr-TR" dirty="0">
                <a:effectLst>
                  <a:outerShdw blurRad="38100" dist="38100" dir="2700000" algn="tl">
                    <a:srgbClr val="000000">
                      <a:alpha val="43137"/>
                    </a:srgbClr>
                  </a:outerShdw>
                </a:effectLst>
              </a:rPr>
              <a:t>İstismarın varlığı için kanıt aramak çoğu zaman, </a:t>
            </a:r>
            <a:r>
              <a:rPr lang="tr-TR" u="sng" dirty="0">
                <a:effectLst>
                  <a:outerShdw blurRad="38100" dist="38100" dir="2700000" algn="tl">
                    <a:srgbClr val="000000">
                      <a:alpha val="43137"/>
                    </a:srgbClr>
                  </a:outerShdw>
                </a:effectLst>
              </a:rPr>
              <a:t>zaman kaybına neden olur delillerin karartılmasına, yok olmasına neden olur. </a:t>
            </a:r>
          </a:p>
          <a:p>
            <a:pPr>
              <a:defRPr/>
            </a:pPr>
            <a:endParaRPr lang="tr-TR" dirty="0">
              <a:effectLst>
                <a:outerShdw blurRad="38100" dist="38100" dir="2700000" algn="tl">
                  <a:srgbClr val="000000">
                    <a:alpha val="43137"/>
                  </a:srgbClr>
                </a:outerShdw>
              </a:effectLst>
            </a:endParaRPr>
          </a:p>
          <a:p>
            <a:pPr>
              <a:defRPr/>
            </a:pPr>
            <a:r>
              <a:rPr lang="tr-TR" dirty="0">
                <a:effectLst>
                  <a:outerShdw blurRad="38100" dist="38100" dir="2700000" algn="tl">
                    <a:srgbClr val="000000">
                      <a:alpha val="43137"/>
                    </a:srgbClr>
                  </a:outerShdw>
                </a:effectLst>
              </a:rPr>
              <a:t>Böyle bir durumda yasal yaptırımlarla karşılaşmanız olasıdır.</a:t>
            </a:r>
          </a:p>
          <a:p>
            <a:endParaRPr lang="tr-TR" dirty="0">
              <a:effectLst>
                <a:outerShdw blurRad="38100" dist="38100" dir="2700000" algn="tl">
                  <a:srgbClr val="000000">
                    <a:alpha val="43137"/>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i="1" dirty="0" smtClean="0">
                <a:effectLst>
                  <a:outerShdw blurRad="38100" dist="38100" dir="2700000" algn="tl">
                    <a:srgbClr val="000000">
                      <a:alpha val="43137"/>
                    </a:srgbClr>
                  </a:outerShdw>
                </a:effectLst>
              </a:rPr>
              <a:t>“Unutmayın! Siz bir öğretmen olarak istismar ya da ihmal olayını kanıtlamakla yükümlü değilsiniz. Siz sadece konuyla ilgili </a:t>
            </a:r>
            <a:r>
              <a:rPr lang="tr-TR" i="1" dirty="0" err="1" smtClean="0">
                <a:effectLst>
                  <a:outerShdw blurRad="38100" dist="38100" dir="2700000" algn="tl">
                    <a:srgbClr val="000000">
                      <a:alpha val="43137"/>
                    </a:srgbClr>
                  </a:outerShdw>
                </a:effectLst>
              </a:rPr>
              <a:t>șüpheleriniz</a:t>
            </a:r>
            <a:r>
              <a:rPr lang="tr-TR" i="1" dirty="0" smtClean="0">
                <a:effectLst>
                  <a:outerShdw blurRad="38100" dist="38100" dir="2700000" algn="tl">
                    <a:srgbClr val="000000">
                      <a:alpha val="43137"/>
                    </a:srgbClr>
                  </a:outerShdw>
                </a:effectLst>
              </a:rPr>
              <a:t> olduğunu bildirmekle yükümlüsünüz”</a:t>
            </a:r>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effectLst>
                  <a:outerShdw blurRad="38100" dist="38100" dir="2700000" algn="tl">
                    <a:srgbClr val="000000">
                      <a:alpha val="43137"/>
                    </a:srgbClr>
                  </a:outerShdw>
                </a:effectLst>
              </a:rPr>
              <a:t>ÖLÜM-YAS (İNTİHAR) VAKALARINDA DİKKAT EDİLECEK NOKTALAR</a:t>
            </a:r>
            <a:endParaRPr lang="tr-TR" sz="36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rmAutofit fontScale="92500" lnSpcReduction="10000"/>
          </a:bodyPr>
          <a:lstStyle/>
          <a:p>
            <a:r>
              <a:rPr lang="tr-TR" sz="2400" dirty="0" smtClean="0">
                <a:effectLst>
                  <a:outerShdw blurRad="38100" dist="38100" dir="2700000" algn="tl">
                    <a:srgbClr val="000000">
                      <a:alpha val="43137"/>
                    </a:srgbClr>
                  </a:outerShdw>
                </a:effectLst>
              </a:rPr>
              <a:t>Vakalarda </a:t>
            </a:r>
            <a:r>
              <a:rPr lang="tr-TR" sz="2400" dirty="0" smtClean="0">
                <a:solidFill>
                  <a:srgbClr val="FF0000"/>
                </a:solidFill>
                <a:effectLst>
                  <a:outerShdw blurRad="38100" dist="38100" dir="2700000" algn="tl">
                    <a:srgbClr val="000000">
                      <a:alpha val="43137"/>
                    </a:srgbClr>
                  </a:outerShdw>
                </a:effectLst>
              </a:rPr>
              <a:t>ölüm nedeninin intihar olduğunun doğrulanması beklenmeli, </a:t>
            </a:r>
            <a:r>
              <a:rPr lang="tr-TR" sz="2400" dirty="0" smtClean="0">
                <a:effectLst>
                  <a:outerShdw blurRad="38100" dist="38100" dir="2700000" algn="tl">
                    <a:srgbClr val="000000">
                      <a:alpha val="43137"/>
                    </a:srgbClr>
                  </a:outerShdw>
                </a:effectLst>
              </a:rPr>
              <a:t>ölümün bir intihar olduğu resmi olarak açıklanmadan ölüm şeklinden intihar olarak söz edilmemelidir </a:t>
            </a:r>
          </a:p>
          <a:p>
            <a:r>
              <a:rPr lang="tr-TR" sz="2400" dirty="0" smtClean="0">
                <a:effectLst>
                  <a:outerShdw blurRad="38100" dist="38100" dir="2700000" algn="tl">
                    <a:srgbClr val="000000">
                      <a:alpha val="43137"/>
                    </a:srgbClr>
                  </a:outerShdw>
                </a:effectLst>
              </a:rPr>
              <a:t>Ölümle ilgili bilgiler paylaşılırken, </a:t>
            </a:r>
            <a:r>
              <a:rPr lang="tr-TR" sz="2400" dirty="0" smtClean="0">
                <a:solidFill>
                  <a:srgbClr val="FF0000"/>
                </a:solidFill>
                <a:effectLst>
                  <a:outerShdw blurRad="38100" dist="38100" dir="2700000" algn="tl">
                    <a:srgbClr val="000000">
                      <a:alpha val="43137"/>
                    </a:srgbClr>
                  </a:outerShdw>
                </a:effectLst>
              </a:rPr>
              <a:t>intihar yöntemi hakkındaki ayrıntıları açıklamaktan kaçınılmalıdır.</a:t>
            </a:r>
          </a:p>
          <a:p>
            <a:r>
              <a:rPr lang="tr-TR" sz="2400" dirty="0" smtClean="0">
                <a:effectLst>
                  <a:outerShdw blurRad="38100" dist="38100" dir="2700000" algn="tl">
                    <a:srgbClr val="000000">
                      <a:alpha val="43137"/>
                    </a:srgbClr>
                  </a:outerShdw>
                </a:effectLst>
              </a:rPr>
              <a:t>Ölüm nedeni intihar ise </a:t>
            </a:r>
            <a:r>
              <a:rPr lang="tr-TR" sz="2400" dirty="0" smtClean="0">
                <a:solidFill>
                  <a:srgbClr val="FF0000"/>
                </a:solidFill>
                <a:effectLst>
                  <a:outerShdw blurRad="38100" dist="38100" dir="2700000" algn="tl">
                    <a:srgbClr val="000000">
                      <a:alpha val="43137"/>
                    </a:srgbClr>
                  </a:outerShdw>
                </a:effectLst>
              </a:rPr>
              <a:t>“anma köşesi” ya da “anı defteri” oluşturulmamalı,</a:t>
            </a:r>
            <a:r>
              <a:rPr lang="tr-TR" sz="2400" dirty="0" smtClean="0">
                <a:effectLst>
                  <a:outerShdw blurRad="38100" dist="38100" dir="2700000" algn="tl">
                    <a:srgbClr val="000000">
                      <a:alpha val="43137"/>
                    </a:srgbClr>
                  </a:outerShdw>
                </a:effectLst>
              </a:rPr>
              <a:t> ancak diğer öğrenciler tarafından bu konuda gelen yoğun talepler var ise 3 günü geçmeyecek biçimde öğrencilerin duygularını yazılı olarak ifade etmelerine (mektup vb.) olanak sağlanmalıdır. </a:t>
            </a:r>
          </a:p>
          <a:p>
            <a:r>
              <a:rPr lang="tr-TR" sz="2400" dirty="0" smtClean="0">
                <a:effectLst>
                  <a:outerShdw blurRad="38100" dist="38100" dir="2700000" algn="tl">
                    <a:srgbClr val="000000">
                      <a:alpha val="43137"/>
                    </a:srgbClr>
                  </a:outerShdw>
                </a:effectLst>
              </a:rPr>
              <a:t>Ölüm nedeni bir intihar ise, </a:t>
            </a:r>
            <a:r>
              <a:rPr lang="tr-TR" sz="2400" dirty="0" smtClean="0">
                <a:solidFill>
                  <a:srgbClr val="FF0000"/>
                </a:solidFill>
                <a:effectLst>
                  <a:outerShdw blurRad="38100" dist="38100" dir="2700000" algn="tl">
                    <a:srgbClr val="000000">
                      <a:alpha val="43137"/>
                    </a:srgbClr>
                  </a:outerShdw>
                </a:effectLst>
              </a:rPr>
              <a:t>intiharın kahramanca, özendirici ve model alınabilecek bir davranış gibi gösterilmemesi için önlemler alınmalıdır.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2400" dirty="0" smtClean="0">
                <a:effectLst>
                  <a:outerShdw blurRad="38100" dist="38100" dir="2700000" algn="tl">
                    <a:srgbClr val="000000">
                      <a:alpha val="43137"/>
                    </a:srgbClr>
                  </a:outerShdw>
                </a:effectLst>
              </a:rPr>
              <a:t>Ölüm nedeni intihar ise, </a:t>
            </a:r>
            <a:r>
              <a:rPr lang="tr-TR" sz="2400" dirty="0" smtClean="0">
                <a:solidFill>
                  <a:srgbClr val="FF0000"/>
                </a:solidFill>
                <a:effectLst>
                  <a:outerShdw blurRad="38100" dist="38100" dir="2700000" algn="tl">
                    <a:srgbClr val="000000">
                      <a:alpha val="43137"/>
                    </a:srgbClr>
                  </a:outerShdw>
                </a:effectLst>
              </a:rPr>
              <a:t>cenaze törenine katılmak isteyen öğrencilere, ancak velileri ile birlikte törene katılabilecekleri söylenmeli</a:t>
            </a:r>
            <a:r>
              <a:rPr lang="tr-TR" sz="2400" dirty="0" smtClean="0">
                <a:effectLst>
                  <a:outerShdw blurRad="38100" dist="38100" dir="2700000" algn="tl">
                    <a:srgbClr val="000000">
                      <a:alpha val="43137"/>
                    </a:srgbClr>
                  </a:outerShdw>
                </a:effectLst>
              </a:rPr>
              <a:t>, öğrenciler için toplu bir cenaze organizasyonu yapılmamalıdır.</a:t>
            </a:r>
          </a:p>
          <a:p>
            <a:r>
              <a:rPr lang="tr-TR" sz="2400" dirty="0" smtClean="0">
                <a:effectLst>
                  <a:outerShdw blurRad="38100" dist="38100" dir="2700000" algn="tl">
                    <a:srgbClr val="000000">
                      <a:alpha val="43137"/>
                    </a:srgbClr>
                  </a:outerShdw>
                </a:effectLst>
              </a:rPr>
              <a:t>İntiharın öğrenciler üzerindeki etkisi konusunda öğretmenlerin </a:t>
            </a:r>
            <a:r>
              <a:rPr lang="tr-TR" sz="2400" dirty="0" err="1" smtClean="0">
                <a:effectLst>
                  <a:outerShdw blurRad="38100" dist="38100" dir="2700000" algn="tl">
                    <a:srgbClr val="000000">
                      <a:alpha val="43137"/>
                    </a:srgbClr>
                  </a:outerShdw>
                </a:effectLst>
              </a:rPr>
              <a:t>farkındalık</a:t>
            </a:r>
            <a:r>
              <a:rPr lang="tr-TR" sz="2400" dirty="0" smtClean="0">
                <a:effectLst>
                  <a:outerShdw blurRad="38100" dist="38100" dir="2700000" algn="tl">
                    <a:srgbClr val="000000">
                      <a:alpha val="43137"/>
                    </a:srgbClr>
                  </a:outerShdw>
                </a:effectLst>
              </a:rPr>
              <a:t> geliştirmeleri, gözlem yapmaları sağlanarak </a:t>
            </a:r>
            <a:r>
              <a:rPr lang="tr-TR" sz="2400" dirty="0" smtClean="0">
                <a:solidFill>
                  <a:srgbClr val="FF0000"/>
                </a:solidFill>
                <a:effectLst>
                  <a:outerShdw blurRad="38100" dist="38100" dir="2700000" algn="tl">
                    <a:srgbClr val="000000">
                      <a:alpha val="43137"/>
                    </a:srgbClr>
                  </a:outerShdw>
                </a:effectLst>
              </a:rPr>
              <a:t>etkilenmiş olan öğrenciler (rehberlik servisine) yönlendirilmelidir. </a:t>
            </a:r>
          </a:p>
          <a:p>
            <a:r>
              <a:rPr lang="tr-TR" sz="2400" dirty="0" smtClean="0">
                <a:effectLst>
                  <a:outerShdw blurRad="38100" dist="38100" dir="2700000" algn="tl">
                    <a:srgbClr val="000000">
                      <a:alpha val="43137"/>
                    </a:srgbClr>
                  </a:outerShdw>
                </a:effectLst>
              </a:rPr>
              <a:t>Veli bilgilendirilmesinden önce ölen </a:t>
            </a:r>
            <a:r>
              <a:rPr lang="tr-TR" sz="2400" dirty="0" smtClean="0">
                <a:solidFill>
                  <a:srgbClr val="FF0000"/>
                </a:solidFill>
                <a:effectLst>
                  <a:outerShdw blurRad="38100" dist="38100" dir="2700000" algn="tl">
                    <a:srgbClr val="000000">
                      <a:alpha val="43137"/>
                    </a:srgbClr>
                  </a:outerShdw>
                </a:effectLst>
              </a:rPr>
              <a:t>öğrencinin ailesine ait telefon numaralarının okul SMS sisteminden mutlaka çıkarılmalıdır.</a:t>
            </a:r>
            <a:endParaRPr lang="tr-TR" sz="24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1" y="620688"/>
            <a:ext cx="9231535" cy="576064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en-US" sz="3600" b="1" dirty="0" smtClean="0">
                <a:effectLst>
                  <a:outerShdw blurRad="38100" dist="38100" dir="2700000" algn="tl">
                    <a:srgbClr val="000000">
                      <a:alpha val="43137"/>
                    </a:srgbClr>
                  </a:outerShdw>
                </a:effectLst>
              </a:rPr>
              <a:t>MÜDAHALEYİ GEREKTİREN DURUMLAR</a:t>
            </a:r>
            <a:endParaRPr lang="tr-TR" sz="36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600200"/>
            <a:ext cx="3898776" cy="4525963"/>
          </a:xfrm>
        </p:spPr>
        <p:txBody>
          <a:bodyPr>
            <a:normAutofit fontScale="70000" lnSpcReduction="20000"/>
          </a:bodyPr>
          <a:lstStyle/>
          <a:p>
            <a:pPr>
              <a:lnSpc>
                <a:spcPct val="90000"/>
              </a:lnSpc>
              <a:defRPr/>
            </a:pPr>
            <a:r>
              <a:rPr lang="tr-TR" altLang="en-US" b="1" dirty="0">
                <a:effectLst>
                  <a:outerShdw blurRad="38100" dist="38100" dir="2700000" algn="tl">
                    <a:srgbClr val="000000">
                      <a:alpha val="43137"/>
                    </a:srgbClr>
                  </a:outerShdw>
                </a:effectLst>
              </a:rPr>
              <a:t>Bir öğrenci ya da öğretmenin ölümü</a:t>
            </a:r>
          </a:p>
          <a:p>
            <a:pPr>
              <a:lnSpc>
                <a:spcPct val="90000"/>
              </a:lnSpc>
              <a:defRPr/>
            </a:pPr>
            <a:r>
              <a:rPr lang="tr-TR" altLang="en-US" b="1" dirty="0">
                <a:effectLst>
                  <a:outerShdw blurRad="38100" dist="38100" dir="2700000" algn="tl">
                    <a:srgbClr val="000000">
                      <a:alpha val="43137"/>
                    </a:srgbClr>
                  </a:outerShdw>
                </a:effectLst>
              </a:rPr>
              <a:t>Kazalar</a:t>
            </a:r>
          </a:p>
          <a:p>
            <a:pPr>
              <a:lnSpc>
                <a:spcPct val="90000"/>
              </a:lnSpc>
              <a:defRPr/>
            </a:pPr>
            <a:r>
              <a:rPr lang="tr-TR" altLang="en-US" b="1" dirty="0">
                <a:effectLst>
                  <a:outerShdw blurRad="38100" dist="38100" dir="2700000" algn="tl">
                    <a:srgbClr val="000000">
                      <a:alpha val="43137"/>
                    </a:srgbClr>
                  </a:outerShdw>
                </a:effectLst>
              </a:rPr>
              <a:t>Cinayetler</a:t>
            </a:r>
          </a:p>
          <a:p>
            <a:pPr>
              <a:lnSpc>
                <a:spcPct val="90000"/>
              </a:lnSpc>
              <a:defRPr/>
            </a:pPr>
            <a:r>
              <a:rPr lang="tr-TR" altLang="en-US" b="1" dirty="0">
                <a:effectLst>
                  <a:outerShdw blurRad="38100" dist="38100" dir="2700000" algn="tl">
                    <a:srgbClr val="000000">
                      <a:alpha val="43137"/>
                    </a:srgbClr>
                  </a:outerShdw>
                </a:effectLst>
              </a:rPr>
              <a:t>İntiharlar</a:t>
            </a:r>
          </a:p>
          <a:p>
            <a:pPr>
              <a:lnSpc>
                <a:spcPct val="90000"/>
              </a:lnSpc>
              <a:defRPr/>
            </a:pPr>
            <a:r>
              <a:rPr lang="tr-TR" altLang="en-US" b="1" dirty="0">
                <a:effectLst>
                  <a:outerShdw blurRad="38100" dist="38100" dir="2700000" algn="tl">
                    <a:srgbClr val="000000">
                      <a:alpha val="43137"/>
                    </a:srgbClr>
                  </a:outerShdw>
                </a:effectLst>
              </a:rPr>
              <a:t>Bulaşıcı hastalıklar </a:t>
            </a:r>
          </a:p>
          <a:p>
            <a:pPr>
              <a:lnSpc>
                <a:spcPct val="90000"/>
              </a:lnSpc>
              <a:defRPr/>
            </a:pPr>
            <a:r>
              <a:rPr lang="tr-TR" altLang="en-US" b="1" dirty="0">
                <a:effectLst>
                  <a:outerShdw blurRad="38100" dist="38100" dir="2700000" algn="tl">
                    <a:srgbClr val="000000">
                      <a:alpha val="43137"/>
                    </a:srgbClr>
                  </a:outerShdw>
                </a:effectLst>
              </a:rPr>
              <a:t>Çocuk kaçırma</a:t>
            </a:r>
          </a:p>
          <a:p>
            <a:pPr>
              <a:lnSpc>
                <a:spcPct val="90000"/>
              </a:lnSpc>
              <a:defRPr/>
            </a:pPr>
            <a:r>
              <a:rPr lang="tr-TR" altLang="en-US" b="1" dirty="0">
                <a:effectLst>
                  <a:outerShdw blurRad="38100" dist="38100" dir="2700000" algn="tl">
                    <a:srgbClr val="000000">
                      <a:alpha val="43137"/>
                    </a:srgbClr>
                  </a:outerShdw>
                </a:effectLst>
              </a:rPr>
              <a:t>Hayvan saldırıları</a:t>
            </a:r>
          </a:p>
          <a:p>
            <a:pPr>
              <a:lnSpc>
                <a:spcPct val="90000"/>
              </a:lnSpc>
              <a:defRPr/>
            </a:pPr>
            <a:r>
              <a:rPr lang="tr-TR" altLang="en-US" b="1" dirty="0">
                <a:effectLst>
                  <a:outerShdw blurRad="38100" dist="38100" dir="2700000" algn="tl">
                    <a:srgbClr val="000000">
                      <a:alpha val="43137"/>
                    </a:srgbClr>
                  </a:outerShdw>
                </a:effectLst>
              </a:rPr>
              <a:t>Uyuşturucu, alkol</a:t>
            </a:r>
          </a:p>
          <a:p>
            <a:pPr>
              <a:lnSpc>
                <a:spcPct val="90000"/>
              </a:lnSpc>
              <a:defRPr/>
            </a:pPr>
            <a:r>
              <a:rPr lang="tr-TR" altLang="en-US" b="1" dirty="0">
                <a:effectLst>
                  <a:outerShdw blurRad="38100" dist="38100" dir="2700000" algn="tl">
                    <a:srgbClr val="000000">
                      <a:alpha val="43137"/>
                    </a:srgbClr>
                  </a:outerShdw>
                </a:effectLst>
              </a:rPr>
              <a:t>Şiddet olayları (Bina ve eşyaya, birbirlerine zarar verme)</a:t>
            </a:r>
          </a:p>
          <a:p>
            <a:pPr>
              <a:lnSpc>
                <a:spcPct val="90000"/>
              </a:lnSpc>
              <a:defRPr/>
            </a:pPr>
            <a:r>
              <a:rPr lang="tr-TR" altLang="en-US" b="1" dirty="0">
                <a:effectLst>
                  <a:outerShdw blurRad="38100" dist="38100" dir="2700000" algn="tl">
                    <a:srgbClr val="000000">
                      <a:alpha val="43137"/>
                    </a:srgbClr>
                  </a:outerShdw>
                </a:effectLst>
              </a:rPr>
              <a:t>Arkadaşlarla kavga, küsme,vb</a:t>
            </a:r>
          </a:p>
          <a:p>
            <a:pPr>
              <a:lnSpc>
                <a:spcPct val="90000"/>
              </a:lnSpc>
              <a:defRPr/>
            </a:pPr>
            <a:r>
              <a:rPr lang="tr-TR" altLang="en-US" b="1" dirty="0">
                <a:effectLst>
                  <a:outerShdw blurRad="38100" dist="38100" dir="2700000" algn="tl">
                    <a:srgbClr val="000000">
                      <a:alpha val="43137"/>
                    </a:srgbClr>
                  </a:outerShdw>
                </a:effectLst>
              </a:rPr>
              <a:t>Savaş </a:t>
            </a:r>
            <a:r>
              <a:rPr lang="tr-TR" altLang="en-US" b="1" dirty="0" smtClean="0">
                <a:effectLst>
                  <a:outerShdw blurRad="38100" dist="38100" dir="2700000" algn="tl">
                    <a:srgbClr val="000000">
                      <a:alpha val="43137"/>
                    </a:srgbClr>
                  </a:outerShdw>
                </a:effectLst>
              </a:rPr>
              <a:t>durumu</a:t>
            </a:r>
            <a:endParaRPr lang="tr-TR" altLang="en-US" b="1" dirty="0">
              <a:effectLst>
                <a:outerShdw blurRad="38100" dist="38100" dir="2700000" algn="tl">
                  <a:srgbClr val="000000">
                    <a:alpha val="43137"/>
                  </a:srgbClr>
                </a:outerShdw>
              </a:effectLst>
            </a:endParaRPr>
          </a:p>
          <a:p>
            <a:endParaRPr lang="tr-TR" dirty="0">
              <a:effectLst>
                <a:outerShdw blurRad="38100" dist="38100" dir="2700000" algn="tl">
                  <a:srgbClr val="000000">
                    <a:alpha val="43137"/>
                  </a:srgbClr>
                </a:outerShdw>
              </a:effectLst>
            </a:endParaRPr>
          </a:p>
        </p:txBody>
      </p:sp>
      <p:sp>
        <p:nvSpPr>
          <p:cNvPr id="5" name="4 Dikdörtgen"/>
          <p:cNvSpPr/>
          <p:nvPr/>
        </p:nvSpPr>
        <p:spPr>
          <a:xfrm>
            <a:off x="4572000" y="1556792"/>
            <a:ext cx="4320480" cy="4745915"/>
          </a:xfrm>
          <a:prstGeom prst="rect">
            <a:avLst/>
          </a:prstGeom>
        </p:spPr>
        <p:txBody>
          <a:bodyPr wrap="square">
            <a:spAutoFit/>
          </a:bodyPr>
          <a:lstStyle/>
          <a:p>
            <a:pPr>
              <a:lnSpc>
                <a:spcPct val="90000"/>
              </a:lnSpc>
              <a:buFont typeface="Arial" panose="020B0604020202020204" pitchFamily="34" charset="0"/>
              <a:buChar char="•"/>
              <a:defRPr/>
            </a:pPr>
            <a:r>
              <a:rPr lang="tr-TR" altLang="en-US" sz="2400" b="1" dirty="0">
                <a:effectLst>
                  <a:outerShdw blurRad="38100" dist="38100" dir="2700000" algn="tl">
                    <a:srgbClr val="000000">
                      <a:alpha val="43137"/>
                    </a:srgbClr>
                  </a:outerShdw>
                </a:effectLst>
              </a:rPr>
              <a:t>Terör olayları</a:t>
            </a:r>
          </a:p>
          <a:p>
            <a:pPr>
              <a:lnSpc>
                <a:spcPct val="90000"/>
              </a:lnSpc>
              <a:buFont typeface="Arial" panose="020B0604020202020204" pitchFamily="34" charset="0"/>
              <a:buChar char="•"/>
              <a:defRPr/>
            </a:pPr>
            <a:r>
              <a:rPr lang="tr-TR" altLang="en-US" sz="2400" b="1" dirty="0">
                <a:effectLst>
                  <a:outerShdw blurRad="38100" dist="38100" dir="2700000" algn="tl">
                    <a:srgbClr val="000000">
                      <a:alpha val="43137"/>
                    </a:srgbClr>
                  </a:outerShdw>
                </a:effectLst>
              </a:rPr>
              <a:t>Bomba, gaz kaçağı (patlama), </a:t>
            </a:r>
          </a:p>
          <a:p>
            <a:pPr>
              <a:lnSpc>
                <a:spcPct val="90000"/>
              </a:lnSpc>
              <a:buFont typeface="Arial" panose="020B0604020202020204" pitchFamily="34" charset="0"/>
              <a:buChar char="•"/>
              <a:defRPr/>
            </a:pPr>
            <a:r>
              <a:rPr lang="tr-TR" altLang="en-US" sz="2400" b="1" dirty="0">
                <a:effectLst>
                  <a:outerShdw blurRad="38100" dist="38100" dir="2700000" algn="tl">
                    <a:srgbClr val="000000">
                      <a:alpha val="43137"/>
                    </a:srgbClr>
                  </a:outerShdw>
                </a:effectLst>
              </a:rPr>
              <a:t>Binalarda hasar, </a:t>
            </a:r>
          </a:p>
          <a:p>
            <a:pPr>
              <a:lnSpc>
                <a:spcPct val="90000"/>
              </a:lnSpc>
              <a:buFont typeface="Arial" panose="020B0604020202020204" pitchFamily="34" charset="0"/>
              <a:buChar char="•"/>
              <a:defRPr/>
            </a:pPr>
            <a:r>
              <a:rPr lang="tr-TR" altLang="en-US" sz="2400" b="1" dirty="0">
                <a:effectLst>
                  <a:outerShdw blurRad="38100" dist="38100" dir="2700000" algn="tl">
                    <a:srgbClr val="000000">
                      <a:alpha val="43137"/>
                    </a:srgbClr>
                  </a:outerShdw>
                </a:effectLst>
              </a:rPr>
              <a:t>Elektrik çarpmaları</a:t>
            </a:r>
          </a:p>
          <a:p>
            <a:pPr>
              <a:lnSpc>
                <a:spcPct val="90000"/>
              </a:lnSpc>
              <a:buFont typeface="Arial" panose="020B0604020202020204" pitchFamily="34" charset="0"/>
              <a:buChar char="•"/>
              <a:defRPr/>
            </a:pPr>
            <a:r>
              <a:rPr lang="tr-TR" altLang="en-US" sz="2400" b="1" dirty="0">
                <a:effectLst>
                  <a:outerShdw blurRad="38100" dist="38100" dir="2700000" algn="tl">
                    <a:srgbClr val="000000">
                      <a:alpha val="43137"/>
                    </a:srgbClr>
                  </a:outerShdw>
                </a:effectLst>
              </a:rPr>
              <a:t>Öğrenci çatışmaları</a:t>
            </a:r>
          </a:p>
          <a:p>
            <a:pPr>
              <a:lnSpc>
                <a:spcPct val="90000"/>
              </a:lnSpc>
              <a:buFont typeface="Arial" panose="020B0604020202020204" pitchFamily="34" charset="0"/>
              <a:buChar char="•"/>
              <a:defRPr/>
            </a:pPr>
            <a:r>
              <a:rPr lang="tr-TR" altLang="en-US" sz="2400" b="1" dirty="0">
                <a:effectLst>
                  <a:outerShdw blurRad="38100" dist="38100" dir="2700000" algn="tl">
                    <a:srgbClr val="000000">
                      <a:alpha val="43137"/>
                    </a:srgbClr>
                  </a:outerShdw>
                </a:effectLst>
              </a:rPr>
              <a:t>Okulda yabancı birinin tehlike yaratması</a:t>
            </a:r>
          </a:p>
          <a:p>
            <a:pPr>
              <a:lnSpc>
                <a:spcPct val="90000"/>
              </a:lnSpc>
              <a:buFont typeface="Arial" panose="020B0604020202020204" pitchFamily="34" charset="0"/>
              <a:buChar char="•"/>
              <a:defRPr/>
            </a:pPr>
            <a:r>
              <a:rPr lang="tr-TR" altLang="en-US" sz="2400" b="1" dirty="0">
                <a:effectLst>
                  <a:outerShdw blurRad="38100" dist="38100" dir="2700000" algn="tl">
                    <a:srgbClr val="000000">
                      <a:alpha val="43137"/>
                    </a:srgbClr>
                  </a:outerShdw>
                </a:effectLst>
              </a:rPr>
              <a:t>Doğal ve çevresel felaketler   </a:t>
            </a:r>
          </a:p>
          <a:p>
            <a:pPr>
              <a:lnSpc>
                <a:spcPct val="90000"/>
              </a:lnSpc>
              <a:defRPr/>
            </a:pPr>
            <a:r>
              <a:rPr lang="tr-TR" altLang="en-US" sz="2400" b="1" dirty="0" smtClean="0">
                <a:effectLst>
                  <a:outerShdw blurRad="38100" dist="38100" dir="2700000" algn="tl">
                    <a:srgbClr val="000000">
                      <a:alpha val="43137"/>
                    </a:srgbClr>
                  </a:outerShdw>
                </a:effectLst>
              </a:rPr>
              <a:t>( </a:t>
            </a:r>
            <a:r>
              <a:rPr lang="tr-TR" altLang="en-US" sz="2400" b="1" dirty="0">
                <a:effectLst>
                  <a:outerShdw blurRad="38100" dist="38100" dir="2700000" algn="tl">
                    <a:srgbClr val="000000">
                      <a:alpha val="43137"/>
                    </a:srgbClr>
                  </a:outerShdw>
                </a:effectLst>
              </a:rPr>
              <a:t>kar, fırtına, deprem, yangın, sel, vb.)</a:t>
            </a:r>
          </a:p>
          <a:p>
            <a:pPr>
              <a:lnSpc>
                <a:spcPct val="90000"/>
              </a:lnSpc>
              <a:buFont typeface="Arial" panose="020B0604020202020204" pitchFamily="34" charset="0"/>
              <a:buChar char="•"/>
              <a:defRPr/>
            </a:pPr>
            <a:r>
              <a:rPr lang="tr-TR" altLang="en-US" sz="2400" b="1" dirty="0">
                <a:effectLst>
                  <a:outerShdw blurRad="38100" dist="38100" dir="2700000" algn="tl">
                    <a:srgbClr val="000000">
                      <a:alpha val="43137"/>
                    </a:srgbClr>
                  </a:outerShdw>
                </a:effectLst>
              </a:rPr>
              <a:t>Kimyasal zehirlenmeler</a:t>
            </a:r>
          </a:p>
          <a:p>
            <a:pPr>
              <a:lnSpc>
                <a:spcPct val="90000"/>
              </a:lnSpc>
              <a:buFont typeface="Arial" panose="020B0604020202020204" pitchFamily="34" charset="0"/>
              <a:buChar char="•"/>
              <a:defRPr/>
            </a:pPr>
            <a:r>
              <a:rPr lang="tr-TR" altLang="en-US" sz="2400" b="1" dirty="0">
                <a:effectLst>
                  <a:outerShdw blurRad="38100" dist="38100" dir="2700000" algn="tl">
                    <a:srgbClr val="000000">
                      <a:alpha val="43137"/>
                    </a:srgbClr>
                  </a:outerShdw>
                </a:effectLst>
              </a:rPr>
              <a:t>Rehin alma</a:t>
            </a:r>
          </a:p>
          <a:p>
            <a:pPr>
              <a:lnSpc>
                <a:spcPct val="90000"/>
              </a:lnSpc>
              <a:buFont typeface="Arial" panose="020B0604020202020204" pitchFamily="34" charset="0"/>
              <a:buChar char="•"/>
              <a:defRPr/>
            </a:pPr>
            <a:r>
              <a:rPr lang="tr-TR" altLang="en-US" sz="2400" b="1" dirty="0">
                <a:effectLst>
                  <a:outerShdw blurRad="38100" dist="38100" dir="2700000" algn="tl">
                    <a:srgbClr val="000000">
                      <a:alpha val="43137"/>
                    </a:srgbClr>
                  </a:outerShdw>
                </a:effectLst>
              </a:rPr>
              <a:t>Fiziksel, duygusal ve cinsel </a:t>
            </a:r>
            <a:r>
              <a:rPr lang="tr-TR" altLang="en-US" sz="2400" b="1" dirty="0" smtClean="0">
                <a:effectLst>
                  <a:outerShdw blurRad="38100" dist="38100" dir="2700000" algn="tl">
                    <a:srgbClr val="000000">
                      <a:alpha val="43137"/>
                    </a:srgbClr>
                  </a:outerShdw>
                </a:effectLst>
              </a:rPr>
              <a:t>istismar</a:t>
            </a:r>
            <a:endParaRPr lang="tr-TR" altLang="en-US" sz="2400" b="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204864"/>
            <a:ext cx="8229600" cy="1143000"/>
          </a:xfrm>
        </p:spPr>
        <p:txBody>
          <a:bodyPr>
            <a:normAutofit fontScale="90000"/>
          </a:bodyPr>
          <a:lstStyle/>
          <a:p>
            <a:r>
              <a:rPr lang="tr-TR" altLang="tr-TR" b="1" dirty="0" smtClean="0">
                <a:effectLst>
                  <a:outerShdw blurRad="38100" dist="38100" dir="2700000" algn="tl">
                    <a:srgbClr val="000000">
                      <a:alpha val="43137"/>
                    </a:srgbClr>
                  </a:outerShdw>
                </a:effectLst>
              </a:rPr>
              <a:t>BİR KRİZ MEYDANA GELDİĞİNDE </a:t>
            </a:r>
            <a:br>
              <a:rPr lang="tr-TR" altLang="tr-TR" b="1" dirty="0" smtClean="0">
                <a:effectLst>
                  <a:outerShdw blurRad="38100" dist="38100" dir="2700000" algn="tl">
                    <a:srgbClr val="000000">
                      <a:alpha val="43137"/>
                    </a:srgbClr>
                  </a:outerShdw>
                </a:effectLst>
              </a:rPr>
            </a:br>
            <a:r>
              <a:rPr lang="tr-TR" altLang="tr-TR" b="1" dirty="0" smtClean="0">
                <a:effectLst>
                  <a:outerShdw blurRad="38100" dist="38100" dir="2700000" algn="tl">
                    <a:srgbClr val="000000">
                      <a:alpha val="43137"/>
                    </a:srgbClr>
                  </a:outerShdw>
                </a:effectLst>
              </a:rPr>
              <a:t>OKULDA NELER OLUR?</a:t>
            </a:r>
            <a:endParaRPr lang="tr-TR" dirty="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r"/>
            <a:r>
              <a:rPr lang="tr-TR" altLang="tr-TR" sz="3600" b="1" dirty="0" smtClean="0">
                <a:effectLst>
                  <a:outerShdw blurRad="38100" dist="38100" dir="2700000" algn="tl">
                    <a:srgbClr val="000000">
                      <a:alpha val="43137"/>
                    </a:srgbClr>
                  </a:outerShdw>
                </a:effectLst>
              </a:rPr>
              <a:t>BİR KRİZ MEYDANA GELDİĞİNDE…</a:t>
            </a:r>
            <a:endParaRPr lang="tr-TR" sz="36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pPr>
              <a:lnSpc>
                <a:spcPct val="90000"/>
              </a:lnSpc>
              <a:defRPr/>
            </a:pPr>
            <a:r>
              <a:rPr lang="tr-TR" altLang="en-US" dirty="0">
                <a:effectLst>
                  <a:outerShdw blurRad="38100" dist="38100" dir="2700000" algn="tl">
                    <a:srgbClr val="000000">
                      <a:alpha val="43137"/>
                    </a:srgbClr>
                  </a:outerShdw>
                </a:effectLst>
              </a:rPr>
              <a:t>Okulun normal işleyişi bozulur veya duraksar.</a:t>
            </a:r>
          </a:p>
          <a:p>
            <a:pPr>
              <a:lnSpc>
                <a:spcPct val="90000"/>
              </a:lnSpc>
              <a:defRPr/>
            </a:pPr>
            <a:r>
              <a:rPr lang="tr-TR" altLang="en-US" dirty="0">
                <a:effectLst>
                  <a:outerShdw blurRad="38100" dist="38100" dir="2700000" algn="tl">
                    <a:srgbClr val="000000">
                      <a:alpha val="43137"/>
                    </a:srgbClr>
                  </a:outerShdw>
                </a:effectLst>
              </a:rPr>
              <a:t>Krizin şiddetine göre kolu kanadı kırılmış hisseden öğrenci ve öğretmenler kendilerinde etkinliklere devam etme gücü bulamazlar.</a:t>
            </a:r>
          </a:p>
          <a:p>
            <a:pPr>
              <a:lnSpc>
                <a:spcPct val="90000"/>
              </a:lnSpc>
              <a:defRPr/>
            </a:pPr>
            <a:r>
              <a:rPr lang="tr-TR" altLang="en-US" dirty="0">
                <a:effectLst>
                  <a:outerShdw blurRad="38100" dist="38100" dir="2700000" algn="tl">
                    <a:srgbClr val="000000">
                      <a:alpha val="43137"/>
                    </a:srgbClr>
                  </a:outerShdw>
                </a:effectLst>
              </a:rPr>
              <a:t>Kriz tepkileri herkes tarafından yaşandığı için kişilerin birbirlerine yardım etme gücü azalır.</a:t>
            </a:r>
          </a:p>
          <a:p>
            <a:pPr>
              <a:lnSpc>
                <a:spcPct val="90000"/>
              </a:lnSpc>
              <a:defRPr/>
            </a:pPr>
            <a:r>
              <a:rPr lang="tr-TR" altLang="en-US" dirty="0">
                <a:effectLst>
                  <a:outerShdw blurRad="38100" dist="38100" dir="2700000" algn="tl">
                    <a:srgbClr val="000000">
                      <a:alpha val="43137"/>
                    </a:srgbClr>
                  </a:outerShdw>
                </a:effectLst>
              </a:rPr>
              <a:t>Acil yardım çalışmalarına girmek gerekir.</a:t>
            </a:r>
          </a:p>
          <a:p>
            <a:pPr>
              <a:lnSpc>
                <a:spcPct val="90000"/>
              </a:lnSpc>
              <a:defRPr/>
            </a:pPr>
            <a:endParaRPr lang="tr-TR" altLang="en-US" dirty="0">
              <a:effectLst>
                <a:outerShdw blurRad="38100" dist="38100" dir="2700000" algn="tl">
                  <a:srgbClr val="000000">
                    <a:alpha val="43137"/>
                  </a:srgbClr>
                </a:outerShdw>
              </a:effectLst>
            </a:endParaRPr>
          </a:p>
          <a:p>
            <a:endParaRPr lang="tr-TR"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r"/>
            <a:r>
              <a:rPr lang="tr-TR" altLang="tr-TR" sz="3600" b="1" dirty="0" smtClean="0">
                <a:effectLst>
                  <a:outerShdw blurRad="38100" dist="38100" dir="2700000" algn="tl">
                    <a:srgbClr val="000000">
                      <a:alpha val="43137"/>
                    </a:srgbClr>
                  </a:outerShdw>
                </a:effectLst>
              </a:rPr>
              <a:t>BİR KRİZ MEYDANA GELDİĞİNDE…</a:t>
            </a:r>
            <a:endParaRPr lang="tr-TR" sz="36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pPr>
              <a:lnSpc>
                <a:spcPct val="90000"/>
              </a:lnSpc>
              <a:defRPr/>
            </a:pPr>
            <a:r>
              <a:rPr lang="tr-TR" altLang="en-US" dirty="0">
                <a:effectLst>
                  <a:outerShdw blurRad="38100" dist="38100" dir="2700000" algn="tl">
                    <a:srgbClr val="000000">
                      <a:alpha val="43137"/>
                    </a:srgbClr>
                  </a:outerShdw>
                </a:effectLst>
              </a:rPr>
              <a:t>Kriz sonrasında okula dışarıdan gelen veli,  müfettişler, basın, kolluk kuvvetleri okulda karışıklığa neden olur ve baskı oluşturur.</a:t>
            </a:r>
          </a:p>
          <a:p>
            <a:pPr>
              <a:lnSpc>
                <a:spcPct val="90000"/>
              </a:lnSpc>
              <a:defRPr/>
            </a:pPr>
            <a:r>
              <a:rPr lang="tr-TR" altLang="en-US" dirty="0">
                <a:effectLst>
                  <a:outerShdw blurRad="38100" dist="38100" dir="2700000" algn="tl">
                    <a:srgbClr val="000000">
                      <a:alpha val="43137"/>
                    </a:srgbClr>
                  </a:outerShdw>
                </a:effectLst>
              </a:rPr>
              <a:t>Can kaybı durumlarında kişilerin yokluğuna alışmak zordur.</a:t>
            </a:r>
          </a:p>
          <a:p>
            <a:pPr>
              <a:lnSpc>
                <a:spcPct val="90000"/>
              </a:lnSpc>
              <a:defRPr/>
            </a:pPr>
            <a:r>
              <a:rPr lang="tr-TR" altLang="en-US" dirty="0">
                <a:effectLst>
                  <a:outerShdw blurRad="38100" dist="38100" dir="2700000" algn="tl">
                    <a:srgbClr val="000000">
                      <a:alpha val="43137"/>
                    </a:srgbClr>
                  </a:outerShdw>
                </a:effectLst>
              </a:rPr>
              <a:t>Okul çalışanları hem kendine hem de rolünün getirdiği sorumlulukla öğrenci ve velilere destek olmak zorunda kalır</a:t>
            </a:r>
            <a:r>
              <a:rPr lang="tr-TR" altLang="en-US" dirty="0" smtClean="0">
                <a:effectLst>
                  <a:outerShdw blurRad="38100" dist="38100" dir="2700000" algn="tl">
                    <a:srgbClr val="000000">
                      <a:alpha val="43137"/>
                    </a:srgbClr>
                  </a:outerShdw>
                </a:effectLst>
              </a:rPr>
              <a:t>.</a:t>
            </a:r>
            <a:endParaRPr lang="tr-TR" altLang="en-US" dirty="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r"/>
            <a:r>
              <a:rPr lang="tr-TR" altLang="tr-TR" sz="3600" b="1" dirty="0" smtClean="0">
                <a:effectLst>
                  <a:outerShdw blurRad="38100" dist="38100" dir="2700000" algn="tl">
                    <a:srgbClr val="000000">
                      <a:alpha val="43137"/>
                    </a:srgbClr>
                  </a:outerShdw>
                </a:effectLst>
              </a:rPr>
              <a:t>BİR KRİZ MEYDANA GELDİĞİNDE…</a:t>
            </a:r>
            <a:endParaRPr lang="tr-TR" sz="3600"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pPr>
              <a:lnSpc>
                <a:spcPct val="90000"/>
              </a:lnSpc>
              <a:defRPr/>
            </a:pPr>
            <a:r>
              <a:rPr lang="tr-TR" altLang="en-US" dirty="0">
                <a:effectLst>
                  <a:outerShdw blurRad="38100" dist="38100" dir="2700000" algn="tl">
                    <a:srgbClr val="000000">
                      <a:alpha val="43137"/>
                    </a:srgbClr>
                  </a:outerShdw>
                </a:effectLst>
              </a:rPr>
              <a:t>Krizin durumuna göre yeni olayların yaşanmaması için dikkatli olmak ve önlemler almak zorunda kalırız.</a:t>
            </a:r>
          </a:p>
          <a:p>
            <a:pPr>
              <a:lnSpc>
                <a:spcPct val="90000"/>
              </a:lnSpc>
              <a:defRPr/>
            </a:pPr>
            <a:r>
              <a:rPr lang="tr-TR" altLang="en-US" dirty="0">
                <a:effectLst>
                  <a:outerShdw blurRad="38100" dist="38100" dir="2700000" algn="tl">
                    <a:srgbClr val="000000">
                      <a:alpha val="43137"/>
                    </a:srgbClr>
                  </a:outerShdw>
                </a:effectLst>
              </a:rPr>
              <a:t>Yaşanan kriz durumuna göre yeni sorumluluklar ve görevler üstlenmek gerekebilir.</a:t>
            </a:r>
          </a:p>
          <a:p>
            <a:pPr>
              <a:lnSpc>
                <a:spcPct val="90000"/>
              </a:lnSpc>
              <a:defRPr/>
            </a:pPr>
            <a:endParaRPr lang="tr-TR" altLang="en-US"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2153</Words>
  <Application>Microsoft Office PowerPoint</Application>
  <PresentationFormat>Ekran Gösterisi (4:3)</PresentationFormat>
  <Paragraphs>218</Paragraphs>
  <Slides>46</Slides>
  <Notes>1</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Ofis Teması</vt:lpstr>
      <vt:lpstr>KRİZE MÜDAHALE VE KRİZ YÖNETİMİ</vt:lpstr>
      <vt:lpstr>Bu toplantıya neden ihtiyaç duyuldu?</vt:lpstr>
      <vt:lpstr>Psikososyal Koruma Önleme ve Krize Müdahale</vt:lpstr>
      <vt:lpstr>KRİZ NEDİR?</vt:lpstr>
      <vt:lpstr>MÜDAHALEYİ GEREKTİREN DURUMLAR</vt:lpstr>
      <vt:lpstr>BİR KRİZ MEYDANA GELDİĞİNDE  OKULDA NELER OLUR?</vt:lpstr>
      <vt:lpstr>BİR KRİZ MEYDANA GELDİĞİNDE…</vt:lpstr>
      <vt:lpstr>BİR KRİZ MEYDANA GELDİĞİNDE…</vt:lpstr>
      <vt:lpstr>BİR KRİZ MEYDANA GELDİĞİNDE…</vt:lpstr>
      <vt:lpstr>VARSAYALIM Kİ…</vt:lpstr>
      <vt:lpstr>VEYA…</vt:lpstr>
      <vt:lpstr>Slayt 12</vt:lpstr>
      <vt:lpstr>Slayt 13</vt:lpstr>
      <vt:lpstr>Slayt 14</vt:lpstr>
      <vt:lpstr>KRİZE MÜDAHALEDE TEMEL İLKELER</vt:lpstr>
      <vt:lpstr>Slayt 16</vt:lpstr>
      <vt:lpstr>Slayt 17</vt:lpstr>
      <vt:lpstr>Slayt 18</vt:lpstr>
      <vt:lpstr>KRİZDEN DOĞRUDAN ETKİLENEN GRUPLAR</vt:lpstr>
      <vt:lpstr>OKULLARDA KRİZE MÜDAHALEDE GENEL İLKELER</vt:lpstr>
      <vt:lpstr>OKULLARDA KRİZE MÜDAHALEDE GENEL İLKELER</vt:lpstr>
      <vt:lpstr>OKULLARDA KRİZE MÜDAHALEDE GENEL İLKELER</vt:lpstr>
      <vt:lpstr>Okul Krize Müdahale Ekibi kimlerden oluşur?</vt:lpstr>
      <vt:lpstr>Slayt 24</vt:lpstr>
      <vt:lpstr>OKUL KRİZE MÜDAHALE EKİPLERİNİN   OLASI KRİZ  DURUMLARI İÇİN HAZIRLANMALARI</vt:lpstr>
      <vt:lpstr>1- Kriz Önleme / Krize Hazırlık</vt:lpstr>
      <vt:lpstr>Slayt 27</vt:lpstr>
      <vt:lpstr>2- Okul Krize Müdahale Ekiplerinin Kriz Anı ve Hemen Sonrası Yapacakları</vt:lpstr>
      <vt:lpstr>Slayt 29</vt:lpstr>
      <vt:lpstr>3- Krizi İzleyen Gün ve Haftalar</vt:lpstr>
      <vt:lpstr>4- İyileşme ve Normale Dönme (Krizi İzleyen Aylar ve Yıllar)</vt:lpstr>
      <vt:lpstr>Okul Bileşenlerinin Krize Müdahaledeki Sorumlulukları</vt:lpstr>
      <vt:lpstr>1- Okul Yönetiminin Sorumluluğu</vt:lpstr>
      <vt:lpstr>2- Öğretmenlerin Sorumluluğu</vt:lpstr>
      <vt:lpstr>TRAVMATİK OLAYDAN SONRA ÖĞRETMENLER</vt:lpstr>
      <vt:lpstr>Travma Yaşayan Kişiye Söylenebilecek Uygun Cümleler</vt:lpstr>
      <vt:lpstr>İstismar Vakalarında Dikkat Edilecek Noktalar</vt:lpstr>
      <vt:lpstr>Slayt 38</vt:lpstr>
      <vt:lpstr>Slayt 39</vt:lpstr>
      <vt:lpstr>Slayt 40</vt:lpstr>
      <vt:lpstr>Cinsel İstismarın Bildirilmesi</vt:lpstr>
      <vt:lpstr>Slayt 42</vt:lpstr>
      <vt:lpstr>Slayt 43</vt:lpstr>
      <vt:lpstr>ÖLÜM-YAS (İNTİHAR) VAKALARINDA DİKKAT EDİLECEK NOKTALAR</vt:lpstr>
      <vt:lpstr>Slayt 45</vt:lpstr>
      <vt:lpstr>Slayt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KRİZE MÜDAHALE VE KRİZ YÖNETİMİ</dc:title>
  <dc:creator>USER</dc:creator>
  <cp:lastModifiedBy>USER</cp:lastModifiedBy>
  <cp:revision>7</cp:revision>
  <dcterms:created xsi:type="dcterms:W3CDTF">2023-10-31T06:12:40Z</dcterms:created>
  <dcterms:modified xsi:type="dcterms:W3CDTF">2023-10-31T08:12:47Z</dcterms:modified>
</cp:coreProperties>
</file>