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34"/>
  </p:notesMasterIdLst>
  <p:sldIdLst>
    <p:sldId id="256" r:id="rId2"/>
    <p:sldId id="257" r:id="rId3"/>
    <p:sldId id="258" r:id="rId4"/>
    <p:sldId id="259" r:id="rId5"/>
    <p:sldId id="262" r:id="rId6"/>
    <p:sldId id="261" r:id="rId7"/>
    <p:sldId id="263" r:id="rId8"/>
    <p:sldId id="264" r:id="rId9"/>
    <p:sldId id="265" r:id="rId10"/>
    <p:sldId id="290" r:id="rId11"/>
    <p:sldId id="277" r:id="rId12"/>
    <p:sldId id="266" r:id="rId13"/>
    <p:sldId id="267" r:id="rId14"/>
    <p:sldId id="268" r:id="rId15"/>
    <p:sldId id="269" r:id="rId16"/>
    <p:sldId id="270" r:id="rId17"/>
    <p:sldId id="271" r:id="rId18"/>
    <p:sldId id="272" r:id="rId19"/>
    <p:sldId id="273" r:id="rId20"/>
    <p:sldId id="274" r:id="rId21"/>
    <p:sldId id="275" r:id="rId22"/>
    <p:sldId id="278" r:id="rId23"/>
    <p:sldId id="285" r:id="rId24"/>
    <p:sldId id="279" r:id="rId25"/>
    <p:sldId id="280" r:id="rId26"/>
    <p:sldId id="281" r:id="rId27"/>
    <p:sldId id="282" r:id="rId28"/>
    <p:sldId id="286" r:id="rId29"/>
    <p:sldId id="287" r:id="rId30"/>
    <p:sldId id="283" r:id="rId31"/>
    <p:sldId id="288" r:id="rId32"/>
    <p:sldId id="289"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F84075-6220-4E6D-9741-6D27DAB36471}" type="datetimeFigureOut">
              <a:rPr lang="tr-TR" smtClean="0"/>
              <a:pPr/>
              <a:t>8.06.2023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2C47B-D84B-4202-937A-674D10C5643F}" type="slidenum">
              <a:rPr lang="tr-TR" smtClean="0"/>
              <a:pPr/>
              <a:t>‹#›</a:t>
            </a:fld>
            <a:endParaRPr lang="tr-TR"/>
          </a:p>
        </p:txBody>
      </p:sp>
    </p:spTree>
    <p:extLst>
      <p:ext uri="{BB962C8B-B14F-4D97-AF65-F5344CB8AC3E}">
        <p14:creationId xmlns:p14="http://schemas.microsoft.com/office/powerpoint/2010/main" xmlns="" val="4000762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685800" y="1143000"/>
            <a:ext cx="5486400" cy="30861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F42C47B-D84B-4202-937A-674D10C5643F}" type="slidenum">
              <a:rPr lang="tr-TR" smtClean="0"/>
              <a:pPr/>
              <a:t>30</a:t>
            </a:fld>
            <a:endParaRPr lang="tr-TR"/>
          </a:p>
        </p:txBody>
      </p:sp>
    </p:spTree>
    <p:extLst>
      <p:ext uri="{BB962C8B-B14F-4D97-AF65-F5344CB8AC3E}">
        <p14:creationId xmlns:p14="http://schemas.microsoft.com/office/powerpoint/2010/main" xmlns="" val="2532847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DA178923-0743-4FAC-B84F-18F38FE8A91E}" type="datetimeFigureOut">
              <a:rPr lang="tr-TR" smtClean="0"/>
              <a:pPr/>
              <a:t>8.06.2023</a:t>
            </a:fld>
            <a:endParaRPr lang="tr-T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122C35E0-EAC6-4EEE-A0B3-7950BD4898A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A178923-0743-4FAC-B84F-18F38FE8A91E}" type="datetimeFigureOut">
              <a:rPr lang="tr-TR" smtClean="0"/>
              <a:pPr/>
              <a:t>8.06.2023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2C35E0-EAC6-4EEE-A0B3-7950BD4898AA}" type="slidenum">
              <a:rPr lang="tr-TR" smtClean="0"/>
              <a:pPr/>
              <a:t>‹#›</a:t>
            </a:fld>
            <a:endParaRPr lang="tr-TR"/>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A178923-0743-4FAC-B84F-18F38FE8A91E}" type="datetimeFigureOut">
              <a:rPr lang="tr-TR" smtClean="0"/>
              <a:pPr/>
              <a:t>8.06.2023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2C35E0-EAC6-4EEE-A0B3-7950BD4898AA}" type="slidenum">
              <a:rPr lang="tr-TR" smtClean="0"/>
              <a:pPr/>
              <a:t>‹#›</a:t>
            </a:fld>
            <a:endParaRPr lang="tr-TR"/>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A178923-0743-4FAC-B84F-18F38FE8A91E}" type="datetimeFigureOut">
              <a:rPr lang="tr-TR" smtClean="0"/>
              <a:pPr/>
              <a:t>8.06.2023</a:t>
            </a:fld>
            <a:endParaRPr lang="tr-TR"/>
          </a:p>
        </p:txBody>
      </p:sp>
      <p:sp>
        <p:nvSpPr>
          <p:cNvPr id="9" name="8 Slayt Numarası Yer Tutucusu"/>
          <p:cNvSpPr>
            <a:spLocks noGrp="1"/>
          </p:cNvSpPr>
          <p:nvPr>
            <p:ph type="sldNum" sz="quarter" idx="15"/>
          </p:nvPr>
        </p:nvSpPr>
        <p:spPr/>
        <p:txBody>
          <a:bodyPr rtlCol="0"/>
          <a:lstStyle/>
          <a:p>
            <a:fld id="{122C35E0-EAC6-4EEE-A0B3-7950BD4898AA}"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DA178923-0743-4FAC-B84F-18F38FE8A91E}" type="datetimeFigureOut">
              <a:rPr lang="tr-TR" smtClean="0"/>
              <a:pPr/>
              <a:t>8.06.2023</a:t>
            </a:fld>
            <a:endParaRPr lang="tr-T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87488" y="4928702"/>
            <a:ext cx="812800" cy="517524"/>
          </a:xfrm>
        </p:spPr>
        <p:txBody>
          <a:bodyPr/>
          <a:lstStyle/>
          <a:p>
            <a:fld id="{122C35E0-EAC6-4EEE-A0B3-7950BD4898A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A178923-0743-4FAC-B84F-18F38FE8A91E}" type="datetimeFigureOut">
              <a:rPr lang="tr-TR" smtClean="0"/>
              <a:pPr/>
              <a:t>8.06.2023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2C35E0-EAC6-4EEE-A0B3-7950BD4898AA}"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A178923-0743-4FAC-B84F-18F38FE8A91E}" type="datetimeFigureOut">
              <a:rPr lang="tr-TR" smtClean="0"/>
              <a:pPr/>
              <a:t>8.06.2023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22C35E0-EAC6-4EEE-A0B3-7950BD4898AA}"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A178923-0743-4FAC-B84F-18F38FE8A91E}" type="datetimeFigureOut">
              <a:rPr lang="tr-TR" smtClean="0"/>
              <a:pPr/>
              <a:t>8.06.2023</a:t>
            </a:fld>
            <a:endParaRPr lang="tr-TR"/>
          </a:p>
        </p:txBody>
      </p:sp>
      <p:sp>
        <p:nvSpPr>
          <p:cNvPr id="7" name="6 Slayt Numarası Yer Tutucusu"/>
          <p:cNvSpPr>
            <a:spLocks noGrp="1"/>
          </p:cNvSpPr>
          <p:nvPr>
            <p:ph type="sldNum" sz="quarter" idx="11"/>
          </p:nvPr>
        </p:nvSpPr>
        <p:spPr/>
        <p:txBody>
          <a:bodyPr rtlCol="0"/>
          <a:lstStyle/>
          <a:p>
            <a:fld id="{122C35E0-EAC6-4EEE-A0B3-7950BD4898AA}"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A178923-0743-4FAC-B84F-18F38FE8A91E}" type="datetimeFigureOut">
              <a:rPr lang="tr-TR" smtClean="0"/>
              <a:pPr/>
              <a:t>8.06.2023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22C35E0-EAC6-4EEE-A0B3-7950BD4898AA}" type="slidenum">
              <a:rPr lang="tr-TR" smtClean="0"/>
              <a:pPr/>
              <a:t>‹#›</a:t>
            </a:fld>
            <a:endParaRPr lang="tr-TR"/>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A178923-0743-4FAC-B84F-18F38FE8A91E}" type="datetimeFigureOut">
              <a:rPr lang="tr-TR" smtClean="0"/>
              <a:pPr/>
              <a:t>8.06.2023</a:t>
            </a:fld>
            <a:endParaRPr lang="tr-TR"/>
          </a:p>
        </p:txBody>
      </p:sp>
      <p:sp>
        <p:nvSpPr>
          <p:cNvPr id="22" name="21 Slayt Numarası Yer Tutucusu"/>
          <p:cNvSpPr>
            <a:spLocks noGrp="1"/>
          </p:cNvSpPr>
          <p:nvPr>
            <p:ph type="sldNum" sz="quarter" idx="15"/>
          </p:nvPr>
        </p:nvSpPr>
        <p:spPr/>
        <p:txBody>
          <a:bodyPr rtlCol="0"/>
          <a:lstStyle/>
          <a:p>
            <a:fld id="{122C35E0-EAC6-4EEE-A0B3-7950BD4898AA}"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A178923-0743-4FAC-B84F-18F38FE8A91E}" type="datetimeFigureOut">
              <a:rPr lang="tr-TR" smtClean="0"/>
              <a:pPr/>
              <a:t>8.06.2023</a:t>
            </a:fld>
            <a:endParaRPr lang="tr-TR"/>
          </a:p>
        </p:txBody>
      </p:sp>
      <p:sp>
        <p:nvSpPr>
          <p:cNvPr id="18" name="17 Slayt Numarası Yer Tutucusu"/>
          <p:cNvSpPr>
            <a:spLocks noGrp="1"/>
          </p:cNvSpPr>
          <p:nvPr>
            <p:ph type="sldNum" sz="quarter" idx="11"/>
          </p:nvPr>
        </p:nvSpPr>
        <p:spPr/>
        <p:txBody>
          <a:bodyPr rtlCol="0"/>
          <a:lstStyle/>
          <a:p>
            <a:fld id="{122C35E0-EAC6-4EEE-A0B3-7950BD4898AA}"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A178923-0743-4FAC-B84F-18F38FE8A91E}" type="datetimeFigureOut">
              <a:rPr lang="tr-TR" smtClean="0"/>
              <a:pPr/>
              <a:t>8.06.2023</a:t>
            </a:fld>
            <a:endParaRPr lang="tr-T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122C35E0-EAC6-4EEE-A0B3-7950BD4898A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ransition spd="slow">
    <p:push dir="u"/>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dergipark.gov.tr/download/article-file/256384" TargetMode="External"/><Relationship Id="rId2" Type="http://schemas.openxmlformats.org/officeDocument/2006/relationships/hyperlink" Target="http://limithizliokuma.com/etkili-okuma-teknikleri" TargetMode="External"/><Relationship Id="rId1" Type="http://schemas.openxmlformats.org/officeDocument/2006/relationships/slideLayout" Target="../slideLayouts/slideLayout2.xml"/><Relationship Id="rId4" Type="http://schemas.openxmlformats.org/officeDocument/2006/relationships/hyperlink" Target="https://hizli-okuma.cokbilgi.com/nasil-okumaliyiz/"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67911" y="2091107"/>
            <a:ext cx="6508711" cy="3468554"/>
          </a:xfrm>
          <a:prstGeom prst="rect">
            <a:avLst/>
          </a:prstGeom>
        </p:spPr>
      </p:pic>
      <p:sp>
        <p:nvSpPr>
          <p:cNvPr id="6" name="Dikdörtgen 5"/>
          <p:cNvSpPr/>
          <p:nvPr/>
        </p:nvSpPr>
        <p:spPr>
          <a:xfrm>
            <a:off x="2891652" y="1237311"/>
            <a:ext cx="8615837" cy="707886"/>
          </a:xfrm>
          <a:prstGeom prst="rect">
            <a:avLst/>
          </a:prstGeom>
        </p:spPr>
        <p:txBody>
          <a:bodyPr wrap="square">
            <a:spAutoFit/>
          </a:bodyPr>
          <a:lstStyle/>
          <a:p>
            <a:r>
              <a:rPr lang="tr-TR" sz="4000" dirty="0">
                <a:solidFill>
                  <a:schemeClr val="accent1">
                    <a:lumMod val="75000"/>
                  </a:schemeClr>
                </a:solidFill>
                <a:latin typeface="Times New Roman" panose="02020603050405020304" pitchFamily="18" charset="0"/>
                <a:cs typeface="Times New Roman" panose="02020603050405020304" pitchFamily="18" charset="0"/>
              </a:rPr>
              <a:t>ETKİLİ </a:t>
            </a:r>
            <a:r>
              <a:rPr lang="tr-TR" sz="4000" dirty="0" smtClean="0">
                <a:solidFill>
                  <a:schemeClr val="accent1">
                    <a:lumMod val="75000"/>
                  </a:schemeClr>
                </a:solidFill>
                <a:latin typeface="Times New Roman" panose="02020603050405020304" pitchFamily="18" charset="0"/>
                <a:cs typeface="Times New Roman" panose="02020603050405020304" pitchFamily="18" charset="0"/>
              </a:rPr>
              <a:t>DİNLEME VE </a:t>
            </a:r>
            <a:r>
              <a:rPr lang="tr-TR" sz="4000" dirty="0">
                <a:solidFill>
                  <a:schemeClr val="accent1">
                    <a:lumMod val="75000"/>
                  </a:schemeClr>
                </a:solidFill>
                <a:latin typeface="Times New Roman" panose="02020603050405020304" pitchFamily="18" charset="0"/>
                <a:cs typeface="Times New Roman" panose="02020603050405020304" pitchFamily="18" charset="0"/>
              </a:rPr>
              <a:t>OKUMA</a:t>
            </a:r>
          </a:p>
        </p:txBody>
      </p:sp>
      <p:sp>
        <p:nvSpPr>
          <p:cNvPr id="7" name="6 Metin Yer Tutucusu"/>
          <p:cNvSpPr>
            <a:spLocks noGrp="1"/>
          </p:cNvSpPr>
          <p:nvPr>
            <p:ph type="body" idx="1"/>
          </p:nvPr>
        </p:nvSpPr>
        <p:spPr>
          <a:xfrm>
            <a:off x="4126302" y="5708889"/>
            <a:ext cx="8229600" cy="1371600"/>
          </a:xfrm>
        </p:spPr>
        <p:txBody>
          <a:bodyPr>
            <a:normAutofit/>
          </a:bodyPr>
          <a:lstStyle/>
          <a:p>
            <a:r>
              <a:rPr lang="tr-TR" sz="1400" dirty="0" smtClean="0">
                <a:solidFill>
                  <a:schemeClr val="accent1">
                    <a:lumMod val="75000"/>
                  </a:schemeClr>
                </a:solidFill>
              </a:rPr>
              <a:t>İDİL REHBERLİK VE ARAŞTIRMA MERKEZİ</a:t>
            </a:r>
            <a:endParaRPr lang="tr-TR" sz="1400" dirty="0">
              <a:solidFill>
                <a:schemeClr val="accent1">
                  <a:lumMod val="75000"/>
                </a:schemeClr>
              </a:solidFill>
            </a:endParaRPr>
          </a:p>
        </p:txBody>
      </p:sp>
    </p:spTree>
    <p:extLst>
      <p:ext uri="{BB962C8B-B14F-4D97-AF65-F5344CB8AC3E}">
        <p14:creationId xmlns:p14="http://schemas.microsoft.com/office/powerpoint/2010/main" xmlns="" val="2465879891"/>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2400" dirty="0" smtClean="0">
                <a:solidFill>
                  <a:schemeClr val="bg1">
                    <a:lumMod val="10000"/>
                  </a:schemeClr>
                </a:solidFill>
                <a:latin typeface="Times New Roman" panose="02020603050405020304" pitchFamily="18" charset="0"/>
                <a:cs typeface="Times New Roman" panose="02020603050405020304" pitchFamily="18" charset="0"/>
              </a:rPr>
              <a:t>5</a:t>
            </a:r>
            <a:r>
              <a:rPr lang="tr-TR" sz="2400" dirty="0">
                <a:solidFill>
                  <a:schemeClr val="bg1">
                    <a:lumMod val="10000"/>
                  </a:schemeClr>
                </a:solidFill>
                <a:latin typeface="Times New Roman" panose="02020603050405020304" pitchFamily="18" charset="0"/>
                <a:cs typeface="Times New Roman" panose="02020603050405020304" pitchFamily="18" charset="0"/>
              </a:rPr>
              <a:t>. Dinleme sırasında çevredeki eşyaya göz gezdirerek dikkatini dağıtmak.</a:t>
            </a:r>
          </a:p>
          <a:p>
            <a:r>
              <a:rPr lang="tr-TR" sz="2400" dirty="0" smtClean="0">
                <a:solidFill>
                  <a:schemeClr val="bg1">
                    <a:lumMod val="10000"/>
                  </a:schemeClr>
                </a:solidFill>
                <a:latin typeface="Times New Roman" panose="02020603050405020304" pitchFamily="18" charset="0"/>
                <a:cs typeface="Times New Roman" panose="02020603050405020304" pitchFamily="18" charset="0"/>
              </a:rPr>
              <a:t>6</a:t>
            </a:r>
            <a:r>
              <a:rPr lang="tr-TR" sz="2400" dirty="0">
                <a:solidFill>
                  <a:schemeClr val="bg1">
                    <a:lumMod val="10000"/>
                  </a:schemeClr>
                </a:solidFill>
                <a:latin typeface="Times New Roman" panose="02020603050405020304" pitchFamily="18" charset="0"/>
                <a:cs typeface="Times New Roman" panose="02020603050405020304" pitchFamily="18" charset="0"/>
              </a:rPr>
              <a:t>. Konuşana önem vermemek.</a:t>
            </a:r>
          </a:p>
          <a:p>
            <a:r>
              <a:rPr lang="tr-TR" sz="2400" dirty="0" smtClean="0">
                <a:solidFill>
                  <a:schemeClr val="bg1">
                    <a:lumMod val="10000"/>
                  </a:schemeClr>
                </a:solidFill>
                <a:latin typeface="Times New Roman" panose="02020603050405020304" pitchFamily="18" charset="0"/>
                <a:cs typeface="Times New Roman" panose="02020603050405020304" pitchFamily="18" charset="0"/>
              </a:rPr>
              <a:t>7</a:t>
            </a:r>
            <a:r>
              <a:rPr lang="tr-TR" sz="2400" dirty="0">
                <a:solidFill>
                  <a:schemeClr val="bg1">
                    <a:lumMod val="10000"/>
                  </a:schemeClr>
                </a:solidFill>
                <a:latin typeface="Times New Roman" panose="02020603050405020304" pitchFamily="18" charset="0"/>
                <a:cs typeface="Times New Roman" panose="02020603050405020304" pitchFamily="18" charset="0"/>
              </a:rPr>
              <a:t>. Dinleyicinin bulunduğu çevreye, topluma yabancı olmak.</a:t>
            </a:r>
          </a:p>
          <a:p>
            <a:r>
              <a:rPr lang="tr-TR" sz="2400" dirty="0" smtClean="0">
                <a:solidFill>
                  <a:schemeClr val="bg1">
                    <a:lumMod val="10000"/>
                  </a:schemeClr>
                </a:solidFill>
                <a:latin typeface="Times New Roman" panose="02020603050405020304" pitchFamily="18" charset="0"/>
                <a:cs typeface="Times New Roman" panose="02020603050405020304" pitchFamily="18" charset="0"/>
              </a:rPr>
              <a:t>8</a:t>
            </a:r>
            <a:r>
              <a:rPr lang="tr-TR" sz="2400" dirty="0">
                <a:solidFill>
                  <a:schemeClr val="bg1">
                    <a:lumMod val="10000"/>
                  </a:schemeClr>
                </a:solidFill>
                <a:latin typeface="Times New Roman" panose="02020603050405020304" pitchFamily="18" charset="0"/>
                <a:cs typeface="Times New Roman" panose="02020603050405020304" pitchFamily="18" charset="0"/>
              </a:rPr>
              <a:t>. Konuşma başlamadan önce yaşanan bir olayın (kaza, tartışma, kavga vb.) ya da üzüntünün etkisinden kurtulamamak.</a:t>
            </a:r>
          </a:p>
          <a:p>
            <a:endParaRPr lang="tr-TR" dirty="0">
              <a:solidFill>
                <a:schemeClr val="bg1">
                  <a:lumMod val="10000"/>
                </a:schemeClr>
              </a:solidFill>
            </a:endParaRPr>
          </a:p>
        </p:txBody>
      </p:sp>
    </p:spTree>
    <p:extLst>
      <p:ext uri="{BB962C8B-B14F-4D97-AF65-F5344CB8AC3E}">
        <p14:creationId xmlns:p14="http://schemas.microsoft.com/office/powerpoint/2010/main" xmlns="" val="4164567305"/>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bg1">
                    <a:lumMod val="10000"/>
                  </a:schemeClr>
                </a:solidFill>
                <a:latin typeface="Times New Roman" panose="02020603050405020304" pitchFamily="18" charset="0"/>
                <a:cs typeface="Times New Roman" panose="02020603050405020304" pitchFamily="18" charset="0"/>
              </a:rPr>
              <a:t>Dinleme </a:t>
            </a:r>
            <a:r>
              <a:rPr lang="tr-TR" b="1" dirty="0" smtClean="0">
                <a:solidFill>
                  <a:schemeClr val="bg1">
                    <a:lumMod val="10000"/>
                  </a:schemeClr>
                </a:solidFill>
                <a:latin typeface="Times New Roman" panose="02020603050405020304" pitchFamily="18" charset="0"/>
                <a:cs typeface="Times New Roman" panose="02020603050405020304" pitchFamily="18" charset="0"/>
              </a:rPr>
              <a:t>Türleri</a:t>
            </a:r>
            <a:endParaRPr lang="tr-TR" b="1" dirty="0">
              <a:solidFill>
                <a:schemeClr val="bg1">
                  <a:lumMod val="1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pPr marL="0" indent="0">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Dikkatli </a:t>
            </a:r>
            <a:r>
              <a:rPr lang="tr-TR" sz="2400" b="1" dirty="0">
                <a:solidFill>
                  <a:schemeClr val="bg1">
                    <a:lumMod val="10000"/>
                  </a:schemeClr>
                </a:solidFill>
                <a:latin typeface="Times New Roman" panose="02020603050405020304" pitchFamily="18" charset="0"/>
                <a:cs typeface="Times New Roman" panose="02020603050405020304" pitchFamily="18" charset="0"/>
              </a:rPr>
              <a:t>dinleme: </a:t>
            </a:r>
            <a:endParaRPr lang="tr-TR" sz="2400" b="1" dirty="0" smtClean="0">
              <a:solidFill>
                <a:schemeClr val="bg1">
                  <a:lumMod val="10000"/>
                </a:schemeClr>
              </a:solidFill>
              <a:latin typeface="Times New Roman" panose="02020603050405020304" pitchFamily="18" charset="0"/>
              <a:cs typeface="Times New Roman" panose="02020603050405020304" pitchFamily="18" charset="0"/>
            </a:endParaRPr>
          </a:p>
          <a:p>
            <a:pPr marL="0" indent="0">
              <a:buNone/>
            </a:pPr>
            <a:r>
              <a:rPr lang="tr-TR" sz="2400" dirty="0" smtClean="0">
                <a:solidFill>
                  <a:schemeClr val="bg1">
                    <a:lumMod val="10000"/>
                  </a:schemeClr>
                </a:solidFill>
                <a:latin typeface="Times New Roman" panose="02020603050405020304" pitchFamily="18" charset="0"/>
                <a:cs typeface="Times New Roman" panose="02020603050405020304" pitchFamily="18" charset="0"/>
              </a:rPr>
              <a:t>Dinlemeye </a:t>
            </a:r>
            <a:r>
              <a:rPr lang="tr-TR" sz="2400" dirty="0">
                <a:solidFill>
                  <a:schemeClr val="bg1">
                    <a:lumMod val="10000"/>
                  </a:schemeClr>
                </a:solidFill>
                <a:latin typeface="Times New Roman" panose="02020603050405020304" pitchFamily="18" charset="0"/>
                <a:cs typeface="Times New Roman" panose="02020603050405020304" pitchFamily="18" charset="0"/>
              </a:rPr>
              <a:t>büyük bir neden bulunup, konuya derin bir ilgi duyarak dinleme.</a:t>
            </a:r>
          </a:p>
          <a:p>
            <a:pPr marL="0" indent="0">
              <a:buNone/>
            </a:pPr>
            <a:endParaRPr lang="tr-TR" sz="2400" b="1" dirty="0" smtClean="0">
              <a:solidFill>
                <a:schemeClr val="bg1">
                  <a:lumMod val="10000"/>
                </a:schemeClr>
              </a:solidFill>
              <a:latin typeface="Times New Roman" panose="02020603050405020304" pitchFamily="18" charset="0"/>
              <a:cs typeface="Times New Roman" panose="02020603050405020304" pitchFamily="18" charset="0"/>
            </a:endParaRPr>
          </a:p>
          <a:p>
            <a:pPr marL="0" indent="0">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Doğru </a:t>
            </a:r>
            <a:r>
              <a:rPr lang="tr-TR" sz="2400" b="1" dirty="0">
                <a:solidFill>
                  <a:schemeClr val="bg1">
                    <a:lumMod val="10000"/>
                  </a:schemeClr>
                </a:solidFill>
                <a:latin typeface="Times New Roman" panose="02020603050405020304" pitchFamily="18" charset="0"/>
                <a:cs typeface="Times New Roman" panose="02020603050405020304" pitchFamily="18" charset="0"/>
              </a:rPr>
              <a:t>Dinleme</a:t>
            </a: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a:t>
            </a:r>
          </a:p>
          <a:p>
            <a:pPr marL="0" indent="0">
              <a:buNone/>
            </a:pPr>
            <a:r>
              <a:rPr lang="tr-TR" sz="2400" dirty="0" smtClean="0">
                <a:solidFill>
                  <a:schemeClr val="bg1">
                    <a:lumMod val="10000"/>
                  </a:schemeClr>
                </a:solidFill>
                <a:latin typeface="Times New Roman" panose="02020603050405020304" pitchFamily="18" charset="0"/>
                <a:cs typeface="Times New Roman" panose="02020603050405020304" pitchFamily="18" charset="0"/>
              </a:rPr>
              <a:t>Dinlenen </a:t>
            </a:r>
            <a:r>
              <a:rPr lang="tr-TR" sz="2400" dirty="0">
                <a:solidFill>
                  <a:schemeClr val="bg1">
                    <a:lumMod val="10000"/>
                  </a:schemeClr>
                </a:solidFill>
                <a:latin typeface="Times New Roman" panose="02020603050405020304" pitchFamily="18" charset="0"/>
                <a:cs typeface="Times New Roman" panose="02020603050405020304" pitchFamily="18" charset="0"/>
              </a:rPr>
              <a:t>konuyu kesinlikle anlama; bölümlerini, ayrıntılarını durulukla anlama.</a:t>
            </a:r>
          </a:p>
          <a:p>
            <a:pPr>
              <a:buNone/>
            </a:pPr>
            <a:endParaRPr lang="tr-TR" dirty="0" smtClean="0">
              <a:solidFill>
                <a:schemeClr val="bg1">
                  <a:lumMod val="10000"/>
                </a:schemeClr>
              </a:solidFill>
            </a:endParaRPr>
          </a:p>
          <a:p>
            <a:endParaRPr lang="tr-TR" dirty="0">
              <a:solidFill>
                <a:schemeClr val="bg1">
                  <a:lumMod val="10000"/>
                </a:schemeClr>
              </a:solidFill>
            </a:endParaRPr>
          </a:p>
          <a:p>
            <a:endParaRPr lang="tr-TR" dirty="0">
              <a:solidFill>
                <a:schemeClr val="bg1">
                  <a:lumMod val="10000"/>
                </a:schemeClr>
              </a:solidFill>
            </a:endParaRPr>
          </a:p>
        </p:txBody>
      </p:sp>
    </p:spTree>
    <p:extLst>
      <p:ext uri="{BB962C8B-B14F-4D97-AF65-F5344CB8AC3E}">
        <p14:creationId xmlns:p14="http://schemas.microsoft.com/office/powerpoint/2010/main" xmlns="" val="3049906446"/>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a:bodyPr>
          <a:lstStyle/>
          <a:p>
            <a:pPr marL="0" indent="0" algn="just">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Görünüşte Dinleme</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a:t>
            </a:r>
          </a:p>
          <a:p>
            <a:pPr marL="0" indent="0" algn="just">
              <a:buNone/>
            </a:pPr>
            <a:r>
              <a:rPr lang="tr-TR" sz="2400" dirty="0" smtClean="0">
                <a:solidFill>
                  <a:schemeClr val="bg1">
                    <a:lumMod val="10000"/>
                  </a:schemeClr>
                </a:solidFill>
                <a:latin typeface="Times New Roman" panose="02020603050405020304" pitchFamily="18" charset="0"/>
                <a:cs typeface="Times New Roman" panose="02020603050405020304" pitchFamily="18" charset="0"/>
              </a:rPr>
              <a:t>Bu </a:t>
            </a:r>
            <a:r>
              <a:rPr lang="tr-TR" sz="2400" dirty="0">
                <a:solidFill>
                  <a:schemeClr val="bg1">
                    <a:lumMod val="10000"/>
                  </a:schemeClr>
                </a:solidFill>
                <a:latin typeface="Times New Roman" panose="02020603050405020304" pitchFamily="18" charset="0"/>
                <a:cs typeface="Times New Roman" panose="02020603050405020304" pitchFamily="18" charset="0"/>
              </a:rPr>
              <a:t>dinleme türü aslında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dinlememek, </a:t>
            </a:r>
            <a:r>
              <a:rPr lang="tr-TR" sz="2400" dirty="0">
                <a:solidFill>
                  <a:schemeClr val="bg1">
                    <a:lumMod val="10000"/>
                  </a:schemeClr>
                </a:solidFill>
                <a:latin typeface="Times New Roman" panose="02020603050405020304" pitchFamily="18" charset="0"/>
                <a:cs typeface="Times New Roman" panose="02020603050405020304" pitchFamily="18" charset="0"/>
              </a:rPr>
              <a:t>sadece dinliyormuş gibi yapmaktır. Sınıfta veya diğer etkinliklerde insanların gözlerini size çivilediklerini, arada sırada gözlerini hayret ifadesi vererek açtıkları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ya da </a:t>
            </a:r>
            <a:r>
              <a:rPr lang="tr-TR" sz="2400" dirty="0">
                <a:solidFill>
                  <a:schemeClr val="bg1">
                    <a:lumMod val="10000"/>
                  </a:schemeClr>
                </a:solidFill>
                <a:latin typeface="Times New Roman" panose="02020603050405020304" pitchFamily="18" charset="0"/>
                <a:cs typeface="Times New Roman" panose="02020603050405020304" pitchFamily="18" charset="0"/>
              </a:rPr>
              <a:t>başlarını salladıklarını görürsünüz; çok büyük bir dikkatle sizi dinliyor gibidirler ancak zihnen çok uzakta olan bu insanlara hitap ederseniz uykudan uyanır gibi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sıçrarlar.</a:t>
            </a:r>
            <a:endParaRPr lang="tr-TR" sz="2400" dirty="0">
              <a:solidFill>
                <a:schemeClr val="bg1">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32917206"/>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lgn="just">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Seçerek Dinleme:</a:t>
            </a:r>
          </a:p>
          <a:p>
            <a:pPr marL="0" indent="0" algn="just">
              <a:buNone/>
            </a:pPr>
            <a:r>
              <a:rPr lang="tr-TR" sz="2400" dirty="0" smtClean="0">
                <a:solidFill>
                  <a:schemeClr val="bg1">
                    <a:lumMod val="10000"/>
                  </a:schemeClr>
                </a:solidFill>
                <a:latin typeface="Times New Roman" panose="02020603050405020304" pitchFamily="18" charset="0"/>
                <a:cs typeface="Times New Roman" panose="02020603050405020304" pitchFamily="18" charset="0"/>
              </a:rPr>
              <a:t>Bu </a:t>
            </a:r>
            <a:r>
              <a:rPr lang="tr-TR" sz="2400" dirty="0">
                <a:solidFill>
                  <a:schemeClr val="bg1">
                    <a:lumMod val="10000"/>
                  </a:schemeClr>
                </a:solidFill>
                <a:latin typeface="Times New Roman" panose="02020603050405020304" pitchFamily="18" charset="0"/>
                <a:cs typeface="Times New Roman" panose="02020603050405020304" pitchFamily="18" charset="0"/>
              </a:rPr>
              <a:t>dinleme türü bir anlamda algıda seçicilikle ilgilidir. Bir  annenin bir oda dolusu çocuğun sesi varken, kendi çocuğunun ağlayışını ayırt etmesi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ya da </a:t>
            </a:r>
            <a:r>
              <a:rPr lang="tr-TR" sz="2400" dirty="0">
                <a:solidFill>
                  <a:schemeClr val="bg1">
                    <a:lumMod val="10000"/>
                  </a:schemeClr>
                </a:solidFill>
                <a:latin typeface="Times New Roman" panose="02020603050405020304" pitchFamily="18" charset="0"/>
                <a:cs typeface="Times New Roman" panose="02020603050405020304" pitchFamily="18" charset="0"/>
              </a:rPr>
              <a:t>karnı aç olan kişilerin sadece yemek reklamlarını fark etmesi gibi dinleyicinin sadece kendisi ile ilgili olan kısmı duyması diğer anlatılanlara kulaklarını </a:t>
            </a:r>
            <a:r>
              <a:rPr lang="tr-TR" sz="2400" dirty="0" err="1" smtClean="0">
                <a:solidFill>
                  <a:schemeClr val="bg1">
                    <a:lumMod val="10000"/>
                  </a:schemeClr>
                </a:solidFill>
                <a:latin typeface="Times New Roman" panose="02020603050405020304" pitchFamily="18" charset="0"/>
                <a:cs typeface="Times New Roman" panose="02020603050405020304" pitchFamily="18" charset="0"/>
              </a:rPr>
              <a:t>kaApatması</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a:t>
            </a:r>
            <a:r>
              <a:rPr lang="tr-TR" sz="2400" dirty="0">
                <a:solidFill>
                  <a:schemeClr val="bg1">
                    <a:lumMod val="10000"/>
                  </a:schemeClr>
                </a:solidFill>
                <a:latin typeface="Times New Roman" panose="02020603050405020304" pitchFamily="18" charset="0"/>
                <a:cs typeface="Times New Roman" panose="02020603050405020304" pitchFamily="18" charset="0"/>
              </a:rPr>
              <a:t>anlamındadır.</a:t>
            </a:r>
          </a:p>
          <a:p>
            <a:endParaRPr lang="tr-TR" dirty="0">
              <a:solidFill>
                <a:schemeClr val="bg1">
                  <a:lumMod val="10000"/>
                </a:schemeClr>
              </a:solidFill>
            </a:endParaRPr>
          </a:p>
        </p:txBody>
      </p:sp>
    </p:spTree>
    <p:extLst>
      <p:ext uri="{BB962C8B-B14F-4D97-AF65-F5344CB8AC3E}">
        <p14:creationId xmlns:p14="http://schemas.microsoft.com/office/powerpoint/2010/main" xmlns="" val="3477406200"/>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lgn="just">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Saplanmış Dinleme:</a:t>
            </a:r>
          </a:p>
          <a:p>
            <a:pPr marL="0" indent="0" algn="just">
              <a:buNone/>
            </a:pPr>
            <a:r>
              <a:rPr lang="tr-TR" sz="2400" dirty="0" smtClean="0">
                <a:solidFill>
                  <a:schemeClr val="bg1">
                    <a:lumMod val="10000"/>
                  </a:schemeClr>
                </a:solidFill>
                <a:latin typeface="Times New Roman" panose="02020603050405020304" pitchFamily="18" charset="0"/>
                <a:cs typeface="Times New Roman" panose="02020603050405020304" pitchFamily="18" charset="0"/>
              </a:rPr>
              <a:t>Bu </a:t>
            </a:r>
            <a:r>
              <a:rPr lang="tr-TR" sz="2400" dirty="0">
                <a:solidFill>
                  <a:schemeClr val="bg1">
                    <a:lumMod val="10000"/>
                  </a:schemeClr>
                </a:solidFill>
                <a:latin typeface="Times New Roman" panose="02020603050405020304" pitchFamily="18" charset="0"/>
                <a:cs typeface="Times New Roman" panose="02020603050405020304" pitchFamily="18" charset="0"/>
              </a:rPr>
              <a:t>tür dinleyiciler siz ne derseniz deyin kendi duymak istediğini duyar, bu tür dinleyicilerle belli bir noktaya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ya da </a:t>
            </a:r>
            <a:r>
              <a:rPr lang="tr-TR" sz="2400" dirty="0">
                <a:solidFill>
                  <a:schemeClr val="bg1">
                    <a:lumMod val="10000"/>
                  </a:schemeClr>
                </a:solidFill>
                <a:latin typeface="Times New Roman" panose="02020603050405020304" pitchFamily="18" charset="0"/>
                <a:cs typeface="Times New Roman" panose="02020603050405020304" pitchFamily="18" charset="0"/>
              </a:rPr>
              <a:t>ortak paydaya gelmek çok zordur.</a:t>
            </a:r>
          </a:p>
          <a:p>
            <a:endParaRPr lang="tr-TR" dirty="0">
              <a:solidFill>
                <a:schemeClr val="bg1">
                  <a:lumMod val="10000"/>
                </a:schemeClr>
              </a:solidFill>
            </a:endParaRPr>
          </a:p>
        </p:txBody>
      </p:sp>
    </p:spTree>
    <p:extLst>
      <p:ext uri="{BB962C8B-B14F-4D97-AF65-F5344CB8AC3E}">
        <p14:creationId xmlns:p14="http://schemas.microsoft.com/office/powerpoint/2010/main" xmlns="" val="1540946410"/>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lgn="just">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Savunucu Dinleme: </a:t>
            </a:r>
          </a:p>
          <a:p>
            <a:pPr marL="0" indent="0" algn="just">
              <a:buNone/>
            </a:pPr>
            <a:r>
              <a:rPr lang="tr-TR" sz="2400" dirty="0" smtClean="0">
                <a:solidFill>
                  <a:schemeClr val="bg1">
                    <a:lumMod val="10000"/>
                  </a:schemeClr>
                </a:solidFill>
                <a:latin typeface="Times New Roman" panose="02020603050405020304" pitchFamily="18" charset="0"/>
                <a:cs typeface="Times New Roman" panose="02020603050405020304" pitchFamily="18" charset="0"/>
              </a:rPr>
              <a:t>Bu </a:t>
            </a:r>
            <a:r>
              <a:rPr lang="tr-TR" sz="2400" dirty="0">
                <a:solidFill>
                  <a:schemeClr val="bg1">
                    <a:lumMod val="10000"/>
                  </a:schemeClr>
                </a:solidFill>
                <a:latin typeface="Times New Roman" panose="02020603050405020304" pitchFamily="18" charset="0"/>
                <a:cs typeface="Times New Roman" panose="02020603050405020304" pitchFamily="18" charset="0"/>
              </a:rPr>
              <a:t>tür dinleyiciler sürekli savunma durumundadırlar. Yapılan her tür konuşmayı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kendilerine </a:t>
            </a:r>
            <a:r>
              <a:rPr lang="tr-TR" sz="2400" dirty="0">
                <a:solidFill>
                  <a:schemeClr val="bg1">
                    <a:lumMod val="10000"/>
                  </a:schemeClr>
                </a:solidFill>
                <a:latin typeface="Times New Roman" panose="02020603050405020304" pitchFamily="18" charset="0"/>
                <a:cs typeface="Times New Roman" panose="02020603050405020304" pitchFamily="18" charset="0"/>
              </a:rPr>
              <a:t>yönelik bir saldırı gibi algılarlar ve sürekli kendileri ile ilgili aslında öyle olmadıklarını, öyle düşünmediklerini ispatlamak gibi bir uğraşı içindedirler. Konuşmaları genellikle kendilerine dönüktür. </a:t>
            </a:r>
            <a:r>
              <a:rPr lang="tr-TR" dirty="0">
                <a:solidFill>
                  <a:schemeClr val="bg1">
                    <a:lumMod val="10000"/>
                  </a:schemeClr>
                </a:solidFill>
              </a:rPr>
              <a:t> </a:t>
            </a:r>
          </a:p>
          <a:p>
            <a:endParaRPr lang="tr-TR" dirty="0">
              <a:solidFill>
                <a:schemeClr val="bg1">
                  <a:lumMod val="10000"/>
                </a:schemeClr>
              </a:solidFill>
            </a:endParaRPr>
          </a:p>
        </p:txBody>
      </p:sp>
    </p:spTree>
    <p:extLst>
      <p:ext uri="{BB962C8B-B14F-4D97-AF65-F5344CB8AC3E}">
        <p14:creationId xmlns:p14="http://schemas.microsoft.com/office/powerpoint/2010/main" xmlns="" val="1949114491"/>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lgn="just">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Tuzak </a:t>
            </a:r>
            <a:r>
              <a:rPr lang="tr-TR" sz="2400" b="1" dirty="0">
                <a:solidFill>
                  <a:schemeClr val="bg1">
                    <a:lumMod val="10000"/>
                  </a:schemeClr>
                </a:solidFill>
                <a:latin typeface="Times New Roman" panose="02020603050405020304" pitchFamily="18" charset="0"/>
                <a:cs typeface="Times New Roman" panose="02020603050405020304" pitchFamily="18" charset="0"/>
              </a:rPr>
              <a:t>Kurucu </a:t>
            </a: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Dinleme:</a:t>
            </a:r>
          </a:p>
          <a:p>
            <a:pPr marL="0" indent="0" algn="just">
              <a:buNone/>
            </a:pPr>
            <a:r>
              <a:rPr lang="tr-TR" sz="2400" dirty="0" smtClean="0">
                <a:solidFill>
                  <a:schemeClr val="bg1">
                    <a:lumMod val="10000"/>
                  </a:schemeClr>
                </a:solidFill>
                <a:latin typeface="Times New Roman" panose="02020603050405020304" pitchFamily="18" charset="0"/>
                <a:cs typeface="Times New Roman" panose="02020603050405020304" pitchFamily="18" charset="0"/>
              </a:rPr>
              <a:t>Bu </a:t>
            </a:r>
            <a:r>
              <a:rPr lang="tr-TR" sz="2400" dirty="0">
                <a:solidFill>
                  <a:schemeClr val="bg1">
                    <a:lumMod val="10000"/>
                  </a:schemeClr>
                </a:solidFill>
                <a:latin typeface="Times New Roman" panose="02020603050405020304" pitchFamily="18" charset="0"/>
                <a:cs typeface="Times New Roman" panose="02020603050405020304" pitchFamily="18" charset="0"/>
              </a:rPr>
              <a:t>dinleyiciler sinsice bir çaba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içerisindedirler. Daha </a:t>
            </a:r>
            <a:r>
              <a:rPr lang="tr-TR" sz="2400" dirty="0">
                <a:solidFill>
                  <a:schemeClr val="bg1">
                    <a:lumMod val="10000"/>
                  </a:schemeClr>
                </a:solidFill>
                <a:latin typeface="Times New Roman" panose="02020603050405020304" pitchFamily="18" charset="0"/>
                <a:cs typeface="Times New Roman" panose="02020603050405020304" pitchFamily="18" charset="0"/>
              </a:rPr>
              <a:t>önceden yapılmış planları vardır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konuşmacıyı </a:t>
            </a:r>
            <a:r>
              <a:rPr lang="tr-TR" sz="2400" dirty="0">
                <a:solidFill>
                  <a:schemeClr val="bg1">
                    <a:lumMod val="10000"/>
                  </a:schemeClr>
                </a:solidFill>
                <a:latin typeface="Times New Roman" panose="02020603050405020304" pitchFamily="18" charset="0"/>
                <a:cs typeface="Times New Roman" panose="02020603050405020304" pitchFamily="18" charset="0"/>
              </a:rPr>
              <a:t>usta sorularla tuzağa çekerler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Argoda </a:t>
            </a:r>
            <a:r>
              <a:rPr lang="tr-TR" sz="2400" dirty="0">
                <a:solidFill>
                  <a:schemeClr val="bg1">
                    <a:lumMod val="10000"/>
                  </a:schemeClr>
                </a:solidFill>
                <a:latin typeface="Times New Roman" panose="02020603050405020304" pitchFamily="18" charset="0"/>
                <a:cs typeface="Times New Roman" panose="02020603050405020304" pitchFamily="18" charset="0"/>
              </a:rPr>
              <a:t>kullanılan “punduna getirip mosmor etmek” şeklindeki deyimi bu dinleme türüne karşılık gelir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Bu </a:t>
            </a:r>
            <a:r>
              <a:rPr lang="tr-TR" sz="2400" dirty="0">
                <a:solidFill>
                  <a:schemeClr val="bg1">
                    <a:lumMod val="10000"/>
                  </a:schemeClr>
                </a:solidFill>
                <a:latin typeface="Times New Roman" panose="02020603050405020304" pitchFamily="18" charset="0"/>
                <a:cs typeface="Times New Roman" panose="02020603050405020304" pitchFamily="18" charset="0"/>
              </a:rPr>
              <a:t>dinleyiciler genellikle ellerinde bir kağıt kalemle dinlerler ve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konuşmacının, konuşmasında </a:t>
            </a:r>
            <a:r>
              <a:rPr lang="tr-TR" sz="2400" dirty="0">
                <a:solidFill>
                  <a:schemeClr val="bg1">
                    <a:lumMod val="10000"/>
                  </a:schemeClr>
                </a:solidFill>
                <a:latin typeface="Times New Roman" panose="02020603050405020304" pitchFamily="18" charset="0"/>
                <a:cs typeface="Times New Roman" panose="02020603050405020304" pitchFamily="18" charset="0"/>
              </a:rPr>
              <a:t>yakaladıkları açıkları not ederler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konuşma </a:t>
            </a:r>
            <a:r>
              <a:rPr lang="tr-TR" sz="2400" dirty="0">
                <a:solidFill>
                  <a:schemeClr val="bg1">
                    <a:lumMod val="10000"/>
                  </a:schemeClr>
                </a:solidFill>
                <a:latin typeface="Times New Roman" panose="02020603050405020304" pitchFamily="18" charset="0"/>
                <a:cs typeface="Times New Roman" panose="02020603050405020304" pitchFamily="18" charset="0"/>
              </a:rPr>
              <a:t>sonunda ilk söz alan ve bu açıkları sıralayanlar genellikle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onlardır.</a:t>
            </a:r>
            <a:endParaRPr lang="tr-TR" sz="2400" dirty="0">
              <a:solidFill>
                <a:schemeClr val="bg1">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5279764"/>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622693" y="2292604"/>
            <a:ext cx="8825659" cy="3416300"/>
          </a:xfrm>
        </p:spPr>
        <p:txBody>
          <a:bodyPr/>
          <a:lstStyle/>
          <a:p>
            <a:pPr marL="0" indent="0">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Yüzeysel Dinleme:</a:t>
            </a:r>
            <a:r>
              <a:rPr lang="tr-TR" sz="2400" dirty="0">
                <a:solidFill>
                  <a:schemeClr val="bg1">
                    <a:lumMod val="10000"/>
                  </a:schemeClr>
                </a:solidFill>
                <a:latin typeface="Times New Roman" panose="02020603050405020304" pitchFamily="18" charset="0"/>
                <a:cs typeface="Times New Roman" panose="02020603050405020304" pitchFamily="18" charset="0"/>
              </a:rPr>
              <a:t/>
            </a:r>
            <a:br>
              <a:rPr lang="tr-TR" sz="2400" dirty="0">
                <a:solidFill>
                  <a:schemeClr val="bg1">
                    <a:lumMod val="10000"/>
                  </a:schemeClr>
                </a:solidFill>
                <a:latin typeface="Times New Roman" panose="02020603050405020304" pitchFamily="18" charset="0"/>
                <a:cs typeface="Times New Roman" panose="02020603050405020304" pitchFamily="18" charset="0"/>
              </a:rPr>
            </a:br>
            <a:r>
              <a:rPr lang="tr-TR" sz="2400" dirty="0">
                <a:solidFill>
                  <a:schemeClr val="bg1">
                    <a:lumMod val="10000"/>
                  </a:schemeClr>
                </a:solidFill>
                <a:latin typeface="Times New Roman" panose="02020603050405020304" pitchFamily="18" charset="0"/>
                <a:cs typeface="Times New Roman" panose="02020603050405020304" pitchFamily="18" charset="0"/>
              </a:rPr>
              <a:t>Yüzeysel dinleyici konuşmanın ayrıntılarına dikkat etmez</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genel </a:t>
            </a:r>
            <a:r>
              <a:rPr lang="tr-TR" sz="2400" dirty="0">
                <a:solidFill>
                  <a:schemeClr val="bg1">
                    <a:lumMod val="10000"/>
                  </a:schemeClr>
                </a:solidFill>
                <a:latin typeface="Times New Roman" panose="02020603050405020304" pitchFamily="18" charset="0"/>
                <a:cs typeface="Times New Roman" panose="02020603050405020304" pitchFamily="18" charset="0"/>
              </a:rPr>
              <a:t>konu ve içerik hakkında bilgi sahibi olmak onun için yeterlidir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Söylenen </a:t>
            </a:r>
            <a:r>
              <a:rPr lang="tr-TR" sz="2400" dirty="0">
                <a:solidFill>
                  <a:schemeClr val="bg1">
                    <a:lumMod val="10000"/>
                  </a:schemeClr>
                </a:solidFill>
                <a:latin typeface="Times New Roman" panose="02020603050405020304" pitchFamily="18" charset="0"/>
                <a:cs typeface="Times New Roman" panose="02020603050405020304" pitchFamily="18" charset="0"/>
              </a:rPr>
              <a:t>sözün görünürdeki yüzeysel anlamın arkasında yatan derin anlamını kaçırır.</a:t>
            </a:r>
          </a:p>
          <a:p>
            <a:endParaRPr lang="tr-TR" dirty="0">
              <a:solidFill>
                <a:schemeClr val="bg1">
                  <a:lumMod val="10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841671" y="4368739"/>
            <a:ext cx="6076951" cy="2298192"/>
          </a:xfrm>
          <a:prstGeom prst="rect">
            <a:avLst/>
          </a:prstGeom>
        </p:spPr>
      </p:pic>
    </p:spTree>
    <p:extLst>
      <p:ext uri="{BB962C8B-B14F-4D97-AF65-F5344CB8AC3E}">
        <p14:creationId xmlns:p14="http://schemas.microsoft.com/office/powerpoint/2010/main" xmlns="" val="1208527713"/>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lgn="just">
              <a:buNone/>
            </a:pPr>
            <a:r>
              <a:rPr lang="tr-TR" sz="2400" b="1" i="1" dirty="0" smtClean="0">
                <a:solidFill>
                  <a:schemeClr val="bg1">
                    <a:lumMod val="10000"/>
                  </a:schemeClr>
                </a:solidFill>
                <a:latin typeface="Times New Roman" panose="02020603050405020304" pitchFamily="18" charset="0"/>
                <a:cs typeface="Times New Roman" panose="02020603050405020304" pitchFamily="18" charset="0"/>
              </a:rPr>
              <a:t>İyi </a:t>
            </a:r>
            <a:r>
              <a:rPr lang="tr-TR" sz="2400" b="1" i="1" dirty="0">
                <a:solidFill>
                  <a:schemeClr val="bg1">
                    <a:lumMod val="10000"/>
                  </a:schemeClr>
                </a:solidFill>
                <a:latin typeface="Times New Roman" panose="02020603050405020304" pitchFamily="18" charset="0"/>
                <a:cs typeface="Times New Roman" panose="02020603050405020304" pitchFamily="18" charset="0"/>
              </a:rPr>
              <a:t>Dinleyiciler; Dikkat ve ilgi ile dinler</a:t>
            </a:r>
            <a:r>
              <a:rPr lang="tr-TR" sz="2400" b="1" i="1" dirty="0" smtClean="0">
                <a:solidFill>
                  <a:schemeClr val="bg1">
                    <a:lumMod val="10000"/>
                  </a:schemeClr>
                </a:solidFill>
                <a:latin typeface="Times New Roman" panose="02020603050405020304" pitchFamily="18" charset="0"/>
                <a:cs typeface="Times New Roman" panose="02020603050405020304" pitchFamily="18" charset="0"/>
              </a:rPr>
              <a:t>. </a:t>
            </a:r>
          </a:p>
          <a:p>
            <a:pPr marL="0" indent="0" algn="just">
              <a:buNone/>
            </a:pPr>
            <a:r>
              <a:rPr lang="tr-TR" sz="2400" dirty="0">
                <a:solidFill>
                  <a:schemeClr val="bg1">
                    <a:lumMod val="10000"/>
                  </a:schemeClr>
                </a:solidFill>
                <a:latin typeface="Times New Roman" panose="02020603050405020304" pitchFamily="18" charset="0"/>
                <a:cs typeface="Times New Roman" panose="02020603050405020304" pitchFamily="18" charset="0"/>
              </a:rPr>
              <a:t/>
            </a:r>
            <a:br>
              <a:rPr lang="tr-TR" sz="2400" dirty="0">
                <a:solidFill>
                  <a:schemeClr val="bg1">
                    <a:lumMod val="10000"/>
                  </a:schemeClr>
                </a:solidFill>
                <a:latin typeface="Times New Roman" panose="02020603050405020304" pitchFamily="18" charset="0"/>
                <a:cs typeface="Times New Roman" panose="02020603050405020304" pitchFamily="18" charset="0"/>
              </a:rPr>
            </a:br>
            <a:r>
              <a:rPr lang="tr-TR" sz="2400" dirty="0">
                <a:solidFill>
                  <a:schemeClr val="bg1">
                    <a:lumMod val="10000"/>
                  </a:schemeClr>
                </a:solidFill>
                <a:latin typeface="Times New Roman" panose="02020603050405020304" pitchFamily="18" charset="0"/>
                <a:cs typeface="Times New Roman" panose="02020603050405020304" pitchFamily="18" charset="0"/>
              </a:rPr>
              <a:t>Sözlerin içeriği kadar duyguları da dinler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Sabırlıdır</a:t>
            </a:r>
            <a:r>
              <a:rPr lang="tr-TR" sz="2400" dirty="0">
                <a:solidFill>
                  <a:schemeClr val="bg1">
                    <a:lumMod val="10000"/>
                  </a:schemeClr>
                </a:solidFill>
                <a:latin typeface="Times New Roman" panose="02020603050405020304" pitchFamily="18" charset="0"/>
                <a:cs typeface="Times New Roman" panose="02020603050405020304" pitchFamily="18" charset="0"/>
              </a:rPr>
              <a:t>, duygularını kontrol edebilir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Göz </a:t>
            </a:r>
            <a:r>
              <a:rPr lang="tr-TR" sz="2400" dirty="0">
                <a:solidFill>
                  <a:schemeClr val="bg1">
                    <a:lumMod val="10000"/>
                  </a:schemeClr>
                </a:solidFill>
                <a:latin typeface="Times New Roman" panose="02020603050405020304" pitchFamily="18" charset="0"/>
                <a:cs typeface="Times New Roman" panose="02020603050405020304" pitchFamily="18" charset="0"/>
              </a:rPr>
              <a:t>teması, baş hareketi ile dinlediğini belli eder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Konuşanın </a:t>
            </a:r>
            <a:r>
              <a:rPr lang="tr-TR" sz="2400" dirty="0">
                <a:solidFill>
                  <a:schemeClr val="bg1">
                    <a:lumMod val="10000"/>
                  </a:schemeClr>
                </a:solidFill>
                <a:latin typeface="Times New Roman" panose="02020603050405020304" pitchFamily="18" charset="0"/>
                <a:cs typeface="Times New Roman" panose="02020603050405020304" pitchFamily="18" charset="0"/>
              </a:rPr>
              <a:t>sözünü kesmez, cümlelerini tamamlamaz</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Anlamadığı </a:t>
            </a:r>
            <a:r>
              <a:rPr lang="tr-TR" sz="2400" dirty="0">
                <a:solidFill>
                  <a:schemeClr val="bg1">
                    <a:lumMod val="10000"/>
                  </a:schemeClr>
                </a:solidFill>
                <a:latin typeface="Times New Roman" panose="02020603050405020304" pitchFamily="18" charset="0"/>
                <a:cs typeface="Times New Roman" panose="02020603050405020304" pitchFamily="18" charset="0"/>
              </a:rPr>
              <a:t>yönleri sorarak açıklığa kavuşturur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Söylenenler </a:t>
            </a:r>
            <a:r>
              <a:rPr lang="tr-TR" sz="2400" dirty="0">
                <a:solidFill>
                  <a:schemeClr val="bg1">
                    <a:lumMod val="10000"/>
                  </a:schemeClr>
                </a:solidFill>
                <a:latin typeface="Times New Roman" panose="02020603050405020304" pitchFamily="18" charset="0"/>
                <a:cs typeface="Times New Roman" panose="02020603050405020304" pitchFamily="18" charset="0"/>
              </a:rPr>
              <a:t>hoşuna gitmese de, söyleyeni yargılamaktan kaçınır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Anladığından </a:t>
            </a:r>
            <a:r>
              <a:rPr lang="tr-TR" sz="2400" dirty="0">
                <a:solidFill>
                  <a:schemeClr val="bg1">
                    <a:lumMod val="10000"/>
                  </a:schemeClr>
                </a:solidFill>
                <a:latin typeface="Times New Roman" panose="02020603050405020304" pitchFamily="18" charset="0"/>
                <a:cs typeface="Times New Roman" panose="02020603050405020304" pitchFamily="18" charset="0"/>
              </a:rPr>
              <a:t>emin olmak için söyleneni kendi ifadeleri ile tekrar eder.</a:t>
            </a:r>
          </a:p>
          <a:p>
            <a:endParaRPr lang="tr-TR" dirty="0">
              <a:solidFill>
                <a:schemeClr val="bg1">
                  <a:lumMod val="10000"/>
                </a:schemeClr>
              </a:solidFill>
            </a:endParaRPr>
          </a:p>
        </p:txBody>
      </p:sp>
    </p:spTree>
    <p:extLst>
      <p:ext uri="{BB962C8B-B14F-4D97-AF65-F5344CB8AC3E}">
        <p14:creationId xmlns:p14="http://schemas.microsoft.com/office/powerpoint/2010/main" xmlns="" val="1597745939"/>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bg1">
                    <a:lumMod val="10000"/>
                  </a:schemeClr>
                </a:solidFill>
                <a:latin typeface="Times New Roman" panose="02020603050405020304" pitchFamily="18" charset="0"/>
                <a:cs typeface="Times New Roman" panose="02020603050405020304" pitchFamily="18" charset="0"/>
              </a:rPr>
              <a:t>Etkin </a:t>
            </a:r>
            <a:r>
              <a:rPr lang="tr-TR" b="1" dirty="0">
                <a:solidFill>
                  <a:schemeClr val="bg1">
                    <a:lumMod val="10000"/>
                  </a:schemeClr>
                </a:solidFill>
                <a:latin typeface="Times New Roman" panose="02020603050405020304" pitchFamily="18" charset="0"/>
                <a:cs typeface="Times New Roman" panose="02020603050405020304" pitchFamily="18" charset="0"/>
              </a:rPr>
              <a:t>Bir Dinleme </a:t>
            </a:r>
            <a:r>
              <a:rPr lang="tr-TR" b="1" dirty="0" smtClean="0">
                <a:solidFill>
                  <a:schemeClr val="bg1">
                    <a:lumMod val="10000"/>
                  </a:schemeClr>
                </a:solidFill>
                <a:latin typeface="Times New Roman" panose="02020603050405020304" pitchFamily="18" charset="0"/>
                <a:cs typeface="Times New Roman" panose="02020603050405020304" pitchFamily="18" charset="0"/>
              </a:rPr>
              <a:t>İçin</a:t>
            </a:r>
            <a:endParaRPr lang="tr-TR" dirty="0">
              <a:solidFill>
                <a:schemeClr val="bg1">
                  <a:lumMod val="1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512961" y="2603500"/>
            <a:ext cx="8831767" cy="3416300"/>
          </a:xfrm>
        </p:spPr>
        <p:txBody>
          <a:bodyPr>
            <a:normAutofit/>
          </a:bodyPr>
          <a:lstStyle/>
          <a:p>
            <a:r>
              <a:rPr lang="tr-TR" sz="2400" dirty="0">
                <a:solidFill>
                  <a:schemeClr val="bg1">
                    <a:lumMod val="10000"/>
                  </a:schemeClr>
                </a:solidFill>
                <a:latin typeface="Times New Roman" panose="02020603050405020304" pitchFamily="18" charset="0"/>
                <a:cs typeface="Times New Roman" panose="02020603050405020304" pitchFamily="18" charset="0"/>
              </a:rPr>
              <a:t>Aktif şekilde sözel ve sözel olmayan mesajları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dinler.</a:t>
            </a:r>
          </a:p>
          <a:p>
            <a:r>
              <a:rPr lang="tr-TR" sz="2400" dirty="0">
                <a:solidFill>
                  <a:schemeClr val="bg1">
                    <a:lumMod val="10000"/>
                  </a:schemeClr>
                </a:solidFill>
                <a:latin typeface="Times New Roman" panose="02020603050405020304" pitchFamily="18" charset="0"/>
                <a:cs typeface="Times New Roman" panose="02020603050405020304" pitchFamily="18" charset="0"/>
              </a:rPr>
              <a:t>K</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onuşmacının beden hareketlerini, yüz ifadelerini, </a:t>
            </a:r>
            <a:r>
              <a:rPr lang="tr-TR" sz="2400" dirty="0">
                <a:solidFill>
                  <a:schemeClr val="bg1">
                    <a:lumMod val="10000"/>
                  </a:schemeClr>
                </a:solidFill>
                <a:latin typeface="Times New Roman" panose="02020603050405020304" pitchFamily="18" charset="0"/>
                <a:cs typeface="Times New Roman" panose="02020603050405020304" pitchFamily="18" charset="0"/>
              </a:rPr>
              <a:t>s</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esle </a:t>
            </a:r>
            <a:r>
              <a:rPr lang="tr-TR" sz="2400" dirty="0">
                <a:solidFill>
                  <a:schemeClr val="bg1">
                    <a:lumMod val="10000"/>
                  </a:schemeClr>
                </a:solidFill>
                <a:latin typeface="Times New Roman" panose="02020603050405020304" pitchFamily="18" charset="0"/>
                <a:cs typeface="Times New Roman" panose="02020603050405020304" pitchFamily="18" charset="0"/>
              </a:rPr>
              <a:t>ilgili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değişmelerini, genel tepkilerini gözlemler.</a:t>
            </a:r>
          </a:p>
          <a:p>
            <a:r>
              <a:rPr lang="tr-TR" sz="2400" dirty="0" err="1">
                <a:solidFill>
                  <a:schemeClr val="bg1">
                    <a:lumMod val="10000"/>
                  </a:schemeClr>
                </a:solidFill>
                <a:latin typeface="Times New Roman" panose="02020603050405020304" pitchFamily="18" charset="0"/>
                <a:cs typeface="Times New Roman" panose="02020603050405020304" pitchFamily="18" charset="0"/>
              </a:rPr>
              <a:t>Empatik</a:t>
            </a:r>
            <a:r>
              <a:rPr lang="tr-TR" sz="2400" dirty="0">
                <a:solidFill>
                  <a:schemeClr val="bg1">
                    <a:lumMod val="10000"/>
                  </a:schemeClr>
                </a:solidFill>
                <a:latin typeface="Times New Roman" panose="02020603050405020304" pitchFamily="18" charset="0"/>
                <a:cs typeface="Times New Roman" panose="02020603050405020304" pitchFamily="18" charset="0"/>
              </a:rPr>
              <a:t> ve yargılayıcı olmayan dinleme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yapar.</a:t>
            </a:r>
          </a:p>
          <a:p>
            <a:r>
              <a:rPr lang="tr-TR" sz="2400" dirty="0" smtClean="0">
                <a:solidFill>
                  <a:schemeClr val="bg1">
                    <a:lumMod val="10000"/>
                  </a:schemeClr>
                </a:solidFill>
                <a:latin typeface="Times New Roman" panose="02020603050405020304" pitchFamily="18" charset="0"/>
                <a:cs typeface="Times New Roman" panose="02020603050405020304" pitchFamily="18" charset="0"/>
              </a:rPr>
              <a:t>Kendisini konuşmacının </a:t>
            </a:r>
            <a:r>
              <a:rPr lang="tr-TR" sz="2400" dirty="0">
                <a:solidFill>
                  <a:schemeClr val="bg1">
                    <a:lumMod val="10000"/>
                  </a:schemeClr>
                </a:solidFill>
                <a:latin typeface="Times New Roman" panose="02020603050405020304" pitchFamily="18" charset="0"/>
                <a:cs typeface="Times New Roman" panose="02020603050405020304" pitchFamily="18" charset="0"/>
              </a:rPr>
              <a:t>yerine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koyarak davranış </a:t>
            </a:r>
            <a:r>
              <a:rPr lang="tr-TR" sz="2400" dirty="0">
                <a:solidFill>
                  <a:schemeClr val="bg1">
                    <a:lumMod val="10000"/>
                  </a:schemeClr>
                </a:solidFill>
                <a:latin typeface="Times New Roman" panose="02020603050405020304" pitchFamily="18" charset="0"/>
                <a:cs typeface="Times New Roman" panose="02020603050405020304" pitchFamily="18" charset="0"/>
              </a:rPr>
              <a:t>ve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sözleriyle </a:t>
            </a:r>
            <a:r>
              <a:rPr lang="tr-TR" sz="2400" dirty="0">
                <a:solidFill>
                  <a:schemeClr val="bg1">
                    <a:lumMod val="10000"/>
                  </a:schemeClr>
                </a:solidFill>
                <a:latin typeface="Times New Roman" panose="02020603050405020304" pitchFamily="18" charset="0"/>
                <a:cs typeface="Times New Roman" panose="02020603050405020304" pitchFamily="18" charset="0"/>
              </a:rPr>
              <a:t>tasdik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ederek, duygu </a:t>
            </a:r>
            <a:r>
              <a:rPr lang="tr-TR" sz="2400" dirty="0">
                <a:solidFill>
                  <a:schemeClr val="bg1">
                    <a:lumMod val="10000"/>
                  </a:schemeClr>
                </a:solidFill>
                <a:latin typeface="Times New Roman" panose="02020603050405020304" pitchFamily="18" charset="0"/>
                <a:cs typeface="Times New Roman" panose="02020603050405020304" pitchFamily="18" charset="0"/>
              </a:rPr>
              <a:t>ve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düşüncelerini aktararak, eleştirici </a:t>
            </a:r>
            <a:r>
              <a:rPr lang="tr-TR" sz="2400" dirty="0">
                <a:solidFill>
                  <a:schemeClr val="bg1">
                    <a:lumMod val="10000"/>
                  </a:schemeClr>
                </a:solidFill>
                <a:latin typeface="Times New Roman" panose="02020603050405020304" pitchFamily="18" charset="0"/>
                <a:cs typeface="Times New Roman" panose="02020603050405020304" pitchFamily="18" charset="0"/>
              </a:rPr>
              <a:t>ve yargılayıcı ifadelerden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kaçınarak ve kendi kelimeleriyle </a:t>
            </a:r>
            <a:r>
              <a:rPr lang="tr-TR" sz="2400" dirty="0">
                <a:solidFill>
                  <a:schemeClr val="bg1">
                    <a:lumMod val="10000"/>
                  </a:schemeClr>
                </a:solidFill>
                <a:latin typeface="Times New Roman" panose="02020603050405020304" pitchFamily="18" charset="0"/>
                <a:cs typeface="Times New Roman" panose="02020603050405020304" pitchFamily="18" charset="0"/>
              </a:rPr>
              <a:t>özetleme yaparak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dinler.</a:t>
            </a:r>
            <a:endParaRPr lang="tr-TR" sz="2400" dirty="0">
              <a:solidFill>
                <a:schemeClr val="bg1">
                  <a:lumMod val="1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099396" y="2603506"/>
            <a:ext cx="2828221" cy="3249961"/>
          </a:xfrm>
          <a:prstGeom prst="rect">
            <a:avLst/>
          </a:prstGeom>
        </p:spPr>
      </p:pic>
    </p:spTree>
    <p:extLst>
      <p:ext uri="{BB962C8B-B14F-4D97-AF65-F5344CB8AC3E}">
        <p14:creationId xmlns:p14="http://schemas.microsoft.com/office/powerpoint/2010/main" xmlns="" val="1104906694"/>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sz="2400" dirty="0" smtClean="0">
                <a:solidFill>
                  <a:schemeClr val="bg1">
                    <a:lumMod val="10000"/>
                  </a:schemeClr>
                </a:solidFill>
                <a:latin typeface="Times New Roman" panose="02020603050405020304" pitchFamily="18" charset="0"/>
                <a:cs typeface="Times New Roman" panose="02020603050405020304" pitchFamily="18" charset="0"/>
              </a:rPr>
              <a:t>İnsanlar dil aracılığıyla düşünür, öğrenir ve iletişim kurarlar. Dil çeşitli düşünceleri, duyguları, inançları, tutumları öğretmede; kültür birikimini nakletmede vazgeçilmez ve en etkili iletişim aracı olarak görülmektedir.(İnsanlar öğrenmek, birbirleriyle iletişim kurmak, zihinsel becerilerini geliştirmek, duygu ve düşüncelerini ifade etmek amacıyla dili kullanırlar. </a:t>
            </a:r>
          </a:p>
          <a:p>
            <a:endParaRPr lang="tr-TR" dirty="0"/>
          </a:p>
        </p:txBody>
      </p:sp>
    </p:spTree>
    <p:extLst>
      <p:ext uri="{BB962C8B-B14F-4D97-AF65-F5344CB8AC3E}">
        <p14:creationId xmlns:p14="http://schemas.microsoft.com/office/powerpoint/2010/main" xmlns="" val="82216578"/>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667" y="477677"/>
            <a:ext cx="10515600" cy="1172073"/>
          </a:xfrm>
        </p:spPr>
        <p:txBody>
          <a:bodyPr>
            <a:normAutofit fontScale="90000"/>
          </a:bodyPr>
          <a:lstStyle/>
          <a:p>
            <a:r>
              <a:rPr lang="tr-TR" sz="2700" b="1" dirty="0" smtClean="0">
                <a:solidFill>
                  <a:schemeClr val="bg1">
                    <a:lumMod val="10000"/>
                  </a:schemeClr>
                </a:solidFill>
              </a:rPr>
              <a:t>          		</a:t>
            </a:r>
            <a:br>
              <a:rPr lang="tr-TR" sz="2700" b="1" dirty="0" smtClean="0">
                <a:solidFill>
                  <a:schemeClr val="bg1">
                    <a:lumMod val="10000"/>
                  </a:schemeClr>
                </a:solidFill>
              </a:rPr>
            </a:br>
            <a:r>
              <a:rPr lang="tr-TR" sz="2700" b="1" dirty="0" err="1" smtClean="0">
                <a:solidFill>
                  <a:schemeClr val="bg1">
                    <a:lumMod val="10000"/>
                  </a:schemeClr>
                </a:solidFill>
                <a:latin typeface="Times New Roman" panose="02020603050405020304" pitchFamily="18" charset="0"/>
                <a:cs typeface="Times New Roman" panose="02020603050405020304" pitchFamily="18" charset="0"/>
              </a:rPr>
              <a:t>Öğrencİlerİn</a:t>
            </a:r>
            <a:r>
              <a:rPr lang="tr-TR" sz="2700" b="1" dirty="0" smtClean="0">
                <a:solidFill>
                  <a:schemeClr val="bg1">
                    <a:lumMod val="10000"/>
                  </a:schemeClr>
                </a:solidFill>
                <a:latin typeface="Times New Roman" panose="02020603050405020304" pitchFamily="18" charset="0"/>
                <a:cs typeface="Times New Roman" panose="02020603050405020304" pitchFamily="18" charset="0"/>
              </a:rPr>
              <a:t> </a:t>
            </a:r>
            <a:r>
              <a:rPr lang="tr-TR" sz="2700" b="1" dirty="0" err="1" smtClean="0">
                <a:solidFill>
                  <a:schemeClr val="bg1">
                    <a:lumMod val="10000"/>
                  </a:schemeClr>
                </a:solidFill>
                <a:latin typeface="Times New Roman" panose="02020603050405020304" pitchFamily="18" charset="0"/>
                <a:cs typeface="Times New Roman" panose="02020603050405020304" pitchFamily="18" charset="0"/>
              </a:rPr>
              <a:t>İyİ</a:t>
            </a:r>
            <a:r>
              <a:rPr lang="tr-TR" sz="2700" b="1" dirty="0" smtClean="0">
                <a:solidFill>
                  <a:schemeClr val="bg1">
                    <a:lumMod val="10000"/>
                  </a:schemeClr>
                </a:solidFill>
                <a:latin typeface="Times New Roman" panose="02020603050405020304" pitchFamily="18" charset="0"/>
                <a:cs typeface="Times New Roman" panose="02020603050405020304" pitchFamily="18" charset="0"/>
              </a:rPr>
              <a:t> </a:t>
            </a:r>
            <a:r>
              <a:rPr lang="tr-TR" sz="2700" b="1" dirty="0" smtClean="0">
                <a:solidFill>
                  <a:schemeClr val="bg1">
                    <a:lumMod val="10000"/>
                  </a:schemeClr>
                </a:solidFill>
                <a:latin typeface="Times New Roman" panose="02020603050405020304" pitchFamily="18" charset="0"/>
                <a:cs typeface="Times New Roman" panose="02020603050405020304" pitchFamily="18" charset="0"/>
              </a:rPr>
              <a:t>Birer Dinleyici </a:t>
            </a:r>
            <a:r>
              <a:rPr lang="tr-TR" sz="2700" b="1" dirty="0" err="1" smtClean="0">
                <a:solidFill>
                  <a:schemeClr val="bg1">
                    <a:lumMod val="10000"/>
                  </a:schemeClr>
                </a:solidFill>
                <a:latin typeface="Times New Roman" panose="02020603050405020304" pitchFamily="18" charset="0"/>
                <a:cs typeface="Times New Roman" panose="02020603050405020304" pitchFamily="18" charset="0"/>
              </a:rPr>
              <a:t>OlmalarInI</a:t>
            </a:r>
            <a:r>
              <a:rPr lang="tr-TR" sz="2700" b="1" dirty="0" smtClean="0">
                <a:solidFill>
                  <a:schemeClr val="bg1">
                    <a:lumMod val="10000"/>
                  </a:schemeClr>
                </a:solidFill>
                <a:latin typeface="Times New Roman" panose="02020603050405020304" pitchFamily="18" charset="0"/>
                <a:cs typeface="Times New Roman" panose="02020603050405020304" pitchFamily="18" charset="0"/>
              </a:rPr>
              <a:t> </a:t>
            </a:r>
            <a:r>
              <a:rPr lang="tr-TR" sz="2700" b="1" dirty="0" err="1" smtClean="0">
                <a:solidFill>
                  <a:schemeClr val="bg1">
                    <a:lumMod val="10000"/>
                  </a:schemeClr>
                </a:solidFill>
                <a:latin typeface="Times New Roman" panose="02020603050405020304" pitchFamily="18" charset="0"/>
                <a:cs typeface="Times New Roman" panose="02020603050405020304" pitchFamily="18" charset="0"/>
              </a:rPr>
              <a:t>Gerektİren</a:t>
            </a:r>
            <a:r>
              <a:rPr lang="tr-TR" sz="2700" b="1" dirty="0" smtClean="0">
                <a:solidFill>
                  <a:schemeClr val="bg1">
                    <a:lumMod val="10000"/>
                  </a:schemeClr>
                </a:solidFill>
                <a:latin typeface="Times New Roman" panose="02020603050405020304" pitchFamily="18" charset="0"/>
                <a:cs typeface="Times New Roman" panose="02020603050405020304" pitchFamily="18" charset="0"/>
              </a:rPr>
              <a:t> </a:t>
            </a:r>
            <a:r>
              <a:rPr lang="tr-TR" sz="2700" b="1" dirty="0" smtClean="0">
                <a:solidFill>
                  <a:schemeClr val="bg1">
                    <a:lumMod val="10000"/>
                  </a:schemeClr>
                </a:solidFill>
                <a:latin typeface="Times New Roman" panose="02020603050405020304" pitchFamily="18" charset="0"/>
                <a:cs typeface="Times New Roman" panose="02020603050405020304" pitchFamily="18" charset="0"/>
              </a:rPr>
              <a:t>Pek Çok Neden </a:t>
            </a:r>
            <a:r>
              <a:rPr lang="tr-TR" sz="2700" b="1" dirty="0" err="1" smtClean="0">
                <a:solidFill>
                  <a:schemeClr val="bg1">
                    <a:lumMod val="10000"/>
                  </a:schemeClr>
                </a:solidFill>
                <a:latin typeface="Times New Roman" panose="02020603050405020304" pitchFamily="18" charset="0"/>
                <a:cs typeface="Times New Roman" panose="02020603050405020304" pitchFamily="18" charset="0"/>
              </a:rPr>
              <a:t>VardIr</a:t>
            </a:r>
            <a:r>
              <a:rPr lang="tr-TR" sz="2700" b="1" dirty="0" smtClean="0">
                <a:solidFill>
                  <a:schemeClr val="bg1">
                    <a:lumMod val="10000"/>
                  </a:schemeClr>
                </a:solidFill>
                <a:latin typeface="Times New Roman" panose="02020603050405020304" pitchFamily="18" charset="0"/>
                <a:cs typeface="Times New Roman" panose="02020603050405020304" pitchFamily="18" charset="0"/>
              </a:rPr>
              <a:t>. Bunlardan </a:t>
            </a:r>
            <a:r>
              <a:rPr lang="tr-TR" sz="2700" b="1" dirty="0" err="1" smtClean="0">
                <a:solidFill>
                  <a:schemeClr val="bg1">
                    <a:lumMod val="10000"/>
                  </a:schemeClr>
                </a:solidFill>
                <a:latin typeface="Times New Roman" panose="02020603050405020304" pitchFamily="18" charset="0"/>
                <a:cs typeface="Times New Roman" panose="02020603050405020304" pitchFamily="18" charset="0"/>
              </a:rPr>
              <a:t>BaşlIcalarI</a:t>
            </a:r>
            <a:r>
              <a:rPr lang="tr-TR" sz="2700" b="1" dirty="0" smtClean="0">
                <a:solidFill>
                  <a:schemeClr val="bg1">
                    <a:lumMod val="10000"/>
                  </a:schemeClr>
                </a:solidFill>
                <a:latin typeface="Times New Roman" panose="02020603050405020304" pitchFamily="18" charset="0"/>
                <a:cs typeface="Times New Roman" panose="02020603050405020304" pitchFamily="18" charset="0"/>
              </a:rPr>
              <a:t> </a:t>
            </a:r>
            <a:r>
              <a:rPr lang="tr-TR" sz="2700" b="1" dirty="0" err="1" smtClean="0">
                <a:solidFill>
                  <a:schemeClr val="bg1">
                    <a:lumMod val="10000"/>
                  </a:schemeClr>
                </a:solidFill>
                <a:latin typeface="Times New Roman" panose="02020603050405020304" pitchFamily="18" charset="0"/>
                <a:cs typeface="Times New Roman" panose="02020603050405020304" pitchFamily="18" charset="0"/>
              </a:rPr>
              <a:t>ŞunlardIr</a:t>
            </a:r>
            <a:r>
              <a:rPr lang="tr-TR" sz="2700" b="1" dirty="0" smtClean="0">
                <a:solidFill>
                  <a:schemeClr val="bg1">
                    <a:lumMod val="10000"/>
                  </a:schemeClr>
                </a:solidFill>
                <a:latin typeface="Times New Roman" panose="02020603050405020304" pitchFamily="18" charset="0"/>
                <a:cs typeface="Times New Roman" panose="02020603050405020304" pitchFamily="18" charset="0"/>
              </a:rPr>
              <a:t>:</a:t>
            </a:r>
            <a:r>
              <a:rPr lang="tr-TR" dirty="0">
                <a:solidFill>
                  <a:schemeClr val="bg1">
                    <a:lumMod val="10000"/>
                  </a:schemeClr>
                </a:solidFill>
              </a:rPr>
              <a:t/>
            </a:r>
            <a:br>
              <a:rPr lang="tr-TR" dirty="0">
                <a:solidFill>
                  <a:schemeClr val="bg1">
                    <a:lumMod val="10000"/>
                  </a:schemeClr>
                </a:solidFill>
              </a:rPr>
            </a:br>
            <a:endParaRPr lang="tr-TR" dirty="0">
              <a:solidFill>
                <a:schemeClr val="bg1">
                  <a:lumMod val="10000"/>
                </a:schemeClr>
              </a:solidFill>
            </a:endParaRPr>
          </a:p>
        </p:txBody>
      </p:sp>
      <p:sp>
        <p:nvSpPr>
          <p:cNvPr id="3" name="İçerik Yer Tutucusu 2"/>
          <p:cNvSpPr>
            <a:spLocks noGrp="1"/>
          </p:cNvSpPr>
          <p:nvPr>
            <p:ph sz="quarter" idx="1"/>
          </p:nvPr>
        </p:nvSpPr>
        <p:spPr/>
        <p:txBody>
          <a:bodyPr/>
          <a:lstStyle/>
          <a:p>
            <a:pPr algn="just"/>
            <a:r>
              <a:rPr lang="tr-TR" sz="2000" dirty="0">
                <a:solidFill>
                  <a:schemeClr val="bg1">
                    <a:lumMod val="10000"/>
                  </a:schemeClr>
                </a:solidFill>
                <a:latin typeface="Times New Roman" panose="02020603050405020304" pitchFamily="18" charset="0"/>
                <a:cs typeface="Times New Roman" panose="02020603050405020304" pitchFamily="18" charset="0"/>
              </a:rPr>
              <a:t>1. Nezaket kuralları gereği konuşan kişiyi dikkatlice dinlemek gerekir.</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2</a:t>
            </a:r>
            <a:r>
              <a:rPr lang="tr-TR" sz="2000" dirty="0">
                <a:solidFill>
                  <a:schemeClr val="bg1">
                    <a:lumMod val="10000"/>
                  </a:schemeClr>
                </a:solidFill>
                <a:latin typeface="Times New Roman" panose="02020603050405020304" pitchFamily="18" charset="0"/>
                <a:cs typeface="Times New Roman" panose="02020603050405020304" pitchFamily="18" charset="0"/>
              </a:rPr>
              <a:t>. Dikkatli dinleme yoluyla, konuşan kişilerden pek çok şey öğrenilir.</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3</a:t>
            </a:r>
            <a:r>
              <a:rPr lang="tr-TR" sz="2000" dirty="0">
                <a:solidFill>
                  <a:schemeClr val="bg1">
                    <a:lumMod val="10000"/>
                  </a:schemeClr>
                </a:solidFill>
                <a:latin typeface="Times New Roman" panose="02020603050405020304" pitchFamily="18" charset="0"/>
                <a:cs typeface="Times New Roman" panose="02020603050405020304" pitchFamily="18" charset="0"/>
              </a:rPr>
              <a:t>. İyi dinleme alışkanlıklarının gelişmesiyle birlikte öğrenme git gide devamlı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hale </a:t>
            </a:r>
            <a:r>
              <a:rPr lang="tr-TR" sz="2000" dirty="0">
                <a:solidFill>
                  <a:schemeClr val="bg1">
                    <a:lumMod val="10000"/>
                  </a:schemeClr>
                </a:solidFill>
                <a:latin typeface="Times New Roman" panose="02020603050405020304" pitchFamily="18" charset="0"/>
                <a:cs typeface="Times New Roman" panose="02020603050405020304" pitchFamily="18" charset="0"/>
              </a:rPr>
              <a:t>gelir. </a:t>
            </a:r>
          </a:p>
          <a:p>
            <a:pPr algn="just"/>
            <a:r>
              <a:rPr lang="tr-TR" sz="2000" dirty="0">
                <a:solidFill>
                  <a:schemeClr val="bg1">
                    <a:lumMod val="10000"/>
                  </a:schemeClr>
                </a:solidFill>
                <a:latin typeface="Times New Roman" panose="02020603050405020304" pitchFamily="18" charset="0"/>
                <a:cs typeface="Times New Roman" panose="02020603050405020304" pitchFamily="18" charset="0"/>
              </a:rPr>
              <a:t>4. Anlatılan konuyla ilgili sorular sorulduğunda dinlememiş olmaktan dolayı zor durumda kalmamak için iyi bir dinleyici olmak gerekir</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5</a:t>
            </a:r>
            <a:r>
              <a:rPr lang="tr-TR" sz="2000" dirty="0">
                <a:solidFill>
                  <a:schemeClr val="bg1">
                    <a:lumMod val="10000"/>
                  </a:schemeClr>
                </a:solidFill>
                <a:latin typeface="Times New Roman" panose="02020603050405020304" pitchFamily="18" charset="0"/>
                <a:cs typeface="Times New Roman" panose="02020603050405020304" pitchFamily="18" charset="0"/>
              </a:rPr>
              <a:t>. Dinleme yetersiz olduğunda bir tartışmaya aktif katılım mümkün değildir. </a:t>
            </a:r>
          </a:p>
          <a:p>
            <a:endParaRPr lang="tr-TR" dirty="0">
              <a:solidFill>
                <a:schemeClr val="bg1">
                  <a:lumMod val="10000"/>
                </a:schemeClr>
              </a:solidFill>
            </a:endParaRPr>
          </a:p>
        </p:txBody>
      </p:sp>
    </p:spTree>
    <p:extLst>
      <p:ext uri="{BB962C8B-B14F-4D97-AF65-F5344CB8AC3E}">
        <p14:creationId xmlns:p14="http://schemas.microsoft.com/office/powerpoint/2010/main" xmlns="" val="3218356998"/>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sz="2000" dirty="0">
                <a:solidFill>
                  <a:schemeClr val="bg1">
                    <a:lumMod val="10000"/>
                  </a:schemeClr>
                </a:solidFill>
                <a:latin typeface="Times New Roman" panose="02020603050405020304" pitchFamily="18" charset="0"/>
                <a:cs typeface="Times New Roman" panose="02020603050405020304" pitchFamily="18" charset="0"/>
              </a:rPr>
              <a:t>6. Yönlendirmelerin dikkatlice takip edilmemesinden dolayı işlemlerin tekrar edilmesi zaman kaybına neden olacaktır. </a:t>
            </a:r>
          </a:p>
          <a:p>
            <a:pPr algn="just"/>
            <a:r>
              <a:rPr lang="tr-TR" sz="2000" dirty="0">
                <a:solidFill>
                  <a:schemeClr val="bg1">
                    <a:lumMod val="10000"/>
                  </a:schemeClr>
                </a:solidFill>
                <a:latin typeface="Times New Roman" panose="02020603050405020304" pitchFamily="18" charset="0"/>
                <a:cs typeface="Times New Roman" panose="02020603050405020304" pitchFamily="18" charset="0"/>
              </a:rPr>
              <a:t>7. Taraflar karşılıklı olarak iyi birer dinleyici değilse iletişimde sorunlar çıkar.</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8</a:t>
            </a:r>
            <a:r>
              <a:rPr lang="tr-TR" sz="2000" dirty="0">
                <a:solidFill>
                  <a:schemeClr val="bg1">
                    <a:lumMod val="10000"/>
                  </a:schemeClr>
                </a:solidFill>
                <a:latin typeface="Times New Roman" panose="02020603050405020304" pitchFamily="18" charset="0"/>
                <a:cs typeface="Times New Roman" panose="02020603050405020304" pitchFamily="18" charset="0"/>
              </a:rPr>
              <a:t>. Öğrenciler okul ve toplumla bütünleştiklerinde kaliteli dinleme alışkanlıkları doğar. Bu nedenle okuldaki iyi dinleme alışkanlıkları toplumsal alanda da kendini gösterir.</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9</a:t>
            </a:r>
            <a:r>
              <a:rPr lang="tr-TR" sz="2000" dirty="0">
                <a:solidFill>
                  <a:schemeClr val="bg1">
                    <a:lumMod val="10000"/>
                  </a:schemeClr>
                </a:solidFill>
                <a:latin typeface="Times New Roman" panose="02020603050405020304" pitchFamily="18" charset="0"/>
                <a:cs typeface="Times New Roman" panose="02020603050405020304" pitchFamily="18" charset="0"/>
              </a:rPr>
              <a:t>. Birbirlerini nezaketle dinlediğinde insanlar arasındaki ilişkiler sağlıklı bir zemine oturmuş olur</a:t>
            </a:r>
          </a:p>
          <a:p>
            <a:endParaRPr lang="tr-TR" dirty="0">
              <a:solidFill>
                <a:schemeClr val="bg1">
                  <a:lumMod val="10000"/>
                </a:schemeClr>
              </a:solidFill>
            </a:endParaRPr>
          </a:p>
        </p:txBody>
      </p:sp>
    </p:spTree>
    <p:extLst>
      <p:ext uri="{BB962C8B-B14F-4D97-AF65-F5344CB8AC3E}">
        <p14:creationId xmlns:p14="http://schemas.microsoft.com/office/powerpoint/2010/main" xmlns="" val="3154701820"/>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bg1">
                    <a:lumMod val="10000"/>
                  </a:schemeClr>
                </a:solidFill>
              </a:rPr>
              <a:t> </a:t>
            </a:r>
            <a:r>
              <a:rPr lang="tr-TR" b="1" dirty="0" smtClean="0">
                <a:solidFill>
                  <a:schemeClr val="bg1">
                    <a:lumMod val="10000"/>
                  </a:schemeClr>
                </a:solidFill>
                <a:latin typeface="Times New Roman" panose="02020603050405020304" pitchFamily="18" charset="0"/>
                <a:cs typeface="Times New Roman" panose="02020603050405020304" pitchFamily="18" charset="0"/>
              </a:rPr>
              <a:t>Etkili Okuma</a:t>
            </a:r>
            <a:endParaRPr lang="tr-TR" b="1" dirty="0">
              <a:solidFill>
                <a:schemeClr val="bg1">
                  <a:lumMod val="1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pPr algn="just"/>
            <a:r>
              <a:rPr lang="tr-TR" sz="2400" dirty="0">
                <a:solidFill>
                  <a:schemeClr val="bg1">
                    <a:lumMod val="10000"/>
                  </a:schemeClr>
                </a:solidFill>
                <a:latin typeface="Times New Roman" panose="02020603050405020304" pitchFamily="18" charset="0"/>
                <a:cs typeface="Times New Roman" panose="02020603050405020304" pitchFamily="18" charset="0"/>
              </a:rPr>
              <a:t>Okuma, bir yazıyı meydana getiren harf veya sembolleri seslendirmek ve bu işaretlerin ifade ettiklerini anlama çabası olarak tanımlanabilir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a:t>
            </a:r>
          </a:p>
          <a:p>
            <a:pPr algn="just"/>
            <a:endParaRPr lang="tr-TR" sz="2400" dirty="0">
              <a:solidFill>
                <a:schemeClr val="bg1">
                  <a:lumMod val="10000"/>
                </a:schemeClr>
              </a:solidFill>
              <a:latin typeface="Times New Roman" panose="02020603050405020304" pitchFamily="18" charset="0"/>
              <a:cs typeface="Times New Roman" panose="02020603050405020304" pitchFamily="18" charset="0"/>
            </a:endParaRPr>
          </a:p>
          <a:p>
            <a:pPr algn="just"/>
            <a:r>
              <a:rPr lang="tr-TR" sz="2400" dirty="0" smtClean="0">
                <a:solidFill>
                  <a:schemeClr val="bg1">
                    <a:lumMod val="10000"/>
                  </a:schemeClr>
                </a:solidFill>
                <a:latin typeface="Times New Roman" panose="02020603050405020304" pitchFamily="18" charset="0"/>
                <a:cs typeface="Times New Roman" panose="02020603050405020304" pitchFamily="18" charset="0"/>
              </a:rPr>
              <a:t> </a:t>
            </a:r>
            <a:r>
              <a:rPr lang="tr-TR" sz="2400" dirty="0">
                <a:solidFill>
                  <a:schemeClr val="bg1">
                    <a:lumMod val="10000"/>
                  </a:schemeClr>
                </a:solidFill>
                <a:latin typeface="Times New Roman" panose="02020603050405020304" pitchFamily="18" charset="0"/>
                <a:cs typeface="Times New Roman" panose="02020603050405020304" pitchFamily="18" charset="0"/>
              </a:rPr>
              <a:t>Yıldız’a (2010: 116) göre de okuma, yazıdaki duygu ve düşüncelerin kavranması, çözümlenmesi ve değerlendirilmesi gibi fizyolojik, zihinsel ve ruhsal yönleri bulunan karmaşık bir süreçtir. Anlaşılacağı üzere okuma yalnızca çizgi, harf ve sembollerin algılanıp seslendirilmesinden ibaret değil, aynı zamanda okuyucunun aktif katılımını gerektiren karmaşık bir süreçtir.</a:t>
            </a:r>
          </a:p>
          <a:p>
            <a:endParaRPr lang="tr-TR" dirty="0">
              <a:solidFill>
                <a:schemeClr val="bg1">
                  <a:lumMod val="10000"/>
                </a:schemeClr>
              </a:solidFill>
            </a:endParaRPr>
          </a:p>
        </p:txBody>
      </p:sp>
    </p:spTree>
    <p:extLst>
      <p:ext uri="{BB962C8B-B14F-4D97-AF65-F5344CB8AC3E}">
        <p14:creationId xmlns:p14="http://schemas.microsoft.com/office/powerpoint/2010/main" xmlns="" val="2003412715"/>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bg1">
                    <a:lumMod val="10000"/>
                  </a:schemeClr>
                </a:solidFill>
                <a:latin typeface="Times New Roman" panose="02020603050405020304" pitchFamily="18" charset="0"/>
                <a:cs typeface="Times New Roman" panose="02020603050405020304" pitchFamily="18" charset="0"/>
              </a:rPr>
              <a:t>Hızlı ve Etkili Okuma</a:t>
            </a:r>
            <a:endParaRPr lang="tr-TR" b="1" dirty="0">
              <a:solidFill>
                <a:schemeClr val="bg1">
                  <a:lumMod val="1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pPr algn="just"/>
            <a:r>
              <a:rPr lang="tr-TR" sz="2400" u="sng" dirty="0">
                <a:solidFill>
                  <a:schemeClr val="bg1">
                    <a:lumMod val="10000"/>
                  </a:schemeClr>
                </a:solidFill>
                <a:latin typeface="Times New Roman" panose="02020603050405020304" pitchFamily="18" charset="0"/>
                <a:cs typeface="Times New Roman" panose="02020603050405020304" pitchFamily="18" charset="0"/>
              </a:rPr>
              <a:t>Hızlı okuma</a:t>
            </a:r>
            <a:r>
              <a:rPr lang="tr-TR" sz="2400" dirty="0">
                <a:solidFill>
                  <a:schemeClr val="bg1">
                    <a:lumMod val="10000"/>
                  </a:schemeClr>
                </a:solidFill>
                <a:latin typeface="Times New Roman" panose="02020603050405020304" pitchFamily="18" charset="0"/>
                <a:cs typeface="Times New Roman" panose="02020603050405020304" pitchFamily="18" charset="0"/>
              </a:rPr>
              <a:t> birim zamanda okunan kelime </a:t>
            </a:r>
            <a:r>
              <a:rPr lang="tr-TR" sz="2400" b="1" dirty="0">
                <a:solidFill>
                  <a:schemeClr val="bg1">
                    <a:lumMod val="10000"/>
                  </a:schemeClr>
                </a:solidFill>
                <a:latin typeface="Times New Roman" panose="02020603050405020304" pitchFamily="18" charset="0"/>
                <a:cs typeface="Times New Roman" panose="02020603050405020304" pitchFamily="18" charset="0"/>
              </a:rPr>
              <a:t>sayısı ile ilgili bir terimdir.</a:t>
            </a:r>
            <a:r>
              <a:rPr lang="tr-TR" sz="2400" dirty="0">
                <a:solidFill>
                  <a:schemeClr val="bg1">
                    <a:lumMod val="10000"/>
                  </a:schemeClr>
                </a:solidFill>
                <a:latin typeface="Times New Roman" panose="02020603050405020304" pitchFamily="18" charset="0"/>
                <a:cs typeface="Times New Roman" panose="02020603050405020304" pitchFamily="18" charset="0"/>
              </a:rPr>
              <a:t> </a:t>
            </a:r>
            <a:endParaRPr lang="tr-TR" sz="2400" dirty="0" smtClean="0">
              <a:solidFill>
                <a:schemeClr val="bg1">
                  <a:lumMod val="10000"/>
                </a:schemeClr>
              </a:solidFill>
              <a:latin typeface="Times New Roman" panose="02020603050405020304" pitchFamily="18" charset="0"/>
              <a:cs typeface="Times New Roman" panose="02020603050405020304" pitchFamily="18" charset="0"/>
            </a:endParaRPr>
          </a:p>
          <a:p>
            <a:pPr algn="just"/>
            <a:endParaRPr lang="tr-TR" sz="2400" dirty="0" smtClean="0">
              <a:solidFill>
                <a:schemeClr val="bg1">
                  <a:lumMod val="10000"/>
                </a:schemeClr>
              </a:solidFill>
              <a:latin typeface="Times New Roman" panose="02020603050405020304" pitchFamily="18" charset="0"/>
              <a:cs typeface="Times New Roman" panose="02020603050405020304" pitchFamily="18" charset="0"/>
            </a:endParaRPr>
          </a:p>
          <a:p>
            <a:pPr algn="just"/>
            <a:r>
              <a:rPr lang="tr-TR" sz="2400" u="sng" dirty="0" smtClean="0">
                <a:solidFill>
                  <a:schemeClr val="bg1">
                    <a:lumMod val="10000"/>
                  </a:schemeClr>
                </a:solidFill>
                <a:latin typeface="Times New Roman" panose="02020603050405020304" pitchFamily="18" charset="0"/>
                <a:cs typeface="Times New Roman" panose="02020603050405020304" pitchFamily="18" charset="0"/>
              </a:rPr>
              <a:t>Etkili </a:t>
            </a:r>
            <a:r>
              <a:rPr lang="tr-TR" sz="2400" u="sng" dirty="0">
                <a:solidFill>
                  <a:schemeClr val="bg1">
                    <a:lumMod val="10000"/>
                  </a:schemeClr>
                </a:solidFill>
                <a:latin typeface="Times New Roman" panose="02020603050405020304" pitchFamily="18" charset="0"/>
                <a:cs typeface="Times New Roman" panose="02020603050405020304" pitchFamily="18" charset="0"/>
              </a:rPr>
              <a:t>okuma</a:t>
            </a:r>
            <a:r>
              <a:rPr lang="tr-TR" sz="2400" dirty="0">
                <a:solidFill>
                  <a:schemeClr val="bg1">
                    <a:lumMod val="10000"/>
                  </a:schemeClr>
                </a:solidFill>
                <a:latin typeface="Times New Roman" panose="02020603050405020304" pitchFamily="18" charset="0"/>
                <a:cs typeface="Times New Roman" panose="02020603050405020304" pitchFamily="18" charset="0"/>
              </a:rPr>
              <a:t> ise okuduğunu anlamayı ifade eden bir terimdir. Etkili okuma 3 temel üzerine inşa edilmiştir.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Bunlar</a:t>
            </a:r>
            <a:r>
              <a:rPr lang="tr-TR" sz="2400" dirty="0">
                <a:solidFill>
                  <a:schemeClr val="bg1">
                    <a:lumMod val="10000"/>
                  </a:schemeClr>
                </a:solidFill>
                <a:latin typeface="Times New Roman" panose="02020603050405020304" pitchFamily="18" charset="0"/>
                <a:cs typeface="Times New Roman" panose="02020603050405020304" pitchFamily="18" charset="0"/>
              </a:rPr>
              <a:t>: Çabukluk, kavrama ve öğrenmedir. Kısacası sağlıklı bir okuma yapabilmek için hem hızlı okumalı hem de etkili okumalıyız. </a:t>
            </a:r>
            <a:r>
              <a:rPr lang="tr-TR" sz="2400" b="1" dirty="0">
                <a:solidFill>
                  <a:schemeClr val="bg1">
                    <a:lumMod val="10000"/>
                  </a:schemeClr>
                </a:solidFill>
                <a:latin typeface="Times New Roman" panose="02020603050405020304" pitchFamily="18" charset="0"/>
                <a:cs typeface="Times New Roman" panose="02020603050405020304" pitchFamily="18" charset="0"/>
              </a:rPr>
              <a:t>Etkili okumak </a:t>
            </a: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için de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okuduklarımızı anlamamız gerekiyor.</a:t>
            </a:r>
            <a:endParaRPr lang="tr-TR" sz="2400" dirty="0">
              <a:solidFill>
                <a:schemeClr val="bg1">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4576017"/>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1154957" y="2279176"/>
            <a:ext cx="8825659" cy="3740624"/>
          </a:xfrm>
        </p:spPr>
        <p:txBody>
          <a:bodyPr/>
          <a:lstStyle/>
          <a:p>
            <a:pPr marL="0" indent="0" algn="just">
              <a:buNone/>
            </a:pPr>
            <a:r>
              <a:rPr lang="tr-TR" sz="2400" b="1" dirty="0">
                <a:solidFill>
                  <a:schemeClr val="bg1">
                    <a:lumMod val="10000"/>
                  </a:schemeClr>
                </a:solidFill>
                <a:latin typeface="Times New Roman" panose="02020603050405020304" pitchFamily="18" charset="0"/>
                <a:cs typeface="Times New Roman" panose="02020603050405020304" pitchFamily="18" charset="0"/>
              </a:rPr>
              <a:t>Akyol</a:t>
            </a:r>
            <a:r>
              <a:rPr lang="tr-TR" sz="2400" dirty="0">
                <a:solidFill>
                  <a:schemeClr val="bg1">
                    <a:lumMod val="10000"/>
                  </a:schemeClr>
                </a:solidFill>
                <a:latin typeface="Times New Roman" panose="02020603050405020304" pitchFamily="18" charset="0"/>
                <a:cs typeface="Times New Roman" panose="02020603050405020304" pitchFamily="18" charset="0"/>
              </a:rPr>
              <a:t> (2010: 35) iyi okuyucu olmak için etkili okuma sürecinin uygulamaya konulmasını ve bu uygulamada belirli bir plan dahilinde hareket etmek gerektiğini belirtmektedir. Bu plan okuma öncesi, okuma sırası ve okuma sonrası aşamaları içermekte ve aşağıda sıralanan etkinliklerden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oluşmaktadır:</a:t>
            </a:r>
            <a:endParaRPr lang="tr-TR" sz="2400" dirty="0">
              <a:solidFill>
                <a:schemeClr val="bg1">
                  <a:lumMod val="10000"/>
                </a:schemeClr>
              </a:solidFill>
              <a:latin typeface="Times New Roman" panose="02020603050405020304" pitchFamily="18" charset="0"/>
              <a:cs typeface="Times New Roman" panose="02020603050405020304" pitchFamily="18" charset="0"/>
            </a:endParaRPr>
          </a:p>
          <a:p>
            <a:endParaRPr lang="tr-TR" dirty="0">
              <a:solidFill>
                <a:schemeClr val="bg1">
                  <a:lumMod val="10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483895" y="4517410"/>
            <a:ext cx="6312116" cy="2057978"/>
          </a:xfrm>
          <a:prstGeom prst="rect">
            <a:avLst/>
          </a:prstGeom>
        </p:spPr>
      </p:pic>
    </p:spTree>
    <p:extLst>
      <p:ext uri="{BB962C8B-B14F-4D97-AF65-F5344CB8AC3E}">
        <p14:creationId xmlns:p14="http://schemas.microsoft.com/office/powerpoint/2010/main" xmlns="" val="1838845469"/>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r>
              <a:rPr lang="tr-TR" sz="2400" dirty="0" smtClean="0">
                <a:solidFill>
                  <a:schemeClr val="bg1">
                    <a:lumMod val="10000"/>
                  </a:schemeClr>
                </a:solidFill>
              </a:rPr>
              <a:t> </a:t>
            </a: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1</a:t>
            </a:r>
            <a:r>
              <a:rPr lang="tr-TR" sz="2400" b="1" dirty="0">
                <a:solidFill>
                  <a:schemeClr val="bg1">
                    <a:lumMod val="10000"/>
                  </a:schemeClr>
                </a:solidFill>
                <a:latin typeface="Times New Roman" panose="02020603050405020304" pitchFamily="18" charset="0"/>
                <a:cs typeface="Times New Roman" panose="02020603050405020304" pitchFamily="18" charset="0"/>
              </a:rPr>
              <a:t>. Okuma Öncesinde </a:t>
            </a: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Yapılabilecekler:</a:t>
            </a:r>
          </a:p>
          <a:p>
            <a:pPr marL="0" indent="0">
              <a:buNone/>
            </a:pPr>
            <a:endParaRPr lang="tr-TR" sz="2400" b="1" dirty="0">
              <a:solidFill>
                <a:schemeClr val="bg1">
                  <a:lumMod val="10000"/>
                </a:schemeClr>
              </a:solidFill>
              <a:latin typeface="Times New Roman" panose="02020603050405020304" pitchFamily="18" charset="0"/>
              <a:cs typeface="Times New Roman" panose="02020603050405020304" pitchFamily="18" charset="0"/>
            </a:endParaRPr>
          </a:p>
          <a:p>
            <a:pPr marL="0" indent="0">
              <a:buNone/>
            </a:pPr>
            <a:r>
              <a:rPr lang="tr-TR" sz="2400" dirty="0">
                <a:solidFill>
                  <a:schemeClr val="bg1">
                    <a:lumMod val="10000"/>
                  </a:schemeClr>
                </a:solidFill>
                <a:latin typeface="Times New Roman" panose="02020603050405020304" pitchFamily="18" charset="0"/>
                <a:cs typeface="Times New Roman" panose="02020603050405020304" pitchFamily="18" charset="0"/>
              </a:rPr>
              <a:t> a. Göz gezdirme</a:t>
            </a:r>
          </a:p>
          <a:p>
            <a:pPr marL="0" indent="0">
              <a:buNone/>
            </a:pPr>
            <a:r>
              <a:rPr lang="tr-TR" sz="2400" dirty="0">
                <a:solidFill>
                  <a:schemeClr val="bg1">
                    <a:lumMod val="10000"/>
                  </a:schemeClr>
                </a:solidFill>
                <a:latin typeface="Times New Roman" panose="02020603050405020304" pitchFamily="18" charset="0"/>
                <a:cs typeface="Times New Roman" panose="02020603050405020304" pitchFamily="18" charset="0"/>
              </a:rPr>
              <a:t> b. Okuma için amaç oluşturma</a:t>
            </a:r>
          </a:p>
          <a:p>
            <a:pPr marL="0" indent="0">
              <a:buNone/>
            </a:pPr>
            <a:r>
              <a:rPr lang="tr-TR" sz="2400" dirty="0">
                <a:solidFill>
                  <a:schemeClr val="bg1">
                    <a:lumMod val="10000"/>
                  </a:schemeClr>
                </a:solidFill>
                <a:latin typeface="Times New Roman" panose="02020603050405020304" pitchFamily="18" charset="0"/>
                <a:cs typeface="Times New Roman" panose="02020603050405020304" pitchFamily="18" charset="0"/>
              </a:rPr>
              <a:t> c. Ön bilgileri okuma ortamına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aktarma</a:t>
            </a:r>
          </a:p>
          <a:p>
            <a:pPr marL="0" indent="0">
              <a:buNone/>
            </a:pPr>
            <a:r>
              <a:rPr lang="tr-TR" sz="2400" dirty="0" smtClean="0">
                <a:solidFill>
                  <a:schemeClr val="bg1">
                    <a:lumMod val="10000"/>
                  </a:schemeClr>
                </a:solidFill>
                <a:latin typeface="Times New Roman" panose="02020603050405020304" pitchFamily="18" charset="0"/>
                <a:cs typeface="Times New Roman" panose="02020603050405020304" pitchFamily="18" charset="0"/>
              </a:rPr>
              <a:t> </a:t>
            </a:r>
            <a:r>
              <a:rPr lang="tr-TR" sz="2400" dirty="0">
                <a:solidFill>
                  <a:schemeClr val="bg1">
                    <a:lumMod val="10000"/>
                  </a:schemeClr>
                </a:solidFill>
                <a:latin typeface="Times New Roman" panose="02020603050405020304" pitchFamily="18" charset="0"/>
                <a:cs typeface="Times New Roman" panose="02020603050405020304" pitchFamily="18" charset="0"/>
              </a:rPr>
              <a:t>d. Tahminler yapma </a:t>
            </a:r>
          </a:p>
          <a:p>
            <a:endParaRPr lang="tr-TR" dirty="0">
              <a:solidFill>
                <a:schemeClr val="bg1">
                  <a:lumMod val="10000"/>
                </a:schemeClr>
              </a:solidFill>
            </a:endParaRPr>
          </a:p>
        </p:txBody>
      </p:sp>
    </p:spTree>
    <p:extLst>
      <p:ext uri="{BB962C8B-B14F-4D97-AF65-F5344CB8AC3E}">
        <p14:creationId xmlns:p14="http://schemas.microsoft.com/office/powerpoint/2010/main" xmlns="" val="4195220456"/>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buNone/>
            </a:pPr>
            <a:r>
              <a:rPr lang="tr-TR" sz="2400" dirty="0">
                <a:solidFill>
                  <a:schemeClr val="bg1">
                    <a:lumMod val="10000"/>
                  </a:schemeClr>
                </a:solidFill>
              </a:rPr>
              <a:t> </a:t>
            </a:r>
            <a:r>
              <a:rPr lang="tr-TR" sz="2400" b="1" dirty="0">
                <a:solidFill>
                  <a:schemeClr val="bg1">
                    <a:lumMod val="10000"/>
                  </a:schemeClr>
                </a:solidFill>
                <a:latin typeface="Times New Roman" panose="02020603050405020304" pitchFamily="18" charset="0"/>
                <a:cs typeface="Times New Roman" panose="02020603050405020304" pitchFamily="18" charset="0"/>
              </a:rPr>
              <a:t>2. Okuma Sırasında </a:t>
            </a: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Yapılabilecekler:</a:t>
            </a:r>
          </a:p>
          <a:p>
            <a:pPr marL="0" indent="0">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 </a:t>
            </a:r>
            <a:endParaRPr lang="tr-TR" sz="2400" b="1" dirty="0">
              <a:solidFill>
                <a:schemeClr val="bg1">
                  <a:lumMod val="10000"/>
                </a:schemeClr>
              </a:solidFill>
              <a:latin typeface="Times New Roman" panose="02020603050405020304" pitchFamily="18" charset="0"/>
              <a:cs typeface="Times New Roman" panose="02020603050405020304" pitchFamily="18" charset="0"/>
            </a:endParaRPr>
          </a:p>
          <a:p>
            <a:pPr marL="0" indent="0">
              <a:buNone/>
            </a:pPr>
            <a:r>
              <a:rPr lang="tr-TR" sz="2400" dirty="0">
                <a:solidFill>
                  <a:schemeClr val="bg1">
                    <a:lumMod val="10000"/>
                  </a:schemeClr>
                </a:solidFill>
                <a:latin typeface="Times New Roman" panose="02020603050405020304" pitchFamily="18" charset="0"/>
                <a:cs typeface="Times New Roman" panose="02020603050405020304" pitchFamily="18" charset="0"/>
              </a:rPr>
              <a:t> a. Akıcı bir şekilde okuma </a:t>
            </a:r>
          </a:p>
          <a:p>
            <a:pPr marL="0" indent="0">
              <a:buNone/>
            </a:pPr>
            <a:r>
              <a:rPr lang="tr-TR" sz="2400" dirty="0">
                <a:solidFill>
                  <a:schemeClr val="bg1">
                    <a:lumMod val="10000"/>
                  </a:schemeClr>
                </a:solidFill>
                <a:latin typeface="Times New Roman" panose="02020603050405020304" pitchFamily="18" charset="0"/>
                <a:cs typeface="Times New Roman" panose="02020603050405020304" pitchFamily="18" charset="0"/>
              </a:rPr>
              <a:t> b. Anlamayı kontrol etme</a:t>
            </a:r>
          </a:p>
          <a:p>
            <a:pPr marL="0" indent="0">
              <a:buNone/>
            </a:pPr>
            <a:r>
              <a:rPr lang="tr-TR" sz="2400" dirty="0">
                <a:solidFill>
                  <a:schemeClr val="bg1">
                    <a:lumMod val="10000"/>
                  </a:schemeClr>
                </a:solidFill>
                <a:latin typeface="Times New Roman" panose="02020603050405020304" pitchFamily="18" charset="0"/>
                <a:cs typeface="Times New Roman" panose="02020603050405020304" pitchFamily="18" charset="0"/>
              </a:rPr>
              <a:t> c. Yardımcı stratejileri kullanma </a:t>
            </a:r>
          </a:p>
        </p:txBody>
      </p:sp>
    </p:spTree>
    <p:extLst>
      <p:ext uri="{BB962C8B-B14F-4D97-AF65-F5344CB8AC3E}">
        <p14:creationId xmlns:p14="http://schemas.microsoft.com/office/powerpoint/2010/main" xmlns="" val="106448724"/>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240557" y="2316897"/>
            <a:ext cx="8825659" cy="3416300"/>
          </a:xfrm>
        </p:spPr>
        <p:txBody>
          <a:bodyPr/>
          <a:lstStyle/>
          <a:p>
            <a:pPr marL="0" indent="0">
              <a:buNone/>
            </a:pPr>
            <a:r>
              <a:rPr lang="tr-TR" sz="2400" b="1" dirty="0" smtClean="0">
                <a:solidFill>
                  <a:schemeClr val="bg1">
                    <a:lumMod val="10000"/>
                  </a:schemeClr>
                </a:solidFill>
              </a:rPr>
              <a:t> </a:t>
            </a: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3</a:t>
            </a:r>
            <a:r>
              <a:rPr lang="tr-TR" sz="2400" b="1" dirty="0">
                <a:solidFill>
                  <a:schemeClr val="bg1">
                    <a:lumMod val="10000"/>
                  </a:schemeClr>
                </a:solidFill>
                <a:latin typeface="Times New Roman" panose="02020603050405020304" pitchFamily="18" charset="0"/>
                <a:cs typeface="Times New Roman" panose="02020603050405020304" pitchFamily="18" charset="0"/>
              </a:rPr>
              <a:t>. Okuma Sonrasında </a:t>
            </a: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Yapılabilecekler: </a:t>
            </a:r>
          </a:p>
          <a:p>
            <a:pPr marL="0" indent="0">
              <a:buNone/>
            </a:pPr>
            <a:endParaRPr lang="tr-TR" sz="2400" b="1" dirty="0">
              <a:solidFill>
                <a:schemeClr val="bg1">
                  <a:lumMod val="10000"/>
                </a:schemeClr>
              </a:solidFill>
              <a:latin typeface="Times New Roman" panose="02020603050405020304" pitchFamily="18" charset="0"/>
              <a:cs typeface="Times New Roman" panose="02020603050405020304" pitchFamily="18" charset="0"/>
            </a:endParaRPr>
          </a:p>
          <a:p>
            <a:pPr marL="0" indent="0">
              <a:buNone/>
            </a:pPr>
            <a:r>
              <a:rPr lang="tr-TR" sz="2400" dirty="0">
                <a:solidFill>
                  <a:schemeClr val="bg1">
                    <a:lumMod val="10000"/>
                  </a:schemeClr>
                </a:solidFill>
                <a:latin typeface="Times New Roman" panose="02020603050405020304" pitchFamily="18" charset="0"/>
                <a:cs typeface="Times New Roman" panose="02020603050405020304" pitchFamily="18" charset="0"/>
              </a:rPr>
              <a:t> a. Okunanları özetleme</a:t>
            </a:r>
          </a:p>
          <a:p>
            <a:pPr marL="0" indent="0">
              <a:buNone/>
            </a:pPr>
            <a:r>
              <a:rPr lang="tr-TR" sz="2400" dirty="0">
                <a:solidFill>
                  <a:schemeClr val="bg1">
                    <a:lumMod val="10000"/>
                  </a:schemeClr>
                </a:solidFill>
                <a:latin typeface="Times New Roman" panose="02020603050405020304" pitchFamily="18" charset="0"/>
                <a:cs typeface="Times New Roman" panose="02020603050405020304" pitchFamily="18" charset="0"/>
              </a:rPr>
              <a:t> b. Okunanları değerlendirme</a:t>
            </a:r>
          </a:p>
          <a:p>
            <a:endParaRPr lang="tr-TR" dirty="0">
              <a:solidFill>
                <a:schemeClr val="bg1">
                  <a:lumMod val="10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185645" y="3929518"/>
            <a:ext cx="6380923" cy="2342733"/>
          </a:xfrm>
          <a:prstGeom prst="rect">
            <a:avLst/>
          </a:prstGeom>
        </p:spPr>
      </p:pic>
    </p:spTree>
    <p:extLst>
      <p:ext uri="{BB962C8B-B14F-4D97-AF65-F5344CB8AC3E}">
        <p14:creationId xmlns:p14="http://schemas.microsoft.com/office/powerpoint/2010/main" xmlns="" val="1866308741"/>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b="1" dirty="0" smtClean="0">
                <a:solidFill>
                  <a:schemeClr val="bg1">
                    <a:lumMod val="10000"/>
                  </a:schemeClr>
                </a:solidFill>
                <a:latin typeface="Times New Roman" panose="02020603050405020304" pitchFamily="18" charset="0"/>
                <a:cs typeface="Times New Roman" panose="02020603050405020304" pitchFamily="18" charset="0"/>
              </a:rPr>
              <a:t>Okuyarak Öğrenmede Verimi Artırmak İçin İSOAT Yöntemi</a:t>
            </a:r>
            <a:r>
              <a:rPr lang="tr-TR" dirty="0">
                <a:solidFill>
                  <a:schemeClr val="bg1">
                    <a:lumMod val="10000"/>
                  </a:schemeClr>
                </a:solidFill>
              </a:rPr>
              <a:t/>
            </a:r>
            <a:br>
              <a:rPr lang="tr-TR" dirty="0">
                <a:solidFill>
                  <a:schemeClr val="bg1">
                    <a:lumMod val="10000"/>
                  </a:schemeClr>
                </a:solidFill>
              </a:rPr>
            </a:br>
            <a:endParaRPr lang="tr-TR" dirty="0">
              <a:solidFill>
                <a:schemeClr val="bg1">
                  <a:lumMod val="10000"/>
                </a:schemeClr>
              </a:solidFill>
            </a:endParaRPr>
          </a:p>
        </p:txBody>
      </p:sp>
      <p:sp>
        <p:nvSpPr>
          <p:cNvPr id="3" name="İçerik Yer Tutucusu 2"/>
          <p:cNvSpPr>
            <a:spLocks noGrp="1"/>
          </p:cNvSpPr>
          <p:nvPr>
            <p:ph sz="quarter" idx="1"/>
          </p:nvPr>
        </p:nvSpPr>
        <p:spPr/>
        <p:txBody>
          <a:bodyPr>
            <a:normAutofit/>
          </a:bodyPr>
          <a:lstStyle/>
          <a:p>
            <a:pPr marL="0" indent="0">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İzle: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bölüm içinde ne anlatılmak istendiğini anlayabilmek ve genel bir fikir edinmek amacıyla baştan sona göz gezdirmek, bu göz gezdirme sırasına ana başlıklar, alt başlıklar giriş gibi bölümleri okumak. Ana </a:t>
            </a:r>
            <a:r>
              <a:rPr lang="tr-TR" sz="2400" dirty="0">
                <a:solidFill>
                  <a:schemeClr val="bg1">
                    <a:lumMod val="10000"/>
                  </a:schemeClr>
                </a:solidFill>
                <a:latin typeface="Times New Roman" panose="02020603050405020304" pitchFamily="18" charset="0"/>
                <a:cs typeface="Times New Roman" panose="02020603050405020304" pitchFamily="18" charset="0"/>
              </a:rPr>
              <a:t>başlıklar, alt başlıklar, şekil, resim, grafikler, giriş ve sonuç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bölümü</a:t>
            </a:r>
          </a:p>
          <a:p>
            <a:pPr marL="0" indent="0">
              <a:buNone/>
            </a:pPr>
            <a:r>
              <a:rPr lang="tr-TR" sz="2400" b="1" dirty="0">
                <a:solidFill>
                  <a:schemeClr val="bg1">
                    <a:lumMod val="10000"/>
                  </a:schemeClr>
                </a:solidFill>
                <a:latin typeface="Times New Roman" panose="02020603050405020304" pitchFamily="18" charset="0"/>
                <a:cs typeface="Times New Roman" panose="02020603050405020304" pitchFamily="18" charset="0"/>
              </a:rPr>
              <a:t>S</a:t>
            </a: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or: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Bölümün hani amaçla okunacağı konusunda sorular hazırlamak, neleri öğrenmek istediğinizi belirlemek. Ne, nasıl, nerede, ne zaman? Gibi soru zamirlerini kullanarak sorular sorun</a:t>
            </a:r>
            <a:endParaRPr lang="tr-TR" sz="2400" dirty="0">
              <a:solidFill>
                <a:schemeClr val="bg1">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95624029"/>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lgn="just">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Oku: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sorulan soruların cevaplarını bulmak amacıyla okumaya başlamak, önemli yerlerin altını çizmek.</a:t>
            </a:r>
          </a:p>
          <a:p>
            <a:pPr marL="0" indent="0" algn="just">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Anlat: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sadece notlara bakarak önemli noktaları ve anahtar kelimeleri kullanarak anlatmak.</a:t>
            </a:r>
          </a:p>
          <a:p>
            <a:pPr marL="0" indent="0" algn="just">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Tekrarla: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zihninizden öğrendiklerinizi tekrarlayın.</a:t>
            </a:r>
            <a:endParaRPr lang="tr-TR" sz="2400" dirty="0">
              <a:solidFill>
                <a:schemeClr val="bg1">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18209081"/>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1154957" y="2306472"/>
            <a:ext cx="8825659" cy="3713328"/>
          </a:xfrm>
        </p:spPr>
        <p:txBody>
          <a:bodyPr/>
          <a:lstStyle/>
          <a:p>
            <a:pPr algn="just"/>
            <a:r>
              <a:rPr lang="tr-TR" sz="2400" dirty="0" smtClean="0">
                <a:solidFill>
                  <a:schemeClr val="bg1">
                    <a:lumMod val="10000"/>
                  </a:schemeClr>
                </a:solidFill>
                <a:latin typeface="Times New Roman" panose="02020603050405020304" pitchFamily="18" charset="0"/>
                <a:cs typeface="Times New Roman" panose="02020603050405020304" pitchFamily="18" charset="0"/>
              </a:rPr>
              <a:t>Kişi dünyaya geldikten sonra anlama becerisi olarak öncelikle, daha anne karnında gelişmeye başlayan dinlemeyi kullanmaktadır. Dinleme ilk kazanılan dil becerisidir. Birey doğuştan gelen dil yeteneğini geliştirirken ve anadilini öğrenirken dinleme becerisinden yararlanır.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308589" y="4571755"/>
            <a:ext cx="4562475" cy="2073891"/>
          </a:xfrm>
          <a:prstGeom prst="rect">
            <a:avLst/>
          </a:prstGeom>
        </p:spPr>
      </p:pic>
    </p:spTree>
    <p:extLst>
      <p:ext uri="{BB962C8B-B14F-4D97-AF65-F5344CB8AC3E}">
        <p14:creationId xmlns:p14="http://schemas.microsoft.com/office/powerpoint/2010/main" xmlns="" val="3711806212"/>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bg1">
                    <a:lumMod val="10000"/>
                  </a:schemeClr>
                </a:solidFill>
                <a:latin typeface="Times New Roman" panose="02020603050405020304" pitchFamily="18" charset="0"/>
                <a:cs typeface="Times New Roman" panose="02020603050405020304" pitchFamily="18" charset="0"/>
              </a:rPr>
              <a:t>Okumayı </a:t>
            </a:r>
            <a:r>
              <a:rPr lang="tr-TR" b="1" dirty="0" smtClean="0">
                <a:solidFill>
                  <a:schemeClr val="bg1">
                    <a:lumMod val="10000"/>
                  </a:schemeClr>
                </a:solidFill>
                <a:latin typeface="Times New Roman" panose="02020603050405020304" pitchFamily="18" charset="0"/>
                <a:cs typeface="Times New Roman" panose="02020603050405020304" pitchFamily="18" charset="0"/>
              </a:rPr>
              <a:t>Engelleyen Faktörler</a:t>
            </a:r>
            <a:r>
              <a:rPr lang="tr-TR" dirty="0">
                <a:solidFill>
                  <a:schemeClr val="bg1">
                    <a:lumMod val="10000"/>
                  </a:schemeClr>
                </a:solidFill>
              </a:rPr>
              <a:t/>
            </a:r>
            <a:br>
              <a:rPr lang="tr-TR" dirty="0">
                <a:solidFill>
                  <a:schemeClr val="bg1">
                    <a:lumMod val="10000"/>
                  </a:schemeClr>
                </a:solidFill>
              </a:rPr>
            </a:br>
            <a:endParaRPr lang="tr-TR" dirty="0">
              <a:solidFill>
                <a:schemeClr val="bg1">
                  <a:lumMod val="10000"/>
                </a:schemeClr>
              </a:solidFill>
            </a:endParaRPr>
          </a:p>
        </p:txBody>
      </p:sp>
      <p:sp>
        <p:nvSpPr>
          <p:cNvPr id="3" name="İçerik Yer Tutucusu 2"/>
          <p:cNvSpPr>
            <a:spLocks noGrp="1"/>
          </p:cNvSpPr>
          <p:nvPr>
            <p:ph sz="quarter" idx="1"/>
          </p:nvPr>
        </p:nvSpPr>
        <p:spPr/>
        <p:txBody>
          <a:bodyPr/>
          <a:lstStyle/>
          <a:p>
            <a:pPr algn="just"/>
            <a:r>
              <a:rPr lang="tr-TR" sz="2000" b="1" dirty="0" smtClean="0">
                <a:solidFill>
                  <a:schemeClr val="bg1">
                    <a:lumMod val="10000"/>
                  </a:schemeClr>
                </a:solidFill>
                <a:latin typeface="Times New Roman" panose="02020603050405020304" pitchFamily="18" charset="0"/>
                <a:cs typeface="Times New Roman" panose="02020603050405020304" pitchFamily="18" charset="0"/>
              </a:rPr>
              <a:t>Kelime </a:t>
            </a:r>
            <a:r>
              <a:rPr lang="tr-TR" sz="2000" b="1" dirty="0" err="1">
                <a:solidFill>
                  <a:schemeClr val="bg1">
                    <a:lumMod val="10000"/>
                  </a:schemeClr>
                </a:solidFill>
                <a:latin typeface="Times New Roman" panose="02020603050405020304" pitchFamily="18" charset="0"/>
                <a:cs typeface="Times New Roman" panose="02020603050405020304" pitchFamily="18" charset="0"/>
              </a:rPr>
              <a:t>kelime</a:t>
            </a:r>
            <a:r>
              <a:rPr lang="tr-TR" sz="2000" b="1" dirty="0">
                <a:solidFill>
                  <a:schemeClr val="bg1">
                    <a:lumMod val="10000"/>
                  </a:schemeClr>
                </a:solidFill>
                <a:latin typeface="Times New Roman" panose="02020603050405020304" pitchFamily="18" charset="0"/>
                <a:cs typeface="Times New Roman" panose="02020603050405020304" pitchFamily="18" charset="0"/>
              </a:rPr>
              <a:t> </a:t>
            </a:r>
            <a:r>
              <a:rPr lang="tr-TR" sz="2000" b="1" dirty="0" smtClean="0">
                <a:solidFill>
                  <a:schemeClr val="bg1">
                    <a:lumMod val="10000"/>
                  </a:schemeClr>
                </a:solidFill>
                <a:latin typeface="Times New Roman" panose="02020603050405020304" pitchFamily="18" charset="0"/>
                <a:cs typeface="Times New Roman" panose="02020603050405020304" pitchFamily="18" charset="0"/>
              </a:rPr>
              <a:t>okumak: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hem hızınızı hem de anlamanızı olumsuz etkiler.</a:t>
            </a:r>
            <a:endParaRPr lang="tr-TR" sz="2000" dirty="0">
              <a:solidFill>
                <a:schemeClr val="bg1">
                  <a:lumMod val="10000"/>
                </a:schemeClr>
              </a:solidFill>
              <a:latin typeface="Times New Roman" panose="02020603050405020304" pitchFamily="18" charset="0"/>
              <a:cs typeface="Times New Roman" panose="02020603050405020304" pitchFamily="18" charset="0"/>
            </a:endParaRPr>
          </a:p>
          <a:p>
            <a:pPr algn="just"/>
            <a:r>
              <a:rPr lang="tr-TR" sz="2000" b="1" dirty="0">
                <a:solidFill>
                  <a:schemeClr val="bg1">
                    <a:lumMod val="10000"/>
                  </a:schemeClr>
                </a:solidFill>
                <a:latin typeface="Times New Roman" panose="02020603050405020304" pitchFamily="18" charset="0"/>
                <a:cs typeface="Times New Roman" panose="02020603050405020304" pitchFamily="18" charset="0"/>
              </a:rPr>
              <a:t>Geri dönüşler </a:t>
            </a:r>
            <a:r>
              <a:rPr lang="tr-TR" sz="2000" b="1" dirty="0" smtClean="0">
                <a:solidFill>
                  <a:schemeClr val="bg1">
                    <a:lumMod val="10000"/>
                  </a:schemeClr>
                </a:solidFill>
                <a:latin typeface="Times New Roman" panose="02020603050405020304" pitchFamily="18" charset="0"/>
                <a:cs typeface="Times New Roman" panose="02020603050405020304" pitchFamily="18" charset="0"/>
              </a:rPr>
              <a:t>yapmak: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iyi anlamama endişesiyle geri dönüşler yapılır. Geriye dönmenin temelindeki neden yavaş okumaktır.</a:t>
            </a:r>
            <a:endParaRPr lang="tr-TR" sz="2000" dirty="0">
              <a:solidFill>
                <a:schemeClr val="bg1">
                  <a:lumMod val="10000"/>
                </a:schemeClr>
              </a:solidFill>
              <a:latin typeface="Times New Roman" panose="02020603050405020304" pitchFamily="18" charset="0"/>
              <a:cs typeface="Times New Roman" panose="02020603050405020304" pitchFamily="18" charset="0"/>
            </a:endParaRPr>
          </a:p>
          <a:p>
            <a:pPr algn="just"/>
            <a:r>
              <a:rPr lang="tr-TR" sz="2000" b="1" dirty="0">
                <a:solidFill>
                  <a:schemeClr val="bg1">
                    <a:lumMod val="10000"/>
                  </a:schemeClr>
                </a:solidFill>
                <a:latin typeface="Times New Roman" panose="02020603050405020304" pitchFamily="18" charset="0"/>
                <a:cs typeface="Times New Roman" panose="02020603050405020304" pitchFamily="18" charset="0"/>
              </a:rPr>
              <a:t>İçten seslendirme </a:t>
            </a:r>
            <a:r>
              <a:rPr lang="tr-TR" sz="2000" b="1" dirty="0" smtClean="0">
                <a:solidFill>
                  <a:schemeClr val="bg1">
                    <a:lumMod val="10000"/>
                  </a:schemeClr>
                </a:solidFill>
                <a:latin typeface="Times New Roman" panose="02020603050405020304" pitchFamily="18" charset="0"/>
                <a:cs typeface="Times New Roman" panose="02020603050405020304" pitchFamily="18" charset="0"/>
              </a:rPr>
              <a:t>yapmak: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okurken her kelimeyi ağzımızla tekrar okuma işlemidir. İlkokulun ilk yıllarından kalan bir sorundur.</a:t>
            </a:r>
            <a:endParaRPr lang="tr-TR" sz="2000" dirty="0">
              <a:solidFill>
                <a:schemeClr val="bg1">
                  <a:lumMod val="10000"/>
                </a:schemeClr>
              </a:solidFill>
              <a:latin typeface="Times New Roman" panose="02020603050405020304" pitchFamily="18" charset="0"/>
              <a:cs typeface="Times New Roman" panose="02020603050405020304" pitchFamily="18" charset="0"/>
            </a:endParaRPr>
          </a:p>
          <a:p>
            <a:pPr algn="just"/>
            <a:r>
              <a:rPr lang="tr-TR" sz="2000" b="1" dirty="0">
                <a:solidFill>
                  <a:schemeClr val="bg1">
                    <a:lumMod val="10000"/>
                  </a:schemeClr>
                </a:solidFill>
                <a:latin typeface="Times New Roman" panose="02020603050405020304" pitchFamily="18" charset="0"/>
                <a:cs typeface="Times New Roman" panose="02020603050405020304" pitchFamily="18" charset="0"/>
              </a:rPr>
              <a:t>Pasif </a:t>
            </a:r>
            <a:r>
              <a:rPr lang="tr-TR" sz="2000" b="1" dirty="0" smtClean="0">
                <a:solidFill>
                  <a:schemeClr val="bg1">
                    <a:lumMod val="10000"/>
                  </a:schemeClr>
                </a:solidFill>
                <a:latin typeface="Times New Roman" panose="02020603050405020304" pitchFamily="18" charset="0"/>
                <a:cs typeface="Times New Roman" panose="02020603050405020304" pitchFamily="18" charset="0"/>
              </a:rPr>
              <a:t>okuma: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okuma esnasında beynin farklı şeyler ile uğraşmasıdır.</a:t>
            </a:r>
            <a:endParaRPr lang="tr-TR" sz="2000" dirty="0">
              <a:solidFill>
                <a:schemeClr val="bg1">
                  <a:lumMod val="10000"/>
                </a:schemeClr>
              </a:solidFill>
              <a:latin typeface="Times New Roman" panose="02020603050405020304" pitchFamily="18" charset="0"/>
              <a:cs typeface="Times New Roman" panose="02020603050405020304" pitchFamily="18" charset="0"/>
            </a:endParaRPr>
          </a:p>
          <a:p>
            <a:pPr algn="just"/>
            <a:r>
              <a:rPr lang="tr-TR" sz="2000" b="1" dirty="0">
                <a:solidFill>
                  <a:schemeClr val="bg1">
                    <a:lumMod val="10000"/>
                  </a:schemeClr>
                </a:solidFill>
                <a:latin typeface="Times New Roman" panose="02020603050405020304" pitchFamily="18" charset="0"/>
                <a:cs typeface="Times New Roman" panose="02020603050405020304" pitchFamily="18" charset="0"/>
              </a:rPr>
              <a:t>Gözün </a:t>
            </a:r>
            <a:r>
              <a:rPr lang="tr-TR" sz="2000" b="1" dirty="0" smtClean="0">
                <a:solidFill>
                  <a:schemeClr val="bg1">
                    <a:lumMod val="10000"/>
                  </a:schemeClr>
                </a:solidFill>
                <a:latin typeface="Times New Roman" panose="02020603050405020304" pitchFamily="18" charset="0"/>
                <a:cs typeface="Times New Roman" panose="02020603050405020304" pitchFamily="18" charset="0"/>
              </a:rPr>
              <a:t>idmansızlığı: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eğitimsiz gözlerin satır üzerinde yavaş yavaş sıçramalar yaparken, temelinde bu göz kaslarının tembelliği yatar.</a:t>
            </a:r>
            <a:endParaRPr lang="tr-TR" sz="2000" dirty="0">
              <a:solidFill>
                <a:schemeClr val="bg1">
                  <a:lumMod val="10000"/>
                </a:schemeClr>
              </a:solidFill>
              <a:latin typeface="Times New Roman" panose="02020603050405020304" pitchFamily="18" charset="0"/>
              <a:cs typeface="Times New Roman" panose="02020603050405020304" pitchFamily="18" charset="0"/>
            </a:endParaRPr>
          </a:p>
          <a:p>
            <a:endParaRPr lang="tr-TR" dirty="0">
              <a:solidFill>
                <a:schemeClr val="bg1">
                  <a:lumMod val="10000"/>
                </a:schemeClr>
              </a:solidFill>
            </a:endParaRPr>
          </a:p>
        </p:txBody>
      </p:sp>
    </p:spTree>
    <p:extLst>
      <p:ext uri="{BB962C8B-B14F-4D97-AF65-F5344CB8AC3E}">
        <p14:creationId xmlns:p14="http://schemas.microsoft.com/office/powerpoint/2010/main" xmlns="" val="1844924291"/>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bg1">
                    <a:lumMod val="10000"/>
                  </a:schemeClr>
                </a:solidFill>
                <a:latin typeface="Times New Roman" panose="02020603050405020304" pitchFamily="18" charset="0"/>
                <a:cs typeface="Times New Roman" panose="02020603050405020304" pitchFamily="18" charset="0"/>
              </a:rPr>
              <a:t>Okurken Dikkat Edilecek Noktalar</a:t>
            </a:r>
            <a:endParaRPr lang="tr-TR" b="1" dirty="0">
              <a:solidFill>
                <a:schemeClr val="bg1">
                  <a:lumMod val="1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p:txBody>
          <a:bodyPr>
            <a:normAutofit/>
          </a:bodyPr>
          <a:lstStyle/>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Kelime </a:t>
            </a:r>
            <a:r>
              <a:rPr lang="tr-TR" sz="2000" dirty="0" err="1" smtClean="0">
                <a:solidFill>
                  <a:schemeClr val="bg1">
                    <a:lumMod val="10000"/>
                  </a:schemeClr>
                </a:solidFill>
                <a:latin typeface="Times New Roman" panose="02020603050405020304" pitchFamily="18" charset="0"/>
                <a:cs typeface="Times New Roman" panose="02020603050405020304" pitchFamily="18" charset="0"/>
              </a:rPr>
              <a:t>kelime</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 okumayın</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Geriye dönmeyin, sürekli ileri düşünün</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Kelimelere takılmayın. Takıldığınızda kelimeyi atlayın. Kelimelerin anlamlarını paragraf içinde çıkarın</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İlk aşamada ana fikri bulmaya ve anlamaya çalışın</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Hızlı okumaya şartlanın</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Okuduklarınıza değil okuyacaklarınıza odaklanın</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Kelimelere değil düşüncelere odaklanın</a:t>
            </a:r>
          </a:p>
          <a:p>
            <a:endParaRPr lang="tr-TR" dirty="0">
              <a:solidFill>
                <a:schemeClr val="bg1">
                  <a:lumMod val="10000"/>
                </a:schemeClr>
              </a:solidFill>
            </a:endParaRPr>
          </a:p>
        </p:txBody>
      </p:sp>
    </p:spTree>
    <p:extLst>
      <p:ext uri="{BB962C8B-B14F-4D97-AF65-F5344CB8AC3E}">
        <p14:creationId xmlns:p14="http://schemas.microsoft.com/office/powerpoint/2010/main" xmlns="" val="2123963650"/>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solidFill>
                  <a:schemeClr val="bg1">
                    <a:lumMod val="10000"/>
                  </a:schemeClr>
                </a:solidFill>
                <a:latin typeface="Times New Roman" panose="02020603050405020304" pitchFamily="18" charset="0"/>
                <a:cs typeface="Times New Roman" panose="02020603050405020304" pitchFamily="18" charset="0"/>
              </a:rPr>
              <a:t>Kaynakça</a:t>
            </a:r>
            <a:r>
              <a:rPr lang="tr-TR" dirty="0" smtClean="0">
                <a:solidFill>
                  <a:schemeClr val="bg1">
                    <a:lumMod val="10000"/>
                  </a:schemeClr>
                </a:solidFill>
              </a:rPr>
              <a:t/>
            </a:r>
            <a:br>
              <a:rPr lang="tr-TR" dirty="0" smtClean="0">
                <a:solidFill>
                  <a:schemeClr val="bg1">
                    <a:lumMod val="10000"/>
                  </a:schemeClr>
                </a:solidFill>
              </a:rPr>
            </a:br>
            <a:endParaRPr lang="tr-TR" dirty="0">
              <a:solidFill>
                <a:schemeClr val="bg1">
                  <a:lumMod val="10000"/>
                </a:schemeClr>
              </a:solidFill>
            </a:endParaRPr>
          </a:p>
        </p:txBody>
      </p:sp>
      <p:sp>
        <p:nvSpPr>
          <p:cNvPr id="3" name="İçerik Yer Tutucusu 2"/>
          <p:cNvSpPr>
            <a:spLocks noGrp="1"/>
          </p:cNvSpPr>
          <p:nvPr>
            <p:ph sz="quarter" idx="1"/>
          </p:nvPr>
        </p:nvSpPr>
        <p:spPr/>
        <p:txBody>
          <a:bodyPr>
            <a:normAutofit/>
          </a:bodyPr>
          <a:lstStyle/>
          <a:p>
            <a:r>
              <a:rPr lang="tr-TR" dirty="0">
                <a:solidFill>
                  <a:schemeClr val="bg1">
                    <a:lumMod val="10000"/>
                  </a:schemeClr>
                </a:solidFill>
                <a:latin typeface="Times New Roman" panose="02020603050405020304" pitchFamily="18" charset="0"/>
                <a:cs typeface="Times New Roman" panose="02020603050405020304" pitchFamily="18" charset="0"/>
              </a:rPr>
              <a:t>Kondu, C., NLP ile Hızlı Okuma, Akis Yayıncılık, İstanbul 2006</a:t>
            </a:r>
          </a:p>
          <a:p>
            <a:r>
              <a:rPr lang="tr-TR" dirty="0">
                <a:solidFill>
                  <a:schemeClr val="bg1">
                    <a:lumMod val="10000"/>
                  </a:schemeClr>
                </a:solidFill>
                <a:latin typeface="Times New Roman" panose="02020603050405020304" pitchFamily="18" charset="0"/>
                <a:cs typeface="Times New Roman" panose="02020603050405020304" pitchFamily="18" charset="0"/>
              </a:rPr>
              <a:t>Kaya, A., Erkan, S., Deneysel Olarak Sınanmış Grupla Psikolojik Danışma ve Rehberlik Programları, </a:t>
            </a:r>
            <a:r>
              <a:rPr lang="tr-TR" dirty="0" err="1">
                <a:solidFill>
                  <a:schemeClr val="bg1">
                    <a:lumMod val="10000"/>
                  </a:schemeClr>
                </a:solidFill>
                <a:latin typeface="Times New Roman" panose="02020603050405020304" pitchFamily="18" charset="0"/>
                <a:cs typeface="Times New Roman" panose="02020603050405020304" pitchFamily="18" charset="0"/>
              </a:rPr>
              <a:t>Pegem</a:t>
            </a:r>
            <a:r>
              <a:rPr lang="tr-TR" dirty="0">
                <a:solidFill>
                  <a:schemeClr val="bg1">
                    <a:lumMod val="10000"/>
                  </a:schemeClr>
                </a:solidFill>
                <a:latin typeface="Times New Roman" panose="02020603050405020304" pitchFamily="18" charset="0"/>
                <a:cs typeface="Times New Roman" panose="02020603050405020304" pitchFamily="18" charset="0"/>
              </a:rPr>
              <a:t> Akademi Yayıncılık, Ankara, 2014</a:t>
            </a:r>
          </a:p>
          <a:p>
            <a:r>
              <a:rPr lang="tr-TR" dirty="0" err="1">
                <a:solidFill>
                  <a:schemeClr val="bg1">
                    <a:lumMod val="10000"/>
                  </a:schemeClr>
                </a:solidFill>
                <a:latin typeface="Times New Roman" panose="02020603050405020304" pitchFamily="18" charset="0"/>
                <a:cs typeface="Times New Roman" panose="02020603050405020304" pitchFamily="18" charset="0"/>
              </a:rPr>
              <a:t>Alşan</a:t>
            </a:r>
            <a:r>
              <a:rPr lang="tr-TR" dirty="0">
                <a:solidFill>
                  <a:schemeClr val="bg1">
                    <a:lumMod val="10000"/>
                  </a:schemeClr>
                </a:solidFill>
                <a:latin typeface="Times New Roman" panose="02020603050405020304" pitchFamily="18" charset="0"/>
                <a:cs typeface="Times New Roman" panose="02020603050405020304" pitchFamily="18" charset="0"/>
              </a:rPr>
              <a:t>, M.H., Sınav Terapi, Tutku Yayıncılık, Ankara 2014</a:t>
            </a:r>
          </a:p>
          <a:p>
            <a:r>
              <a:rPr lang="tr-TR" dirty="0">
                <a:solidFill>
                  <a:schemeClr val="bg1">
                    <a:lumMod val="10000"/>
                  </a:schemeClr>
                </a:solidFill>
                <a:latin typeface="Times New Roman" panose="02020603050405020304" pitchFamily="18" charset="0"/>
                <a:cs typeface="Times New Roman" panose="02020603050405020304" pitchFamily="18" charset="0"/>
                <a:hlinkClick r:id="rId2"/>
              </a:rPr>
              <a:t>http://limithizliokuma.com/etkili-okuma-teknikleri#tamam</a:t>
            </a:r>
            <a:endParaRPr lang="tr-TR" dirty="0">
              <a:solidFill>
                <a:schemeClr val="bg1">
                  <a:lumMod val="10000"/>
                </a:schemeClr>
              </a:solidFill>
              <a:latin typeface="Times New Roman" panose="02020603050405020304" pitchFamily="18" charset="0"/>
              <a:cs typeface="Times New Roman" panose="02020603050405020304" pitchFamily="18" charset="0"/>
            </a:endParaRPr>
          </a:p>
          <a:p>
            <a:r>
              <a:rPr lang="tr-TR" dirty="0">
                <a:solidFill>
                  <a:schemeClr val="bg1">
                    <a:lumMod val="10000"/>
                  </a:schemeClr>
                </a:solidFill>
                <a:latin typeface="Times New Roman" panose="02020603050405020304" pitchFamily="18" charset="0"/>
                <a:cs typeface="Times New Roman" panose="02020603050405020304" pitchFamily="18" charset="0"/>
                <a:hlinkClick r:id="rId3"/>
              </a:rPr>
              <a:t>http://dergipark.gov.tr/download/article-file/256384</a:t>
            </a:r>
            <a:endParaRPr lang="tr-TR" dirty="0">
              <a:solidFill>
                <a:schemeClr val="bg1">
                  <a:lumMod val="10000"/>
                </a:schemeClr>
              </a:solidFill>
              <a:latin typeface="Times New Roman" panose="02020603050405020304" pitchFamily="18" charset="0"/>
              <a:cs typeface="Times New Roman" panose="02020603050405020304" pitchFamily="18" charset="0"/>
            </a:endParaRPr>
          </a:p>
          <a:p>
            <a:r>
              <a:rPr lang="tr-TR" dirty="0">
                <a:solidFill>
                  <a:schemeClr val="bg1">
                    <a:lumMod val="10000"/>
                  </a:schemeClr>
                </a:solidFill>
                <a:latin typeface="Times New Roman" panose="02020603050405020304" pitchFamily="18" charset="0"/>
                <a:cs typeface="Times New Roman" panose="02020603050405020304" pitchFamily="18" charset="0"/>
                <a:hlinkClick r:id="rId4"/>
              </a:rPr>
              <a:t>https://hizli-okuma.cokbilgi.com/nasil-okumaliyiz/</a:t>
            </a:r>
            <a:endParaRPr lang="tr-TR" dirty="0">
              <a:solidFill>
                <a:schemeClr val="bg1">
                  <a:lumMod val="10000"/>
                </a:schemeClr>
              </a:solidFill>
              <a:latin typeface="Times New Roman" panose="02020603050405020304" pitchFamily="18" charset="0"/>
              <a:cs typeface="Times New Roman" panose="02020603050405020304" pitchFamily="18" charset="0"/>
            </a:endParaRPr>
          </a:p>
          <a:p>
            <a:r>
              <a:rPr lang="tr-TR" dirty="0">
                <a:solidFill>
                  <a:schemeClr val="bg1">
                    <a:lumMod val="10000"/>
                  </a:schemeClr>
                </a:solidFill>
                <a:latin typeface="Times New Roman" panose="02020603050405020304" pitchFamily="18" charset="0"/>
                <a:cs typeface="Times New Roman" panose="02020603050405020304" pitchFamily="18" charset="0"/>
              </a:rPr>
              <a:t>https://indigodergisi.com/2014/11/iletisimde-buyuk-eksigimiz-etkin-dinleme/</a:t>
            </a:r>
          </a:p>
          <a:p>
            <a:endParaRPr lang="tr-TR" dirty="0">
              <a:solidFill>
                <a:schemeClr val="bg1">
                  <a:lumMod val="10000"/>
                </a:schemeClr>
              </a:solidFill>
            </a:endParaRPr>
          </a:p>
        </p:txBody>
      </p:sp>
    </p:spTree>
    <p:extLst>
      <p:ext uri="{BB962C8B-B14F-4D97-AF65-F5344CB8AC3E}">
        <p14:creationId xmlns:p14="http://schemas.microsoft.com/office/powerpoint/2010/main" xmlns="" val="4095527611"/>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1154957" y="2361068"/>
            <a:ext cx="8825659" cy="3658737"/>
          </a:xfrm>
        </p:spPr>
        <p:txBody>
          <a:bodyPr/>
          <a:lstStyle/>
          <a:p>
            <a:pPr algn="just"/>
            <a:r>
              <a:rPr lang="tr-TR" sz="2400" dirty="0" smtClean="0">
                <a:solidFill>
                  <a:schemeClr val="bg1">
                    <a:lumMod val="10000"/>
                  </a:schemeClr>
                </a:solidFill>
                <a:latin typeface="Times New Roman" panose="02020603050405020304" pitchFamily="18" charset="0"/>
                <a:cs typeface="Times New Roman" panose="02020603050405020304" pitchFamily="18" charset="0"/>
              </a:rPr>
              <a:t>Dinleme; seslerin ve görüntülerin farkında olma ve onlara dikkat verme ile başlayan, belli işitsel işaretlerin tanınmasıyla süren ve anlamlandırılmasıyla son bulan süreç olarak tanımlanmaktadır (Ergin ve Birol, 2000: 15). Buna göre dinlemenin çaba gerektiren bilinçli bir süreç olduğu söylenebilir.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632812" y="4900391"/>
            <a:ext cx="5186149" cy="1799840"/>
          </a:xfrm>
          <a:prstGeom prst="rect">
            <a:avLst/>
          </a:prstGeom>
        </p:spPr>
      </p:pic>
    </p:spTree>
    <p:extLst>
      <p:ext uri="{BB962C8B-B14F-4D97-AF65-F5344CB8AC3E}">
        <p14:creationId xmlns:p14="http://schemas.microsoft.com/office/powerpoint/2010/main" xmlns="" val="3064193385"/>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9030" y="-640445"/>
            <a:ext cx="8911687" cy="1280890"/>
          </a:xfrm>
        </p:spPr>
        <p:txBody>
          <a:bodyPr/>
          <a:lstStyle/>
          <a:p>
            <a:endParaRPr lang="tr-TR" dirty="0"/>
          </a:p>
        </p:txBody>
      </p:sp>
      <p:sp>
        <p:nvSpPr>
          <p:cNvPr id="3" name="İçerik Yer Tutucusu 2"/>
          <p:cNvSpPr>
            <a:spLocks noGrp="1"/>
          </p:cNvSpPr>
          <p:nvPr>
            <p:ph sz="quarter" idx="1"/>
          </p:nvPr>
        </p:nvSpPr>
        <p:spPr>
          <a:xfrm>
            <a:off x="715029" y="1383506"/>
            <a:ext cx="9923187" cy="3877706"/>
          </a:xfrm>
        </p:spPr>
        <p:txBody>
          <a:bodyPr>
            <a:noAutofit/>
          </a:bodyPr>
          <a:lstStyle/>
          <a:p>
            <a:pPr marL="0" indent="0" algn="just">
              <a:buNone/>
            </a:pPr>
            <a:r>
              <a:rPr lang="tr-TR" sz="2400" b="1" i="1" dirty="0" smtClean="0">
                <a:solidFill>
                  <a:schemeClr val="bg1">
                    <a:lumMod val="10000"/>
                  </a:schemeClr>
                </a:solidFill>
                <a:latin typeface="Times New Roman" panose="02020603050405020304" pitchFamily="18" charset="0"/>
                <a:cs typeface="Times New Roman" panose="02020603050405020304" pitchFamily="18" charset="0"/>
              </a:rPr>
              <a:t>Dinlemek Duymaktan Farklıdır</a:t>
            </a:r>
          </a:p>
          <a:p>
            <a:pPr marL="0" indent="0" algn="just">
              <a:buNone/>
            </a:pPr>
            <a:r>
              <a:rPr lang="tr-TR" sz="2400" dirty="0">
                <a:solidFill>
                  <a:schemeClr val="bg1">
                    <a:lumMod val="10000"/>
                  </a:schemeClr>
                </a:solidFill>
                <a:latin typeface="Times New Roman" panose="02020603050405020304" pitchFamily="18" charset="0"/>
                <a:cs typeface="Times New Roman" panose="02020603050405020304" pitchFamily="18" charset="0"/>
              </a:rPr>
              <a:t/>
            </a:r>
            <a:br>
              <a:rPr lang="tr-TR" sz="2400" dirty="0">
                <a:solidFill>
                  <a:schemeClr val="bg1">
                    <a:lumMod val="10000"/>
                  </a:schemeClr>
                </a:solidFill>
                <a:latin typeface="Times New Roman" panose="02020603050405020304" pitchFamily="18" charset="0"/>
                <a:cs typeface="Times New Roman" panose="02020603050405020304" pitchFamily="18" charset="0"/>
              </a:rPr>
            </a:br>
            <a:r>
              <a:rPr lang="tr-TR" sz="2400" b="1" dirty="0">
                <a:solidFill>
                  <a:schemeClr val="bg1">
                    <a:lumMod val="10000"/>
                  </a:schemeClr>
                </a:solidFill>
                <a:latin typeface="Times New Roman" panose="02020603050405020304" pitchFamily="18" charset="0"/>
                <a:cs typeface="Times New Roman" panose="02020603050405020304" pitchFamily="18" charset="0"/>
              </a:rPr>
              <a:t>Duymak</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dışarıdan gelen mekanik enerjinin (ses) alınması ve işlenmesini içeren fizyolojik bir süreçtir. </a:t>
            </a:r>
          </a:p>
          <a:p>
            <a:pPr marL="0" indent="0" algn="just">
              <a:buNone/>
            </a:pPr>
            <a:r>
              <a:rPr lang="tr-TR" sz="2400" b="1" dirty="0" smtClean="0">
                <a:solidFill>
                  <a:schemeClr val="bg1">
                    <a:lumMod val="10000"/>
                  </a:schemeClr>
                </a:solidFill>
                <a:latin typeface="Times New Roman" panose="02020603050405020304" pitchFamily="18" charset="0"/>
                <a:cs typeface="Times New Roman" panose="02020603050405020304" pitchFamily="18" charset="0"/>
              </a:rPr>
              <a:t>Dinleme </a:t>
            </a:r>
            <a:r>
              <a:rPr lang="tr-TR" sz="2400" dirty="0">
                <a:solidFill>
                  <a:schemeClr val="bg1">
                    <a:lumMod val="10000"/>
                  </a:schemeClr>
                </a:solidFill>
                <a:latin typeface="Times New Roman" panose="02020603050405020304" pitchFamily="18" charset="0"/>
                <a:cs typeface="Times New Roman" panose="02020603050405020304" pitchFamily="18" charset="0"/>
              </a:rPr>
              <a:t>ise kaynağın kodlayarak gönderdiği mesajı anlamaya çalışmak, kod açmak, işittiğimizi anlamak ve muhafaza etmektir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Bazen </a:t>
            </a:r>
            <a:r>
              <a:rPr lang="tr-TR" sz="2400" dirty="0">
                <a:solidFill>
                  <a:schemeClr val="bg1">
                    <a:lumMod val="10000"/>
                  </a:schemeClr>
                </a:solidFill>
                <a:latin typeface="Times New Roman" panose="02020603050405020304" pitchFamily="18" charset="0"/>
                <a:cs typeface="Times New Roman" panose="02020603050405020304" pitchFamily="18" charset="0"/>
              </a:rPr>
              <a:t>duyduğumuzu hatırlamayız.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Çünkü </a:t>
            </a:r>
            <a:r>
              <a:rPr lang="tr-TR" sz="2400" dirty="0">
                <a:solidFill>
                  <a:schemeClr val="bg1">
                    <a:lumMod val="10000"/>
                  </a:schemeClr>
                </a:solidFill>
                <a:latin typeface="Times New Roman" panose="02020603050405020304" pitchFamily="18" charset="0"/>
                <a:cs typeface="Times New Roman" panose="02020603050405020304" pitchFamily="18" charset="0"/>
              </a:rPr>
              <a:t>dinlememişizdir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 İyi </a:t>
            </a:r>
            <a:r>
              <a:rPr lang="tr-TR" sz="2400" dirty="0">
                <a:solidFill>
                  <a:schemeClr val="bg1">
                    <a:lumMod val="10000"/>
                  </a:schemeClr>
                </a:solidFill>
                <a:latin typeface="Times New Roman" panose="02020603050405020304" pitchFamily="18" charset="0"/>
                <a:cs typeface="Times New Roman" panose="02020603050405020304" pitchFamily="18" charset="0"/>
              </a:rPr>
              <a:t>bir dinlemede sadece sözcüklerin kod açımına değil, kaynağın beden diline de (el kol hareketleri, mimikler, ses tonu vb.) dikkat etmek gerekir</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a:t>
            </a:r>
            <a:endParaRPr lang="tr-TR" sz="2400" dirty="0">
              <a:solidFill>
                <a:schemeClr val="bg1">
                  <a:lumMod val="1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559165" y="5261212"/>
            <a:ext cx="4450867" cy="1596788"/>
          </a:xfrm>
          <a:prstGeom prst="rect">
            <a:avLst/>
          </a:prstGeom>
        </p:spPr>
      </p:pic>
    </p:spTree>
    <p:extLst>
      <p:ext uri="{BB962C8B-B14F-4D97-AF65-F5344CB8AC3E}">
        <p14:creationId xmlns:p14="http://schemas.microsoft.com/office/powerpoint/2010/main" xmlns="" val="903892633"/>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78892" y="664215"/>
            <a:ext cx="10515600" cy="5709290"/>
          </a:xfrm>
        </p:spPr>
        <p:txBody>
          <a:bodyPr>
            <a:normAutofit fontScale="25000" lnSpcReduction="20000"/>
          </a:bodyPr>
          <a:lstStyle/>
          <a:p>
            <a:pPr marL="0" indent="0">
              <a:buNone/>
            </a:pPr>
            <a:r>
              <a:rPr lang="tr-TR" sz="3600" b="1" dirty="0" smtClean="0">
                <a:solidFill>
                  <a:schemeClr val="bg1">
                    <a:lumMod val="10000"/>
                  </a:schemeClr>
                </a:solidFill>
                <a:latin typeface="Times New Roman" panose="02020603050405020304" pitchFamily="18" charset="0"/>
                <a:cs typeface="Times New Roman" panose="02020603050405020304" pitchFamily="18" charset="0"/>
              </a:rPr>
              <a:t>    </a:t>
            </a:r>
            <a:r>
              <a:rPr lang="tr-TR" sz="12800" b="1" dirty="0" smtClean="0">
                <a:solidFill>
                  <a:schemeClr val="bg1">
                    <a:lumMod val="10000"/>
                  </a:schemeClr>
                </a:solidFill>
                <a:latin typeface="Times New Roman" panose="02020603050405020304" pitchFamily="18" charset="0"/>
                <a:cs typeface="Times New Roman" panose="02020603050405020304" pitchFamily="18" charset="0"/>
              </a:rPr>
              <a:t>Etkin </a:t>
            </a:r>
            <a:r>
              <a:rPr lang="tr-TR" sz="12800" b="1" dirty="0">
                <a:solidFill>
                  <a:schemeClr val="bg1">
                    <a:lumMod val="10000"/>
                  </a:schemeClr>
                </a:solidFill>
                <a:latin typeface="Times New Roman" panose="02020603050405020304" pitchFamily="18" charset="0"/>
                <a:cs typeface="Times New Roman" panose="02020603050405020304" pitchFamily="18" charset="0"/>
              </a:rPr>
              <a:t>Dinleyicinin Özellikleri</a:t>
            </a:r>
            <a:r>
              <a:rPr lang="tr-TR" sz="12800" b="1" dirty="0" smtClean="0">
                <a:solidFill>
                  <a:schemeClr val="bg1">
                    <a:lumMod val="10000"/>
                  </a:schemeClr>
                </a:solidFill>
              </a:rPr>
              <a:t>:</a:t>
            </a:r>
          </a:p>
          <a:p>
            <a:pPr marL="0" indent="0">
              <a:buNone/>
            </a:pPr>
            <a:endParaRPr lang="tr-TR" sz="7400" b="1" dirty="0">
              <a:solidFill>
                <a:schemeClr val="bg1">
                  <a:lumMod val="10000"/>
                </a:schemeClr>
              </a:solidFill>
            </a:endParaRPr>
          </a:p>
          <a:p>
            <a:pPr marL="0" indent="0">
              <a:buNone/>
            </a:pPr>
            <a:endParaRPr lang="tr-TR" sz="7400" b="1" dirty="0" smtClean="0">
              <a:solidFill>
                <a:schemeClr val="bg1">
                  <a:lumMod val="10000"/>
                </a:schemeClr>
              </a:solidFill>
            </a:endParaRPr>
          </a:p>
          <a:p>
            <a:pPr marL="0" indent="0">
              <a:buNone/>
            </a:pPr>
            <a:endParaRPr lang="tr-TR" sz="7400" dirty="0" smtClean="0">
              <a:solidFill>
                <a:schemeClr val="bg1">
                  <a:lumMod val="10000"/>
                </a:schemeClr>
              </a:solidFill>
            </a:endParaRPr>
          </a:p>
          <a:p>
            <a:r>
              <a:rPr lang="tr-TR" sz="7400" dirty="0" smtClean="0">
                <a:solidFill>
                  <a:schemeClr val="bg1">
                    <a:lumMod val="10000"/>
                  </a:schemeClr>
                </a:solidFill>
                <a:latin typeface="Times New Roman" panose="02020603050405020304" pitchFamily="18" charset="0"/>
                <a:cs typeface="Times New Roman" panose="02020603050405020304" pitchFamily="18" charset="0"/>
              </a:rPr>
              <a:t>Dikkatini </a:t>
            </a:r>
            <a:r>
              <a:rPr lang="tr-TR" sz="7400" dirty="0">
                <a:solidFill>
                  <a:schemeClr val="bg1">
                    <a:lumMod val="10000"/>
                  </a:schemeClr>
                </a:solidFill>
                <a:latin typeface="Times New Roman" panose="02020603050405020304" pitchFamily="18" charset="0"/>
                <a:cs typeface="Times New Roman" panose="02020603050405020304" pitchFamily="18" charset="0"/>
              </a:rPr>
              <a:t>karşısındaki kişiye verir</a:t>
            </a:r>
            <a:r>
              <a:rPr lang="tr-TR" sz="7400" dirty="0" smtClean="0">
                <a:solidFill>
                  <a:schemeClr val="bg1">
                    <a:lumMod val="10000"/>
                  </a:schemeClr>
                </a:solidFill>
                <a:latin typeface="Times New Roman" panose="02020603050405020304" pitchFamily="18" charset="0"/>
                <a:cs typeface="Times New Roman" panose="02020603050405020304" pitchFamily="18" charset="0"/>
              </a:rPr>
              <a:t>.</a:t>
            </a:r>
          </a:p>
          <a:p>
            <a:r>
              <a:rPr lang="tr-TR" sz="7400" dirty="0">
                <a:solidFill>
                  <a:schemeClr val="bg1">
                    <a:lumMod val="10000"/>
                  </a:schemeClr>
                </a:solidFill>
                <a:latin typeface="Times New Roman" panose="02020603050405020304" pitchFamily="18" charset="0"/>
                <a:cs typeface="Times New Roman" panose="02020603050405020304" pitchFamily="18" charset="0"/>
              </a:rPr>
              <a:t>Konuşmacıyı sözünü kesmeden dinler</a:t>
            </a:r>
            <a:r>
              <a:rPr lang="tr-TR" sz="7400" dirty="0" smtClean="0">
                <a:solidFill>
                  <a:schemeClr val="bg1">
                    <a:lumMod val="10000"/>
                  </a:schemeClr>
                </a:solidFill>
                <a:latin typeface="Times New Roman" panose="02020603050405020304" pitchFamily="18" charset="0"/>
                <a:cs typeface="Times New Roman" panose="02020603050405020304" pitchFamily="18" charset="0"/>
              </a:rPr>
              <a:t>.</a:t>
            </a:r>
          </a:p>
          <a:p>
            <a:r>
              <a:rPr lang="tr-TR" sz="7400" dirty="0">
                <a:solidFill>
                  <a:schemeClr val="bg1">
                    <a:lumMod val="10000"/>
                  </a:schemeClr>
                </a:solidFill>
                <a:latin typeface="Times New Roman" panose="02020603050405020304" pitchFamily="18" charset="0"/>
                <a:cs typeface="Times New Roman" panose="02020603050405020304" pitchFamily="18" charset="0"/>
              </a:rPr>
              <a:t>Göz teması kurar</a:t>
            </a:r>
            <a:r>
              <a:rPr lang="tr-TR" sz="7400" dirty="0" smtClean="0">
                <a:solidFill>
                  <a:schemeClr val="bg1">
                    <a:lumMod val="10000"/>
                  </a:schemeClr>
                </a:solidFill>
                <a:latin typeface="Times New Roman" panose="02020603050405020304" pitchFamily="18" charset="0"/>
                <a:cs typeface="Times New Roman" panose="02020603050405020304" pitchFamily="18" charset="0"/>
              </a:rPr>
              <a:t>.</a:t>
            </a:r>
          </a:p>
          <a:p>
            <a:r>
              <a:rPr lang="tr-TR" sz="7400" dirty="0">
                <a:solidFill>
                  <a:schemeClr val="bg1">
                    <a:lumMod val="10000"/>
                  </a:schemeClr>
                </a:solidFill>
                <a:latin typeface="Times New Roman" panose="02020603050405020304" pitchFamily="18" charset="0"/>
                <a:cs typeface="Times New Roman" panose="02020603050405020304" pitchFamily="18" charset="0"/>
              </a:rPr>
              <a:t>Son sözü söylemek için çabalamaz</a:t>
            </a:r>
            <a:r>
              <a:rPr lang="tr-TR" sz="7400" dirty="0" smtClean="0">
                <a:solidFill>
                  <a:schemeClr val="bg1">
                    <a:lumMod val="10000"/>
                  </a:schemeClr>
                </a:solidFill>
                <a:latin typeface="Times New Roman" panose="02020603050405020304" pitchFamily="18" charset="0"/>
                <a:cs typeface="Times New Roman" panose="02020603050405020304" pitchFamily="18" charset="0"/>
              </a:rPr>
              <a:t>.</a:t>
            </a:r>
          </a:p>
          <a:p>
            <a:r>
              <a:rPr lang="tr-TR" sz="7400" dirty="0">
                <a:solidFill>
                  <a:schemeClr val="bg1">
                    <a:lumMod val="10000"/>
                  </a:schemeClr>
                </a:solidFill>
                <a:latin typeface="Times New Roman" panose="02020603050405020304" pitchFamily="18" charset="0"/>
                <a:cs typeface="Times New Roman" panose="02020603050405020304" pitchFamily="18" charset="0"/>
              </a:rPr>
              <a:t>Dinlerken vereceği cevabı düşünmez</a:t>
            </a:r>
            <a:r>
              <a:rPr lang="tr-TR" sz="7400" dirty="0" smtClean="0">
                <a:solidFill>
                  <a:schemeClr val="bg1">
                    <a:lumMod val="10000"/>
                  </a:schemeClr>
                </a:solidFill>
                <a:latin typeface="Times New Roman" panose="02020603050405020304" pitchFamily="18" charset="0"/>
                <a:cs typeface="Times New Roman" panose="02020603050405020304" pitchFamily="18" charset="0"/>
              </a:rPr>
              <a:t>.</a:t>
            </a:r>
          </a:p>
          <a:p>
            <a:r>
              <a:rPr lang="tr-TR" sz="7400" dirty="0">
                <a:solidFill>
                  <a:schemeClr val="bg1">
                    <a:lumMod val="10000"/>
                  </a:schemeClr>
                </a:solidFill>
                <a:latin typeface="Times New Roman" panose="02020603050405020304" pitchFamily="18" charset="0"/>
                <a:cs typeface="Times New Roman" panose="02020603050405020304" pitchFamily="18" charset="0"/>
              </a:rPr>
              <a:t>Yargılamadan, suçlamadan dinler (önyargılı değildir</a:t>
            </a:r>
            <a:r>
              <a:rPr lang="tr-TR" sz="7400" dirty="0" smtClean="0">
                <a:solidFill>
                  <a:schemeClr val="bg1">
                    <a:lumMod val="10000"/>
                  </a:schemeClr>
                </a:solidFill>
                <a:latin typeface="Times New Roman" panose="02020603050405020304" pitchFamily="18" charset="0"/>
                <a:cs typeface="Times New Roman" panose="02020603050405020304" pitchFamily="18" charset="0"/>
              </a:rPr>
              <a:t>).</a:t>
            </a:r>
          </a:p>
          <a:p>
            <a:r>
              <a:rPr lang="tr-TR" sz="7400" dirty="0">
                <a:solidFill>
                  <a:schemeClr val="bg1">
                    <a:lumMod val="10000"/>
                  </a:schemeClr>
                </a:solidFill>
                <a:latin typeface="Times New Roman" panose="02020603050405020304" pitchFamily="18" charset="0"/>
                <a:cs typeface="Times New Roman" panose="02020603050405020304" pitchFamily="18" charset="0"/>
              </a:rPr>
              <a:t>Duygu ve düşüncelerini anlamaya çalışır. Empati kurar</a:t>
            </a:r>
            <a:r>
              <a:rPr lang="tr-TR" sz="7400" dirty="0" smtClean="0">
                <a:solidFill>
                  <a:schemeClr val="bg1">
                    <a:lumMod val="10000"/>
                  </a:schemeClr>
                </a:solidFill>
                <a:latin typeface="Times New Roman" panose="02020603050405020304" pitchFamily="18" charset="0"/>
                <a:cs typeface="Times New Roman" panose="02020603050405020304" pitchFamily="18" charset="0"/>
              </a:rPr>
              <a:t>.</a:t>
            </a:r>
          </a:p>
          <a:p>
            <a:r>
              <a:rPr lang="tr-TR" sz="7400" dirty="0">
                <a:solidFill>
                  <a:schemeClr val="bg1">
                    <a:lumMod val="10000"/>
                  </a:schemeClr>
                </a:solidFill>
                <a:latin typeface="Times New Roman" panose="02020603050405020304" pitchFamily="18" charset="0"/>
                <a:cs typeface="Times New Roman" panose="02020603050405020304" pitchFamily="18" charset="0"/>
              </a:rPr>
              <a:t>Dinlerken başka bir işle meşgul olmaz</a:t>
            </a:r>
            <a:r>
              <a:rPr lang="tr-TR" sz="7400" dirty="0" smtClean="0">
                <a:solidFill>
                  <a:schemeClr val="bg1">
                    <a:lumMod val="10000"/>
                  </a:schemeClr>
                </a:solidFill>
                <a:latin typeface="Times New Roman" panose="02020603050405020304" pitchFamily="18" charset="0"/>
                <a:cs typeface="Times New Roman" panose="02020603050405020304" pitchFamily="18" charset="0"/>
              </a:rPr>
              <a:t>.</a:t>
            </a:r>
          </a:p>
          <a:p>
            <a:r>
              <a:rPr lang="tr-TR" sz="7400" dirty="0">
                <a:solidFill>
                  <a:schemeClr val="bg1">
                    <a:lumMod val="10000"/>
                  </a:schemeClr>
                </a:solidFill>
                <a:latin typeface="Times New Roman" panose="02020603050405020304" pitchFamily="18" charset="0"/>
                <a:cs typeface="Times New Roman" panose="02020603050405020304" pitchFamily="18" charset="0"/>
              </a:rPr>
              <a:t>Konuşmacının sözlerine olduğu kadar sözsüz mesajlarına da dikkat </a:t>
            </a:r>
            <a:r>
              <a:rPr lang="tr-TR" sz="7400" dirty="0" smtClean="0">
                <a:solidFill>
                  <a:schemeClr val="bg1">
                    <a:lumMod val="10000"/>
                  </a:schemeClr>
                </a:solidFill>
                <a:latin typeface="Times New Roman" panose="02020603050405020304" pitchFamily="18" charset="0"/>
                <a:cs typeface="Times New Roman" panose="02020603050405020304" pitchFamily="18" charset="0"/>
              </a:rPr>
              <a:t>eder.</a:t>
            </a:r>
          </a:p>
          <a:p>
            <a:r>
              <a:rPr lang="tr-TR" sz="7400" dirty="0">
                <a:solidFill>
                  <a:schemeClr val="bg1">
                    <a:lumMod val="10000"/>
                  </a:schemeClr>
                </a:solidFill>
                <a:latin typeface="Times New Roman" panose="02020603050405020304" pitchFamily="18" charset="0"/>
                <a:cs typeface="Times New Roman" panose="02020603050405020304" pitchFamily="18" charset="0"/>
              </a:rPr>
              <a:t>Konuşmacının duygu ve düşüncelerine anladığını gösteren sözlü ifadelerde bulunur.</a:t>
            </a:r>
            <a:r>
              <a:rPr lang="tr-TR" sz="2400" dirty="0">
                <a:solidFill>
                  <a:schemeClr val="bg1">
                    <a:lumMod val="10000"/>
                  </a:schemeClr>
                </a:solidFill>
                <a:latin typeface="Times New Roman" panose="02020603050405020304" pitchFamily="18" charset="0"/>
                <a:cs typeface="Times New Roman" panose="02020603050405020304" pitchFamily="18" charset="0"/>
              </a:rPr>
              <a:t/>
            </a:r>
            <a:br>
              <a:rPr lang="tr-TR" sz="2400" dirty="0">
                <a:solidFill>
                  <a:schemeClr val="bg1">
                    <a:lumMod val="10000"/>
                  </a:schemeClr>
                </a:solidFill>
                <a:latin typeface="Times New Roman" panose="02020603050405020304" pitchFamily="18" charset="0"/>
                <a:cs typeface="Times New Roman" panose="02020603050405020304" pitchFamily="18" charset="0"/>
              </a:rPr>
            </a:br>
            <a:r>
              <a:rPr lang="tr-TR" sz="2400" dirty="0">
                <a:solidFill>
                  <a:schemeClr val="bg1">
                    <a:lumMod val="10000"/>
                  </a:schemeClr>
                </a:solidFill>
                <a:latin typeface="Times New Roman" panose="02020603050405020304" pitchFamily="18" charset="0"/>
                <a:cs typeface="Times New Roman" panose="02020603050405020304" pitchFamily="18" charset="0"/>
              </a:rPr>
              <a:t/>
            </a:r>
            <a:br>
              <a:rPr lang="tr-TR" sz="2400" dirty="0">
                <a:solidFill>
                  <a:schemeClr val="bg1">
                    <a:lumMod val="10000"/>
                  </a:schemeClr>
                </a:solidFill>
                <a:latin typeface="Times New Roman" panose="02020603050405020304" pitchFamily="18" charset="0"/>
                <a:cs typeface="Times New Roman" panose="02020603050405020304" pitchFamily="18" charset="0"/>
              </a:rPr>
            </a:br>
            <a:r>
              <a:rPr lang="tr-TR" sz="2400" dirty="0">
                <a:solidFill>
                  <a:schemeClr val="bg1">
                    <a:lumMod val="10000"/>
                  </a:schemeClr>
                </a:solidFill>
                <a:latin typeface="Times New Roman" panose="02020603050405020304" pitchFamily="18" charset="0"/>
                <a:cs typeface="Times New Roman" panose="02020603050405020304" pitchFamily="18" charset="0"/>
              </a:rPr>
              <a:t/>
            </a:r>
            <a:br>
              <a:rPr lang="tr-TR" sz="2400" dirty="0">
                <a:solidFill>
                  <a:schemeClr val="bg1">
                    <a:lumMod val="10000"/>
                  </a:schemeClr>
                </a:solidFill>
                <a:latin typeface="Times New Roman" panose="02020603050405020304" pitchFamily="18" charset="0"/>
                <a:cs typeface="Times New Roman" panose="02020603050405020304" pitchFamily="18" charset="0"/>
              </a:rPr>
            </a:br>
            <a:r>
              <a:rPr lang="tr-TR" sz="2400" dirty="0" smtClean="0">
                <a:solidFill>
                  <a:schemeClr val="bg1">
                    <a:lumMod val="10000"/>
                  </a:schemeClr>
                </a:solidFill>
                <a:latin typeface="Times New Roman" panose="02020603050405020304" pitchFamily="18" charset="0"/>
                <a:cs typeface="Times New Roman" panose="02020603050405020304" pitchFamily="18" charset="0"/>
              </a:rPr>
              <a:t> </a:t>
            </a:r>
            <a:r>
              <a:rPr lang="tr-TR" sz="2400" dirty="0">
                <a:solidFill>
                  <a:schemeClr val="bg1">
                    <a:lumMod val="10000"/>
                  </a:schemeClr>
                </a:solidFill>
                <a:latin typeface="Times New Roman" panose="02020603050405020304" pitchFamily="18" charset="0"/>
                <a:cs typeface="Times New Roman" panose="02020603050405020304" pitchFamily="18" charset="0"/>
              </a:rPr>
              <a:t/>
            </a:r>
            <a:br>
              <a:rPr lang="tr-TR" sz="2400" dirty="0">
                <a:solidFill>
                  <a:schemeClr val="bg1">
                    <a:lumMod val="10000"/>
                  </a:schemeClr>
                </a:solidFill>
                <a:latin typeface="Times New Roman" panose="02020603050405020304" pitchFamily="18" charset="0"/>
                <a:cs typeface="Times New Roman" panose="02020603050405020304" pitchFamily="18" charset="0"/>
              </a:rPr>
            </a:br>
            <a:r>
              <a:rPr lang="tr-TR" sz="2400" dirty="0" smtClean="0">
                <a:solidFill>
                  <a:schemeClr val="bg1">
                    <a:lumMod val="10000"/>
                  </a:schemeClr>
                </a:solidFill>
                <a:latin typeface="Times New Roman" panose="02020603050405020304" pitchFamily="18" charset="0"/>
                <a:cs typeface="Times New Roman" panose="02020603050405020304" pitchFamily="18" charset="0"/>
              </a:rPr>
              <a:t> </a:t>
            </a:r>
            <a:endParaRPr lang="tr-TR" sz="2400" dirty="0">
              <a:solidFill>
                <a:schemeClr val="bg1">
                  <a:lumMod val="10000"/>
                </a:schemeClr>
              </a:solidFill>
              <a:latin typeface="Times New Roman" panose="02020603050405020304" pitchFamily="18" charset="0"/>
              <a:cs typeface="Times New Roman" panose="02020603050405020304" pitchFamily="18" charset="0"/>
            </a:endParaRPr>
          </a:p>
          <a:p>
            <a:endParaRPr lang="tr-TR" dirty="0">
              <a:solidFill>
                <a:schemeClr val="bg1">
                  <a:lumMod val="10000"/>
                </a:schemeClr>
              </a:solidFill>
            </a:endParaRPr>
          </a:p>
        </p:txBody>
      </p:sp>
    </p:spTree>
    <p:extLst>
      <p:ext uri="{BB962C8B-B14F-4D97-AF65-F5344CB8AC3E}">
        <p14:creationId xmlns:p14="http://schemas.microsoft.com/office/powerpoint/2010/main" xmlns="" val="4160496317"/>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a:bodyPr>
          <a:lstStyle/>
          <a:p>
            <a:pPr algn="just"/>
            <a:r>
              <a:rPr lang="tr-TR" sz="2000" b="1" i="1" dirty="0" smtClean="0">
                <a:solidFill>
                  <a:schemeClr val="bg1">
                    <a:lumMod val="10000"/>
                  </a:schemeClr>
                </a:solidFill>
                <a:latin typeface="Times New Roman" panose="02020603050405020304" pitchFamily="18" charset="0"/>
                <a:cs typeface="Times New Roman" panose="02020603050405020304" pitchFamily="18" charset="0"/>
              </a:rPr>
              <a:t>Devito, dinlemeyi beş aşamalı bir diziyle açıklanabileceğini belirtmektedir: </a:t>
            </a:r>
          </a:p>
          <a:p>
            <a:pPr algn="just"/>
            <a:r>
              <a:rPr lang="tr-TR" sz="2000" b="1" dirty="0" smtClean="0">
                <a:solidFill>
                  <a:schemeClr val="bg1">
                    <a:lumMod val="10000"/>
                  </a:schemeClr>
                </a:solidFill>
                <a:latin typeface="Times New Roman" panose="02020603050405020304" pitchFamily="18" charset="0"/>
                <a:cs typeface="Times New Roman" panose="02020603050405020304" pitchFamily="18" charset="0"/>
              </a:rPr>
              <a:t>1. Algılama Aşaması: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Dinleme konuşmacının gönderdiği mesajları algılamakla başlar. Bu aşamada hem sözel hem de sözel olmayan mesajlar kullanılır. </a:t>
            </a:r>
          </a:p>
          <a:p>
            <a:pPr algn="just"/>
            <a:r>
              <a:rPr lang="tr-TR" sz="2000" b="1" dirty="0" smtClean="0">
                <a:solidFill>
                  <a:schemeClr val="bg1">
                    <a:lumMod val="10000"/>
                  </a:schemeClr>
                </a:solidFill>
                <a:latin typeface="Times New Roman" panose="02020603050405020304" pitchFamily="18" charset="0"/>
                <a:cs typeface="Times New Roman" panose="02020603050405020304" pitchFamily="18" charset="0"/>
              </a:rPr>
              <a:t>2. Anlama Aşaması: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Konuşmacının ne öğrenmek istediğini öğrendiğimiz aşamadır. Bu aşamada konuşmacının neler düşündüğü ve nasıl hissettiğini anlamak gerekir.</a:t>
            </a:r>
          </a:p>
          <a:p>
            <a:pPr algn="just"/>
            <a:r>
              <a:rPr lang="tr-TR" sz="2000" dirty="0" smtClean="0">
                <a:solidFill>
                  <a:schemeClr val="bg1">
                    <a:lumMod val="10000"/>
                  </a:schemeClr>
                </a:solidFill>
                <a:latin typeface="Times New Roman" panose="02020603050405020304" pitchFamily="18" charset="0"/>
                <a:cs typeface="Times New Roman" panose="02020603050405020304" pitchFamily="18" charset="0"/>
              </a:rPr>
              <a:t> </a:t>
            </a:r>
            <a:r>
              <a:rPr lang="tr-TR" sz="2000" b="1" dirty="0" smtClean="0">
                <a:solidFill>
                  <a:schemeClr val="bg1">
                    <a:lumMod val="10000"/>
                  </a:schemeClr>
                </a:solidFill>
                <a:latin typeface="Times New Roman" panose="02020603050405020304" pitchFamily="18" charset="0"/>
                <a:cs typeface="Times New Roman" panose="02020603050405020304" pitchFamily="18" charset="0"/>
              </a:rPr>
              <a:t>3. Anımsama Aşaması: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Algılanan ve anlaşılan mesajların bir süre için akılda tutulması gerekir. </a:t>
            </a:r>
          </a:p>
          <a:p>
            <a:endParaRPr lang="tr-TR" dirty="0">
              <a:solidFill>
                <a:schemeClr val="bg1">
                  <a:lumMod val="10000"/>
                </a:schemeClr>
              </a:solidFill>
            </a:endParaRPr>
          </a:p>
        </p:txBody>
      </p:sp>
    </p:spTree>
    <p:extLst>
      <p:ext uri="{BB962C8B-B14F-4D97-AF65-F5344CB8AC3E}">
        <p14:creationId xmlns:p14="http://schemas.microsoft.com/office/powerpoint/2010/main" xmlns="" val="3284377681"/>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sz="2000" b="1" dirty="0" smtClean="0">
                <a:solidFill>
                  <a:schemeClr val="bg1">
                    <a:lumMod val="10000"/>
                  </a:schemeClr>
                </a:solidFill>
                <a:latin typeface="Times New Roman" panose="02020603050405020304" pitchFamily="18" charset="0"/>
                <a:cs typeface="Times New Roman" panose="02020603050405020304" pitchFamily="18" charset="0"/>
              </a:rPr>
              <a:t>4. Değerlendirme Aşaması: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Bu aşamada alınan mesajlar önyargılardan arındırılmış olarak yorumlanır. </a:t>
            </a:r>
          </a:p>
          <a:p>
            <a:pPr algn="just"/>
            <a:r>
              <a:rPr lang="tr-TR" sz="2000" b="1" dirty="0" smtClean="0">
                <a:solidFill>
                  <a:schemeClr val="bg1">
                    <a:lumMod val="10000"/>
                  </a:schemeClr>
                </a:solidFill>
                <a:latin typeface="Times New Roman" panose="02020603050405020304" pitchFamily="18" charset="0"/>
                <a:cs typeface="Times New Roman" panose="02020603050405020304" pitchFamily="18" charset="0"/>
              </a:rPr>
              <a:t>5. Tepki Verme Aşaması: </a:t>
            </a:r>
            <a:r>
              <a:rPr lang="tr-TR" sz="2000" dirty="0" smtClean="0">
                <a:solidFill>
                  <a:schemeClr val="bg1">
                    <a:lumMod val="10000"/>
                  </a:schemeClr>
                </a:solidFill>
                <a:latin typeface="Times New Roman" panose="02020603050405020304" pitchFamily="18" charset="0"/>
                <a:cs typeface="Times New Roman" panose="02020603050405020304" pitchFamily="18" charset="0"/>
              </a:rPr>
              <a:t>Bu aşama kişi konuşurken ve konuşmasını bitirdikten sonra verilen tepkiler olarak iki aşamadan oluşur. Bu tepkiler, konuşan kişiye verilen geribildirimlerdir.</a:t>
            </a:r>
          </a:p>
          <a:p>
            <a:endParaRPr lang="tr-TR" dirty="0">
              <a:solidFill>
                <a:schemeClr val="bg1">
                  <a:lumMod val="10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191634" y="4394585"/>
            <a:ext cx="4752305" cy="1975017"/>
          </a:xfrm>
          <a:prstGeom prst="rect">
            <a:avLst/>
          </a:prstGeom>
        </p:spPr>
      </p:pic>
    </p:spTree>
    <p:extLst>
      <p:ext uri="{BB962C8B-B14F-4D97-AF65-F5344CB8AC3E}">
        <p14:creationId xmlns:p14="http://schemas.microsoft.com/office/powerpoint/2010/main" xmlns="" val="4017997011"/>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b="1" dirty="0" smtClean="0">
                <a:solidFill>
                  <a:schemeClr val="bg1">
                    <a:lumMod val="10000"/>
                  </a:schemeClr>
                </a:solidFill>
                <a:latin typeface="Times New Roman" panose="02020603050405020304" pitchFamily="18" charset="0"/>
                <a:cs typeface="Times New Roman" panose="02020603050405020304" pitchFamily="18" charset="0"/>
              </a:rPr>
              <a:t>Etkin Dinlemeyi Engelleyen Faktörler Şunlardır</a:t>
            </a:r>
            <a:r>
              <a:rPr lang="tr-TR" sz="3600" dirty="0" smtClean="0">
                <a:solidFill>
                  <a:schemeClr val="bg1">
                    <a:lumMod val="10000"/>
                  </a:schemeClr>
                </a:solidFill>
                <a:latin typeface="Times New Roman" panose="02020603050405020304" pitchFamily="18" charset="0"/>
                <a:cs typeface="Times New Roman" panose="02020603050405020304" pitchFamily="18" charset="0"/>
              </a:rPr>
              <a:t/>
            </a:r>
            <a:br>
              <a:rPr lang="tr-TR" sz="3600" dirty="0" smtClean="0">
                <a:solidFill>
                  <a:schemeClr val="bg1">
                    <a:lumMod val="10000"/>
                  </a:schemeClr>
                </a:solidFill>
                <a:latin typeface="Times New Roman" panose="02020603050405020304" pitchFamily="18" charset="0"/>
                <a:cs typeface="Times New Roman" panose="02020603050405020304" pitchFamily="18" charset="0"/>
              </a:rPr>
            </a:br>
            <a:endParaRPr lang="tr-TR" sz="3600" dirty="0">
              <a:solidFill>
                <a:schemeClr val="bg1">
                  <a:lumMod val="10000"/>
                </a:schemeClr>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941699" y="2142699"/>
            <a:ext cx="10562916" cy="4612942"/>
          </a:xfrm>
        </p:spPr>
        <p:txBody>
          <a:bodyPr>
            <a:normAutofit/>
          </a:bodyPr>
          <a:lstStyle/>
          <a:p>
            <a:endParaRPr lang="tr-TR" sz="2400" dirty="0" smtClean="0">
              <a:solidFill>
                <a:schemeClr val="bg1">
                  <a:lumMod val="10000"/>
                </a:schemeClr>
              </a:solidFill>
              <a:latin typeface="Times New Roman" panose="02020603050405020304" pitchFamily="18" charset="0"/>
              <a:cs typeface="Times New Roman" panose="02020603050405020304" pitchFamily="18" charset="0"/>
            </a:endParaRPr>
          </a:p>
          <a:p>
            <a:endParaRPr lang="tr-TR" sz="2400" dirty="0">
              <a:solidFill>
                <a:schemeClr val="bg1">
                  <a:lumMod val="10000"/>
                </a:schemeClr>
              </a:solidFill>
              <a:latin typeface="Times New Roman" panose="02020603050405020304" pitchFamily="18" charset="0"/>
              <a:cs typeface="Times New Roman" panose="02020603050405020304" pitchFamily="18" charset="0"/>
            </a:endParaRPr>
          </a:p>
          <a:p>
            <a:r>
              <a:rPr lang="tr-TR" sz="2400" dirty="0" smtClean="0">
                <a:solidFill>
                  <a:schemeClr val="bg1">
                    <a:lumMod val="10000"/>
                  </a:schemeClr>
                </a:solidFill>
                <a:latin typeface="Times New Roman" panose="02020603050405020304" pitchFamily="18" charset="0"/>
                <a:cs typeface="Times New Roman" panose="02020603050405020304" pitchFamily="18" charset="0"/>
              </a:rPr>
              <a:t>1. Dinlemenin bilgi kazandırıcı, doğru düşündürücü, doğru davranışa yöneltici olduğuna inanmamış olmak.</a:t>
            </a:r>
          </a:p>
          <a:p>
            <a:r>
              <a:rPr lang="tr-TR" sz="2400" dirty="0" smtClean="0">
                <a:solidFill>
                  <a:schemeClr val="bg1">
                    <a:lumMod val="10000"/>
                  </a:schemeClr>
                </a:solidFill>
                <a:latin typeface="Times New Roman" panose="02020603050405020304" pitchFamily="18" charset="0"/>
                <a:cs typeface="Times New Roman" panose="02020603050405020304" pitchFamily="18" charset="0"/>
              </a:rPr>
              <a:t>2. Zekâ ve duyma yeteneği eksikliği.</a:t>
            </a:r>
          </a:p>
          <a:p>
            <a:r>
              <a:rPr lang="tr-TR" sz="2400" dirty="0" smtClean="0">
                <a:solidFill>
                  <a:schemeClr val="bg1">
                    <a:lumMod val="10000"/>
                  </a:schemeClr>
                </a:solidFill>
                <a:latin typeface="Times New Roman" panose="02020603050405020304" pitchFamily="18" charset="0"/>
                <a:cs typeface="Times New Roman" panose="02020603050405020304" pitchFamily="18" charset="0"/>
              </a:rPr>
              <a:t>3. Konuya ilgi duymamak.</a:t>
            </a:r>
          </a:p>
          <a:p>
            <a:r>
              <a:rPr lang="tr-TR" sz="2400" dirty="0" smtClean="0">
                <a:solidFill>
                  <a:schemeClr val="bg1">
                    <a:lumMod val="10000"/>
                  </a:schemeClr>
                </a:solidFill>
                <a:latin typeface="Times New Roman" panose="02020603050405020304" pitchFamily="18" charset="0"/>
                <a:cs typeface="Times New Roman" panose="02020603050405020304" pitchFamily="18" charset="0"/>
              </a:rPr>
              <a:t>4. Konuşanın giyinişi, davranışları, </a:t>
            </a:r>
            <a:r>
              <a:rPr lang="tr-TR" sz="2400" dirty="0">
                <a:solidFill>
                  <a:schemeClr val="bg1">
                    <a:lumMod val="10000"/>
                  </a:schemeClr>
                </a:solidFill>
                <a:latin typeface="Times New Roman" panose="02020603050405020304" pitchFamily="18" charset="0"/>
                <a:cs typeface="Times New Roman" panose="02020603050405020304" pitchFamily="18" charset="0"/>
              </a:rPr>
              <a:t> </a:t>
            </a:r>
            <a:r>
              <a:rPr lang="tr-TR" sz="2400" dirty="0" smtClean="0">
                <a:solidFill>
                  <a:schemeClr val="bg1">
                    <a:lumMod val="10000"/>
                  </a:schemeClr>
                </a:solidFill>
                <a:latin typeface="Times New Roman" panose="02020603050405020304" pitchFamily="18" charset="0"/>
                <a:cs typeface="Times New Roman" panose="02020603050405020304" pitchFamily="18" charset="0"/>
              </a:rPr>
              <a:t>söyleyişiyle ilgilenerek ana fikri kavrayamamak.</a:t>
            </a:r>
          </a:p>
          <a:p>
            <a:endParaRPr lang="tr-TR" dirty="0">
              <a:solidFill>
                <a:schemeClr val="bg1">
                  <a:lumMod val="10000"/>
                </a:schemeClr>
              </a:solidFill>
            </a:endParaRPr>
          </a:p>
        </p:txBody>
      </p:sp>
    </p:spTree>
    <p:extLst>
      <p:ext uri="{BB962C8B-B14F-4D97-AF65-F5344CB8AC3E}">
        <p14:creationId xmlns:p14="http://schemas.microsoft.com/office/powerpoint/2010/main" xmlns="" val="2553534514"/>
      </p:ext>
    </p:extLst>
  </p:cSld>
  <p:clrMapOvr>
    <a:masterClrMapping/>
  </p:clrMapOvr>
  <mc:AlternateContent xmlns:mc="http://schemas.openxmlformats.org/markup-compatibility/2006">
    <mc:Choice xmlns:p14="http://schemas.microsoft.com/office/powerpoint/2010/main" xmlns="" Requires="p14">
      <p:transition spd="slow" p14:dur="1500">
        <p:push dir="u"/>
      </p:transition>
    </mc:Choice>
    <mc:Fallback>
      <p:transition spd="slow">
        <p:push dir="u"/>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Özel 1">
      <a:dk1>
        <a:srgbClr val="FFFFFF"/>
      </a:dk1>
      <a:lt1>
        <a:srgbClr val="E4E7EA"/>
      </a:lt1>
      <a:dk2>
        <a:srgbClr val="DCDEE3"/>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B9BEC7"/>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669</TotalTime>
  <Words>1404</Words>
  <Application>Microsoft Office PowerPoint</Application>
  <PresentationFormat>Özel</PresentationFormat>
  <Paragraphs>127</Paragraphs>
  <Slides>32</Slides>
  <Notes>1</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Cumba</vt:lpstr>
      <vt:lpstr>Slayt 1</vt:lpstr>
      <vt:lpstr>Slayt 2</vt:lpstr>
      <vt:lpstr>Slayt 3</vt:lpstr>
      <vt:lpstr>Slayt 4</vt:lpstr>
      <vt:lpstr>Slayt 5</vt:lpstr>
      <vt:lpstr>Slayt 6</vt:lpstr>
      <vt:lpstr>Slayt 7</vt:lpstr>
      <vt:lpstr>Slayt 8</vt:lpstr>
      <vt:lpstr>Etkin Dinlemeyi Engelleyen Faktörler Şunlardır </vt:lpstr>
      <vt:lpstr>Slayt 10</vt:lpstr>
      <vt:lpstr>Dinleme Türleri</vt:lpstr>
      <vt:lpstr>Slayt 12</vt:lpstr>
      <vt:lpstr>Slayt 13</vt:lpstr>
      <vt:lpstr>Slayt 14</vt:lpstr>
      <vt:lpstr>Slayt 15</vt:lpstr>
      <vt:lpstr>Slayt 16</vt:lpstr>
      <vt:lpstr>Slayt 17</vt:lpstr>
      <vt:lpstr>Slayt 18</vt:lpstr>
      <vt:lpstr>Etkin Bir Dinleme İçin</vt:lpstr>
      <vt:lpstr>             Öğrencİlerİn İyİ Birer Dinleyici OlmalarInI Gerektİren Pek Çok Neden VardIr. Bunlardan BaşlIcalarI ŞunlardIr: </vt:lpstr>
      <vt:lpstr>Slayt 21</vt:lpstr>
      <vt:lpstr> Etkili Okuma</vt:lpstr>
      <vt:lpstr>Hızlı ve Etkili Okuma</vt:lpstr>
      <vt:lpstr>Slayt 24</vt:lpstr>
      <vt:lpstr>Slayt 25</vt:lpstr>
      <vt:lpstr>Slayt 26</vt:lpstr>
      <vt:lpstr>Slayt 27</vt:lpstr>
      <vt:lpstr>Okuyarak Öğrenmede Verimi Artırmak İçin İSOAT Yöntemi </vt:lpstr>
      <vt:lpstr>Slayt 29</vt:lpstr>
      <vt:lpstr>Okumayı Engelleyen Faktörler </vt:lpstr>
      <vt:lpstr>Okurken Dikkat Edilecek Noktalar</vt:lpstr>
      <vt:lpstr>Kaynakça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DİNLEME ve OKUMA</dc:title>
  <dc:creator>FATMA ARSU</dc:creator>
  <cp:lastModifiedBy>USER</cp:lastModifiedBy>
  <cp:revision>72</cp:revision>
  <dcterms:created xsi:type="dcterms:W3CDTF">2018-04-10T18:06:13Z</dcterms:created>
  <dcterms:modified xsi:type="dcterms:W3CDTF">2023-06-08T07:50:58Z</dcterms:modified>
</cp:coreProperties>
</file>