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3" r:id="rId7"/>
    <p:sldId id="260" r:id="rId8"/>
    <p:sldId id="265" r:id="rId9"/>
    <p:sldId id="264" r:id="rId10"/>
    <p:sldId id="262" r:id="rId11"/>
    <p:sldId id="272" r:id="rId12"/>
    <p:sldId id="273" r:id="rId13"/>
    <p:sldId id="274" r:id="rId14"/>
    <p:sldId id="332" r:id="rId15"/>
    <p:sldId id="267" r:id="rId16"/>
    <p:sldId id="268" r:id="rId17"/>
    <p:sldId id="270" r:id="rId18"/>
    <p:sldId id="266" r:id="rId19"/>
    <p:sldId id="271" r:id="rId20"/>
    <p:sldId id="287" r:id="rId21"/>
    <p:sldId id="286" r:id="rId22"/>
    <p:sldId id="275" r:id="rId23"/>
    <p:sldId id="276" r:id="rId24"/>
    <p:sldId id="333" r:id="rId25"/>
    <p:sldId id="277" r:id="rId26"/>
    <p:sldId id="278" r:id="rId27"/>
    <p:sldId id="279" r:id="rId28"/>
    <p:sldId id="285" r:id="rId29"/>
    <p:sldId id="288" r:id="rId30"/>
    <p:sldId id="283" r:id="rId31"/>
    <p:sldId id="280" r:id="rId32"/>
    <p:sldId id="282" r:id="rId33"/>
    <p:sldId id="289" r:id="rId34"/>
    <p:sldId id="281" r:id="rId35"/>
    <p:sldId id="290" r:id="rId36"/>
    <p:sldId id="291" r:id="rId37"/>
    <p:sldId id="292" r:id="rId38"/>
    <p:sldId id="295" r:id="rId39"/>
    <p:sldId id="294" r:id="rId40"/>
    <p:sldId id="296" r:id="rId41"/>
    <p:sldId id="297" r:id="rId42"/>
    <p:sldId id="298" r:id="rId43"/>
    <p:sldId id="299" r:id="rId44"/>
    <p:sldId id="300" r:id="rId45"/>
    <p:sldId id="302" r:id="rId46"/>
    <p:sldId id="303" r:id="rId47"/>
    <p:sldId id="301" r:id="rId48"/>
    <p:sldId id="304" r:id="rId49"/>
    <p:sldId id="305" r:id="rId50"/>
    <p:sldId id="307" r:id="rId51"/>
    <p:sldId id="308" r:id="rId52"/>
    <p:sldId id="309" r:id="rId53"/>
    <p:sldId id="331" r:id="rId54"/>
    <p:sldId id="310" r:id="rId55"/>
    <p:sldId id="311" r:id="rId56"/>
    <p:sldId id="312" r:id="rId57"/>
    <p:sldId id="313" r:id="rId58"/>
    <p:sldId id="316" r:id="rId59"/>
    <p:sldId id="314" r:id="rId60"/>
    <p:sldId id="318" r:id="rId61"/>
    <p:sldId id="319" r:id="rId62"/>
    <p:sldId id="320" r:id="rId63"/>
    <p:sldId id="315" r:id="rId64"/>
    <p:sldId id="327" r:id="rId65"/>
    <p:sldId id="321" r:id="rId66"/>
    <p:sldId id="322" r:id="rId67"/>
    <p:sldId id="323" r:id="rId68"/>
    <p:sldId id="324" r:id="rId69"/>
    <p:sldId id="328" r:id="rId70"/>
    <p:sldId id="325" r:id="rId71"/>
    <p:sldId id="329" r:id="rId72"/>
    <p:sldId id="330" r:id="rId73"/>
    <p:sldId id="334" r:id="rId74"/>
    <p:sldId id="335" r:id="rId7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A23720DD-5B6D-40BF-8493-A6B52D484E6B}" type="datetimeFigureOut">
              <a:rPr lang="tr-TR" smtClean="0"/>
              <a:pPr/>
              <a:t>17.05.2023</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F302176B-0E47-46AC-8F43-DAB4B8A37D0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17.05.2023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17.05.2023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dirty="0" smtClean="0"/>
              <a:t>Asıl metin stillerini düzenlemek için tıklatın</a:t>
            </a:r>
          </a:p>
          <a:p>
            <a:pPr lvl="1" eaLnBrk="1" latinLnBrk="0" hangingPunct="1"/>
            <a:r>
              <a:rPr lang="tr-TR" dirty="0" smtClean="0"/>
              <a:t>İkinci düzey</a:t>
            </a:r>
          </a:p>
          <a:p>
            <a:pPr lvl="2" eaLnBrk="1" latinLnBrk="0" hangingPunct="1"/>
            <a:r>
              <a:rPr lang="tr-TR" dirty="0" smtClean="0"/>
              <a:t>Üçüncü düzey</a:t>
            </a:r>
          </a:p>
          <a:p>
            <a:pPr lvl="3" eaLnBrk="1" latinLnBrk="0" hangingPunct="1"/>
            <a:r>
              <a:rPr lang="tr-TR" dirty="0" smtClean="0"/>
              <a:t>Dördüncü düzey</a:t>
            </a:r>
          </a:p>
          <a:p>
            <a:pPr lvl="4" eaLnBrk="1" latinLnBrk="0" hangingPunct="1"/>
            <a:r>
              <a:rPr lang="tr-TR" dirty="0" smtClean="0"/>
              <a:t>Beşinci düzey</a:t>
            </a:r>
            <a:endParaRPr kumimoji="0" lang="en-US" dirty="0"/>
          </a:p>
        </p:txBody>
      </p:sp>
      <p:sp>
        <p:nvSpPr>
          <p:cNvPr id="7" name="Veri Yer Tutucusu 6"/>
          <p:cNvSpPr>
            <a:spLocks noGrp="1"/>
          </p:cNvSpPr>
          <p:nvPr>
            <p:ph type="dt" sz="half" idx="14"/>
          </p:nvPr>
        </p:nvSpPr>
        <p:spPr/>
        <p:txBody>
          <a:bodyPr rtlCol="0"/>
          <a:lstStyle/>
          <a:p>
            <a:fld id="{A23720DD-5B6D-40BF-8493-A6B52D484E6B}" type="datetimeFigureOut">
              <a:rPr lang="tr-TR" smtClean="0"/>
              <a:pPr/>
              <a:t>17.05.2023</a:t>
            </a:fld>
            <a:endParaRPr lang="tr-TR"/>
          </a:p>
        </p:txBody>
      </p:sp>
      <p:sp>
        <p:nvSpPr>
          <p:cNvPr id="9" name="Slayt Numarası Yer Tutucusu 8"/>
          <p:cNvSpPr>
            <a:spLocks noGrp="1"/>
          </p:cNvSpPr>
          <p:nvPr>
            <p:ph type="sldNum" sz="quarter" idx="15"/>
          </p:nvPr>
        </p:nvSpPr>
        <p:spPr/>
        <p:txBody>
          <a:bodyPr rtlCol="0"/>
          <a:lstStyle/>
          <a:p>
            <a:fld id="{F302176B-0E47-46AC-8F43-DAB4B8A37D06}" type="slidenum">
              <a:rPr lang="tr-TR" smtClean="0"/>
              <a:pPr/>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A23720DD-5B6D-40BF-8493-A6B52D484E6B}" type="datetimeFigureOut">
              <a:rPr lang="tr-TR" smtClean="0"/>
              <a:pPr/>
              <a:t>17.05.2023</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pPr/>
              <a:t>17.05.2023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pPr/>
              <a:t>17.05.2023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pPr/>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A23720DD-5B6D-40BF-8493-A6B52D484E6B}" type="datetimeFigureOut">
              <a:rPr lang="tr-TR" smtClean="0"/>
              <a:pPr/>
              <a:t>17.05.2023</a:t>
            </a:fld>
            <a:endParaRPr lang="tr-TR"/>
          </a:p>
        </p:txBody>
      </p:sp>
      <p:sp>
        <p:nvSpPr>
          <p:cNvPr id="7" name="Slayt Numarası Yer Tutucusu 6"/>
          <p:cNvSpPr>
            <a:spLocks noGrp="1"/>
          </p:cNvSpPr>
          <p:nvPr>
            <p:ph type="sldNum" sz="quarter" idx="11"/>
          </p:nvPr>
        </p:nvSpPr>
        <p:spPr/>
        <p:txBody>
          <a:bodyPr rtlCol="0"/>
          <a:lstStyle/>
          <a:p>
            <a:fld id="{F302176B-0E47-46AC-8F43-DAB4B8A37D06}" type="slidenum">
              <a:rPr lang="tr-TR" smtClean="0"/>
              <a:pPr/>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pPr/>
              <a:t>17.05.2023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A23720DD-5B6D-40BF-8493-A6B52D484E6B}" type="datetimeFigureOut">
              <a:rPr lang="tr-TR" smtClean="0"/>
              <a:pPr/>
              <a:t>17.05.2023</a:t>
            </a:fld>
            <a:endParaRPr lang="tr-TR"/>
          </a:p>
        </p:txBody>
      </p:sp>
      <p:sp>
        <p:nvSpPr>
          <p:cNvPr id="22" name="Slayt Numarası Yer Tutucusu 21"/>
          <p:cNvSpPr>
            <a:spLocks noGrp="1"/>
          </p:cNvSpPr>
          <p:nvPr>
            <p:ph type="sldNum" sz="quarter" idx="15"/>
          </p:nvPr>
        </p:nvSpPr>
        <p:spPr/>
        <p:txBody>
          <a:bodyPr rtlCol="0"/>
          <a:lstStyle/>
          <a:p>
            <a:fld id="{F302176B-0E47-46AC-8F43-DAB4B8A37D06}" type="slidenum">
              <a:rPr lang="tr-TR" smtClean="0"/>
              <a:pPr/>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A23720DD-5B6D-40BF-8493-A6B52D484E6B}" type="datetimeFigureOut">
              <a:rPr lang="tr-TR" smtClean="0"/>
              <a:pPr/>
              <a:t>17.05.2023</a:t>
            </a:fld>
            <a:endParaRPr lang="tr-TR"/>
          </a:p>
        </p:txBody>
      </p:sp>
      <p:sp>
        <p:nvSpPr>
          <p:cNvPr id="18" name="Slayt Numarası Yer Tutucusu 17"/>
          <p:cNvSpPr>
            <a:spLocks noGrp="1"/>
          </p:cNvSpPr>
          <p:nvPr>
            <p:ph type="sldNum" sz="quarter" idx="11"/>
          </p:nvPr>
        </p:nvSpPr>
        <p:spPr/>
        <p:txBody>
          <a:bodyPr rtlCol="0"/>
          <a:lstStyle/>
          <a:p>
            <a:fld id="{F302176B-0E47-46AC-8F43-DAB4B8A37D06}" type="slidenum">
              <a:rPr lang="tr-TR" smtClean="0"/>
              <a:pPr/>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23720DD-5B6D-40BF-8493-A6B52D484E6B}" type="datetimeFigureOut">
              <a:rPr lang="tr-TR" smtClean="0"/>
              <a:pPr/>
              <a:t>17.05.2023</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7-12 YAŞ UYUM PROBLEMLERİ</a:t>
            </a:r>
            <a:endParaRPr lang="tr-TR" dirty="0"/>
          </a:p>
        </p:txBody>
      </p:sp>
      <p:sp>
        <p:nvSpPr>
          <p:cNvPr id="3" name="Alt Başlık 2"/>
          <p:cNvSpPr>
            <a:spLocks noGrp="1"/>
          </p:cNvSpPr>
          <p:nvPr>
            <p:ph type="subTitle" idx="1"/>
          </p:nvPr>
        </p:nvSpPr>
        <p:spPr/>
        <p:txBody>
          <a:bodyPr/>
          <a:lstStyle/>
          <a:p>
            <a:r>
              <a:rPr lang="tr-TR" dirty="0" smtClean="0">
                <a:solidFill>
                  <a:schemeClr val="tx1"/>
                </a:solidFill>
              </a:rPr>
              <a:t>VELİ/ÖĞRETMEN SUNUMU</a:t>
            </a:r>
            <a:endParaRPr lang="tr-TR" dirty="0">
              <a:solidFill>
                <a:schemeClr val="tx1"/>
              </a:solidFill>
            </a:endParaRPr>
          </a:p>
        </p:txBody>
      </p:sp>
    </p:spTree>
    <p:extLst>
      <p:ext uri="{BB962C8B-B14F-4D97-AF65-F5344CB8AC3E}">
        <p14:creationId xmlns="" xmlns:p14="http://schemas.microsoft.com/office/powerpoint/2010/main" val="1583875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solidFill>
                  <a:srgbClr val="C00000"/>
                </a:solidFill>
              </a:rPr>
              <a:t>Freud’un </a:t>
            </a:r>
            <a:r>
              <a:rPr lang="tr-TR" dirty="0" err="1" smtClean="0">
                <a:solidFill>
                  <a:srgbClr val="C00000"/>
                </a:solidFill>
              </a:rPr>
              <a:t>Psikoseksüel</a:t>
            </a:r>
            <a:r>
              <a:rPr lang="tr-TR" dirty="0" smtClean="0">
                <a:solidFill>
                  <a:srgbClr val="C00000"/>
                </a:solidFill>
              </a:rPr>
              <a:t> Gelişim Kuramı</a:t>
            </a:r>
            <a:endParaRPr lang="tr-TR" dirty="0">
              <a:solidFill>
                <a:srgbClr val="C00000"/>
              </a:solidFill>
            </a:endParaRPr>
          </a:p>
        </p:txBody>
      </p:sp>
      <p:sp>
        <p:nvSpPr>
          <p:cNvPr id="3" name="İçerik Yer Tutucusu 2"/>
          <p:cNvSpPr>
            <a:spLocks noGrp="1"/>
          </p:cNvSpPr>
          <p:nvPr>
            <p:ph sz="quarter" idx="1"/>
          </p:nvPr>
        </p:nvSpPr>
        <p:spPr/>
        <p:txBody>
          <a:bodyPr>
            <a:normAutofit/>
          </a:bodyPr>
          <a:lstStyle/>
          <a:p>
            <a:r>
              <a:rPr lang="tr-TR" dirty="0" err="1" smtClean="0"/>
              <a:t>Latent</a:t>
            </a:r>
            <a:r>
              <a:rPr lang="tr-TR" dirty="0" smtClean="0"/>
              <a:t> </a:t>
            </a:r>
            <a:r>
              <a:rPr lang="tr-TR" dirty="0"/>
              <a:t>(gizil) dönem 6 ve 12 yaş arasını kapsamaktadır. </a:t>
            </a:r>
            <a:endParaRPr lang="tr-TR" dirty="0" smtClean="0"/>
          </a:p>
          <a:p>
            <a:r>
              <a:rPr lang="tr-TR" dirty="0" smtClean="0"/>
              <a:t>Bu </a:t>
            </a:r>
            <a:r>
              <a:rPr lang="tr-TR" dirty="0"/>
              <a:t>dönemde çocuğun cinsel dürtüsü gizlidir. </a:t>
            </a:r>
            <a:endParaRPr lang="tr-TR" dirty="0" smtClean="0"/>
          </a:p>
          <a:p>
            <a:r>
              <a:rPr lang="tr-TR" dirty="0" smtClean="0"/>
              <a:t>Çocuk </a:t>
            </a:r>
            <a:r>
              <a:rPr lang="tr-TR" dirty="0"/>
              <a:t>cinsiyetle ilgili konulardan hoşlanmaz ve kendini daha çok oyuna verir. </a:t>
            </a:r>
            <a:endParaRPr lang="tr-TR" dirty="0" smtClean="0"/>
          </a:p>
          <a:p>
            <a:r>
              <a:rPr lang="tr-TR" dirty="0" smtClean="0"/>
              <a:t>Kendi </a:t>
            </a:r>
            <a:r>
              <a:rPr lang="tr-TR" dirty="0"/>
              <a:t>cinsi ile arkadaşlık yapan çocuk karşıt cins ile ilgilenmez, hatta onlara düşmanca davranır. </a:t>
            </a:r>
            <a:endParaRPr lang="tr-TR" dirty="0" smtClean="0"/>
          </a:p>
          <a:p>
            <a:r>
              <a:rPr lang="tr-TR" dirty="0" smtClean="0"/>
              <a:t>Bu </a:t>
            </a:r>
            <a:r>
              <a:rPr lang="tr-TR" dirty="0"/>
              <a:t>dönemde bilişsel becerileri ve kültürel değerleri edinmeye başlayan çocuk sosyal ortamlara girmeye başlar</a:t>
            </a:r>
            <a:r>
              <a:rPr lang="tr-TR" dirty="0" smtClean="0"/>
              <a:t>.</a:t>
            </a:r>
          </a:p>
          <a:p>
            <a:r>
              <a:rPr lang="tr-TR" dirty="0"/>
              <a:t/>
            </a:r>
            <a:br>
              <a:rPr lang="tr-TR" dirty="0"/>
            </a:br>
            <a:endParaRPr lang="tr-TR" dirty="0"/>
          </a:p>
        </p:txBody>
      </p:sp>
    </p:spTree>
    <p:extLst>
      <p:ext uri="{BB962C8B-B14F-4D97-AF65-F5344CB8AC3E}">
        <p14:creationId xmlns="" xmlns:p14="http://schemas.microsoft.com/office/powerpoint/2010/main" val="1548553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r>
              <a:rPr lang="tr-TR" dirty="0" smtClean="0"/>
              <a:t>Bu dönemde cinsel açıdan birincil derecede duyarlı bölge bulunmamaktadır. Bu dönemde saplanma da gerçekleşmez. Bu dönemin başlıca amacı </a:t>
            </a:r>
            <a:r>
              <a:rPr lang="tr-TR" dirty="0" err="1" smtClean="0"/>
              <a:t>fallik</a:t>
            </a:r>
            <a:r>
              <a:rPr lang="tr-TR" dirty="0" smtClean="0"/>
              <a:t> dönemin sonunda çocuğun kendi cinsinden ebeveyniyle ile yaptığı özdeşimi ve kendi cinsiyetine ilişkin toplumsal rolünü güçlendirmektir. </a:t>
            </a:r>
            <a:endParaRPr lang="tr-TR" dirty="0"/>
          </a:p>
        </p:txBody>
      </p:sp>
    </p:spTree>
    <p:extLst>
      <p:ext uri="{BB962C8B-B14F-4D97-AF65-F5344CB8AC3E}">
        <p14:creationId xmlns="" xmlns:p14="http://schemas.microsoft.com/office/powerpoint/2010/main" val="391962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smtClean="0">
                <a:solidFill>
                  <a:srgbClr val="C00000"/>
                </a:solidFill>
              </a:rPr>
              <a:t>Ericson’ın</a:t>
            </a:r>
            <a:r>
              <a:rPr lang="tr-TR" dirty="0" smtClean="0">
                <a:solidFill>
                  <a:srgbClr val="C00000"/>
                </a:solidFill>
              </a:rPr>
              <a:t> Psikososyal Gelişim Kuramı</a:t>
            </a:r>
            <a:endParaRPr lang="tr-TR" dirty="0">
              <a:solidFill>
                <a:srgbClr val="C00000"/>
              </a:solidFill>
            </a:endParaRPr>
          </a:p>
        </p:txBody>
      </p:sp>
      <p:sp>
        <p:nvSpPr>
          <p:cNvPr id="3" name="İçerik Yer Tutucusu 2"/>
          <p:cNvSpPr>
            <a:spLocks noGrp="1"/>
          </p:cNvSpPr>
          <p:nvPr>
            <p:ph sz="quarter" idx="1"/>
          </p:nvPr>
        </p:nvSpPr>
        <p:spPr/>
        <p:txBody>
          <a:bodyPr>
            <a:normAutofit/>
          </a:bodyPr>
          <a:lstStyle/>
          <a:p>
            <a:pPr marL="0" indent="0">
              <a:buNone/>
            </a:pPr>
            <a:r>
              <a:rPr lang="tr-TR" b="1" dirty="0" smtClean="0"/>
              <a:t>Başarıya Karşı Aşağılık Duygusu </a:t>
            </a:r>
            <a:endParaRPr lang="tr-TR" b="1" dirty="0"/>
          </a:p>
          <a:p>
            <a:r>
              <a:rPr lang="tr-TR" dirty="0" smtClean="0"/>
              <a:t>Bu dönemde , okula başlayan çocuğun sosyal çevresi genişlemiştir.</a:t>
            </a:r>
          </a:p>
          <a:p>
            <a:r>
              <a:rPr lang="tr-TR" dirty="0" smtClean="0"/>
              <a:t>Okul ve çeşitli sportif etkinlikler çocuğun bedensel ve zihinsel gelişimi için ; akranlarla etkileşim ise sosyal yeteneklerini geliştirmek için uygun ortam sağlar. </a:t>
            </a:r>
          </a:p>
          <a:p>
            <a:r>
              <a:rPr lang="tr-TR" dirty="0" smtClean="0"/>
              <a:t>Çocuğun bu yöndeki çabaları ebeveynleri ve öğretmenleri tarafından takdir edilmesi çocukta başarılı olma duygusunun gelişmesini sağlar.</a:t>
            </a:r>
            <a:endParaRPr lang="tr-TR" dirty="0"/>
          </a:p>
        </p:txBody>
      </p:sp>
    </p:spTree>
    <p:extLst>
      <p:ext uri="{BB962C8B-B14F-4D97-AF65-F5344CB8AC3E}">
        <p14:creationId xmlns="" xmlns:p14="http://schemas.microsoft.com/office/powerpoint/2010/main" val="266515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r>
              <a:rPr lang="tr-TR" dirty="0" smtClean="0"/>
              <a:t>Çocuk çalışkanlık duygusunu yaparak, yaşayarak, ödüllendirilerek onaylanarak geliştirir. </a:t>
            </a:r>
          </a:p>
          <a:p>
            <a:r>
              <a:rPr lang="tr-TR" dirty="0" smtClean="0"/>
              <a:t>Ancak yaptıkları beğenilmeyen , en küçük başarısızlığı sürekli eleştirilen, yeteneklerinin üzerinde başarı beklenilen ve başka çocuklarla sürekli karşılaştırılan çocukta yetersizlik ve aşağılık  duygusu oluşur.</a:t>
            </a:r>
            <a:endParaRPr lang="tr-TR" dirty="0"/>
          </a:p>
        </p:txBody>
      </p:sp>
    </p:spTree>
    <p:extLst>
      <p:ext uri="{BB962C8B-B14F-4D97-AF65-F5344CB8AC3E}">
        <p14:creationId xmlns="" xmlns:p14="http://schemas.microsoft.com/office/powerpoint/2010/main" val="2971650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spTree>
    <p:extLst>
      <p:ext uri="{BB962C8B-B14F-4D97-AF65-F5344CB8AC3E}">
        <p14:creationId xmlns="" xmlns:p14="http://schemas.microsoft.com/office/powerpoint/2010/main" val="1385566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rPr>
              <a:t>CİNSİYET </a:t>
            </a:r>
            <a:endParaRPr lang="tr-TR" b="1" dirty="0">
              <a:solidFill>
                <a:srgbClr val="C00000"/>
              </a:solidFill>
            </a:endParaRPr>
          </a:p>
        </p:txBody>
      </p:sp>
      <p:sp>
        <p:nvSpPr>
          <p:cNvPr id="3" name="İçerik Yer Tutucusu 2"/>
          <p:cNvSpPr>
            <a:spLocks noGrp="1"/>
          </p:cNvSpPr>
          <p:nvPr>
            <p:ph sz="quarter" idx="1"/>
          </p:nvPr>
        </p:nvSpPr>
        <p:spPr/>
        <p:txBody>
          <a:bodyPr>
            <a:normAutofit fontScale="92500"/>
          </a:bodyPr>
          <a:lstStyle/>
          <a:p>
            <a:r>
              <a:rPr lang="tr-TR" dirty="0"/>
              <a:t>Bir önceki dönemde cinsiyetini fark etmiş olan çocuk, bu dönemde cinsiyetini uygun davranmayı öğrenir. Cinsiyete uygun davranma ilk çocuklukta fiziksel görünüş ağırlıkta iken bu dönemde davranış ağırlıktadır.</a:t>
            </a:r>
          </a:p>
          <a:p>
            <a:endParaRPr lang="tr-TR" dirty="0" smtClean="0"/>
          </a:p>
          <a:p>
            <a:r>
              <a:rPr lang="tr-TR" dirty="0" smtClean="0"/>
              <a:t>Genel zeka yönünden cinsiyetler arasında bir fark bulunmamış olsa da bazı bilişsel alanlarda cinsiyete bağlı farklılıklar tespit edilmiştir.</a:t>
            </a:r>
          </a:p>
          <a:p>
            <a:r>
              <a:rPr lang="tr-TR" dirty="0" smtClean="0"/>
              <a:t>Araştırmalara göre kızların erkelere göre daha iyi sözel becerilere sahip olduğu ortaya konmuştur. Son çalışmalarda kızlar okuma-yazma becerilerinde erkeklerden biraz daha iyi durumda çıkmıştır.</a:t>
            </a:r>
            <a:endParaRPr lang="tr-TR" dirty="0"/>
          </a:p>
        </p:txBody>
      </p:sp>
    </p:spTree>
    <p:extLst>
      <p:ext uri="{BB962C8B-B14F-4D97-AF65-F5344CB8AC3E}">
        <p14:creationId xmlns="" xmlns:p14="http://schemas.microsoft.com/office/powerpoint/2010/main" val="1417075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a:xfrm>
            <a:off x="395536" y="1600200"/>
            <a:ext cx="8291264" cy="5069160"/>
          </a:xfrm>
        </p:spPr>
        <p:txBody>
          <a:bodyPr>
            <a:normAutofit fontScale="92500" lnSpcReduction="10000"/>
          </a:bodyPr>
          <a:lstStyle/>
          <a:p>
            <a:r>
              <a:rPr lang="tr-TR" dirty="0" smtClean="0"/>
              <a:t>İlişkisel saldırganlık orta ve geç çocukluk döneminde artar ve yapılan araştırmalara göre kızların erkeklerden yüzde olarak daha fazla ilişkisel saldırganlıkta bulunmaya eğilimli olduğu sonucuna ulaşılmıştır.(Dishion&amp;Piehler</a:t>
            </a:r>
            <a:r>
              <a:rPr lang="tr-TR" dirty="0"/>
              <a:t>,</a:t>
            </a:r>
            <a:r>
              <a:rPr lang="tr-TR" dirty="0" smtClean="0"/>
              <a:t>2009</a:t>
            </a:r>
          </a:p>
          <a:p>
            <a:endParaRPr lang="tr-TR" dirty="0" smtClean="0"/>
          </a:p>
          <a:p>
            <a:r>
              <a:rPr lang="tr-TR" dirty="0" smtClean="0"/>
              <a:t>Kızlar duygularını açık ve yoğun olarak ifade etmeye erkeklere göre daha yatkındır.</a:t>
            </a:r>
          </a:p>
          <a:p>
            <a:endParaRPr lang="tr-TR" dirty="0" smtClean="0"/>
          </a:p>
          <a:p>
            <a:r>
              <a:rPr lang="tr-TR" dirty="0" smtClean="0"/>
              <a:t>Ayrıca kızlar empati kurmaya erkeklerden daha yatkındır.</a:t>
            </a:r>
          </a:p>
          <a:p>
            <a:endParaRPr lang="tr-TR" dirty="0" smtClean="0"/>
          </a:p>
          <a:p>
            <a:r>
              <a:rPr lang="tr-TR" dirty="0" smtClean="0"/>
              <a:t>Erkeklerin duyguları üzerindeki kendini düzenleme kabiliyeti, genellikle kadınlara göre daha iyidir ve kadınların bu konuda zayıf olmaları davranış </a:t>
            </a:r>
            <a:r>
              <a:rPr lang="tr-TR" dirty="0" err="1" smtClean="0"/>
              <a:t>sorunlarınları</a:t>
            </a:r>
            <a:r>
              <a:rPr lang="tr-TR" dirty="0" smtClean="0"/>
              <a:t> dönüşebilmektedir</a:t>
            </a:r>
          </a:p>
          <a:p>
            <a:endParaRPr lang="tr-TR" dirty="0" smtClean="0"/>
          </a:p>
        </p:txBody>
      </p:sp>
    </p:spTree>
    <p:extLst>
      <p:ext uri="{BB962C8B-B14F-4D97-AF65-F5344CB8AC3E}">
        <p14:creationId xmlns="" xmlns:p14="http://schemas.microsoft.com/office/powerpoint/2010/main" val="839157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sz="quarter" idx="1"/>
          </p:nvPr>
        </p:nvSpPr>
        <p:spPr/>
        <p:txBody>
          <a:bodyPr/>
          <a:lstStyle/>
          <a:p>
            <a:pPr marL="457200" indent="-228600">
              <a:spcAft>
                <a:spcPts val="1000"/>
              </a:spcAft>
            </a:pPr>
            <a:r>
              <a:rPr lang="tr-TR" dirty="0">
                <a:solidFill>
                  <a:srgbClr val="222222"/>
                </a:solidFill>
              </a:rPr>
              <a:t>Cinsiyet rollerini kazanır</a:t>
            </a:r>
            <a:r>
              <a:rPr lang="tr-TR" dirty="0" smtClean="0">
                <a:solidFill>
                  <a:srgbClr val="222222"/>
                </a:solidFill>
              </a:rPr>
              <a:t>. Toplumun </a:t>
            </a:r>
            <a:r>
              <a:rPr lang="tr-TR" dirty="0">
                <a:solidFill>
                  <a:srgbClr val="222222"/>
                </a:solidFill>
              </a:rPr>
              <a:t>cinsiyetine atfettiği değerleri sosyal rolü öğrenir</a:t>
            </a:r>
            <a:r>
              <a:rPr lang="tr-TR" dirty="0" smtClean="0">
                <a:solidFill>
                  <a:srgbClr val="222222"/>
                </a:solidFill>
              </a:rPr>
              <a:t>. Cinsiyetine </a:t>
            </a:r>
            <a:r>
              <a:rPr lang="tr-TR" dirty="0">
                <a:solidFill>
                  <a:srgbClr val="222222"/>
                </a:solidFill>
              </a:rPr>
              <a:t>uygun davranışlar kazanır</a:t>
            </a:r>
            <a:r>
              <a:rPr lang="tr-TR" dirty="0" smtClean="0">
                <a:solidFill>
                  <a:srgbClr val="222222"/>
                </a:solidFill>
              </a:rPr>
              <a:t>.</a:t>
            </a:r>
            <a:endParaRPr lang="tr-TR" dirty="0">
              <a:solidFill>
                <a:srgbClr val="222222"/>
              </a:solidFill>
              <a:latin typeface="Arial"/>
            </a:endParaRPr>
          </a:p>
          <a:p>
            <a:endParaRPr lang="tr-TR" dirty="0" smtClean="0"/>
          </a:p>
          <a:p>
            <a:pPr marL="0" indent="0">
              <a:buNone/>
            </a:pPr>
            <a:endParaRPr lang="tr-TR" dirty="0"/>
          </a:p>
        </p:txBody>
      </p:sp>
    </p:spTree>
    <p:extLst>
      <p:ext uri="{BB962C8B-B14F-4D97-AF65-F5344CB8AC3E}">
        <p14:creationId xmlns="" xmlns:p14="http://schemas.microsoft.com/office/powerpoint/2010/main" val="1113566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BU DÖNEMDE GÖRÜLEN  BOZUKLUKLAR</a:t>
            </a:r>
            <a:endParaRPr lang="tr-TR" dirty="0"/>
          </a:p>
        </p:txBody>
      </p:sp>
      <p:sp>
        <p:nvSpPr>
          <p:cNvPr id="3" name="İçerik Yer Tutucusu 2"/>
          <p:cNvSpPr>
            <a:spLocks noGrp="1"/>
          </p:cNvSpPr>
          <p:nvPr>
            <p:ph sz="quarter" idx="1"/>
          </p:nvPr>
        </p:nvSpPr>
        <p:spPr>
          <a:xfrm>
            <a:off x="457200" y="1484784"/>
            <a:ext cx="8229600" cy="4752528"/>
          </a:xfrm>
        </p:spPr>
        <p:txBody>
          <a:bodyPr>
            <a:normAutofit/>
          </a:bodyPr>
          <a:lstStyle/>
          <a:p>
            <a:r>
              <a:rPr lang="tr-TR" dirty="0" smtClean="0"/>
              <a:t>Öğrenme güçlüğü:</a:t>
            </a:r>
          </a:p>
          <a:p>
            <a:r>
              <a:rPr lang="tr-TR" dirty="0" smtClean="0"/>
              <a:t>*</a:t>
            </a:r>
            <a:r>
              <a:rPr lang="tr-TR" dirty="0" err="1" smtClean="0"/>
              <a:t>Disleksi</a:t>
            </a:r>
            <a:endParaRPr lang="tr-TR" dirty="0" smtClean="0"/>
          </a:p>
          <a:p>
            <a:r>
              <a:rPr lang="tr-TR" dirty="0" smtClean="0"/>
              <a:t>*</a:t>
            </a:r>
            <a:r>
              <a:rPr lang="tr-TR" dirty="0" err="1" smtClean="0"/>
              <a:t>Diskalkoli</a:t>
            </a:r>
            <a:endParaRPr lang="tr-TR" dirty="0" smtClean="0"/>
          </a:p>
          <a:p>
            <a:endParaRPr lang="tr-TR" dirty="0"/>
          </a:p>
          <a:p>
            <a:r>
              <a:rPr lang="tr-TR" dirty="0" smtClean="0"/>
              <a:t>*Dikkat eksikliği ve </a:t>
            </a:r>
            <a:r>
              <a:rPr lang="tr-TR" dirty="0" err="1" smtClean="0"/>
              <a:t>hiperaktivite</a:t>
            </a:r>
            <a:r>
              <a:rPr lang="tr-TR" dirty="0" smtClean="0"/>
              <a:t> bozukluğu</a:t>
            </a:r>
          </a:p>
          <a:p>
            <a:r>
              <a:rPr lang="tr-TR" dirty="0" smtClean="0"/>
              <a:t>*Saldırganlık</a:t>
            </a:r>
          </a:p>
          <a:p>
            <a:r>
              <a:rPr lang="tr-TR" dirty="0" smtClean="0"/>
              <a:t>*Depresyon</a:t>
            </a:r>
          </a:p>
          <a:p>
            <a:r>
              <a:rPr lang="tr-TR" dirty="0" smtClean="0"/>
              <a:t>*Otistik </a:t>
            </a:r>
            <a:r>
              <a:rPr lang="tr-TR" dirty="0" err="1" smtClean="0"/>
              <a:t>sprektrum</a:t>
            </a:r>
            <a:r>
              <a:rPr lang="tr-TR" dirty="0" smtClean="0"/>
              <a:t> bozuklukları</a:t>
            </a:r>
          </a:p>
          <a:p>
            <a:r>
              <a:rPr lang="tr-TR" dirty="0" smtClean="0"/>
              <a:t>*</a:t>
            </a:r>
            <a:r>
              <a:rPr lang="tr-TR" dirty="0" err="1" smtClean="0"/>
              <a:t>Asperger</a:t>
            </a:r>
            <a:r>
              <a:rPr lang="tr-TR" dirty="0" smtClean="0"/>
              <a:t> Sendromu</a:t>
            </a:r>
          </a:p>
          <a:p>
            <a:endParaRPr lang="tr-TR" dirty="0" smtClean="0"/>
          </a:p>
          <a:p>
            <a:endParaRPr lang="tr-TR" dirty="0"/>
          </a:p>
        </p:txBody>
      </p:sp>
    </p:spTree>
    <p:extLst>
      <p:ext uri="{BB962C8B-B14F-4D97-AF65-F5344CB8AC3E}">
        <p14:creationId xmlns="" xmlns:p14="http://schemas.microsoft.com/office/powerpoint/2010/main" val="3501174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solidFill>
                  <a:srgbClr val="C00000"/>
                </a:solidFill>
              </a:rPr>
              <a:t>Dikkat Eksikliği ve </a:t>
            </a:r>
            <a:r>
              <a:rPr lang="tr-TR" b="1" dirty="0" err="1" smtClean="0">
                <a:solidFill>
                  <a:srgbClr val="C00000"/>
                </a:solidFill>
              </a:rPr>
              <a:t>Hiperaktivite</a:t>
            </a:r>
            <a:r>
              <a:rPr lang="tr-TR" b="1" dirty="0" smtClean="0">
                <a:solidFill>
                  <a:srgbClr val="C00000"/>
                </a:solidFill>
              </a:rPr>
              <a:t> Bozukluğu</a:t>
            </a:r>
            <a:endParaRPr lang="tr-TR" b="1" dirty="0">
              <a:solidFill>
                <a:srgbClr val="C00000"/>
              </a:solidFill>
            </a:endParaRPr>
          </a:p>
        </p:txBody>
      </p:sp>
      <p:sp>
        <p:nvSpPr>
          <p:cNvPr id="3" name="İçerik Yer Tutucusu 2"/>
          <p:cNvSpPr>
            <a:spLocks noGrp="1"/>
          </p:cNvSpPr>
          <p:nvPr>
            <p:ph sz="quarter" idx="1"/>
          </p:nvPr>
        </p:nvSpPr>
        <p:spPr>
          <a:xfrm>
            <a:off x="0" y="1124744"/>
            <a:ext cx="9144000" cy="5733256"/>
          </a:xfrm>
        </p:spPr>
        <p:txBody>
          <a:bodyPr>
            <a:normAutofit/>
          </a:bodyPr>
          <a:lstStyle/>
          <a:p>
            <a:endParaRPr lang="tr-TR" dirty="0" smtClean="0"/>
          </a:p>
          <a:p>
            <a:endParaRPr lang="tr-TR" dirty="0"/>
          </a:p>
          <a:p>
            <a:r>
              <a:rPr lang="tr-TR" dirty="0" smtClean="0"/>
              <a:t> Davranışlar ,belirli bir gelişimsel dönem için aşırı derecede davranışlar olduğunda, farklı durumlarda süreklilik gösterdiğinde ve işlevsellikte önemli bozulmalar ile ilişkili olduğunda DEHB  tanısı konulması uygun olabilir. </a:t>
            </a:r>
          </a:p>
          <a:p>
            <a:r>
              <a:rPr lang="tr-TR" dirty="0" smtClean="0"/>
              <a:t>DEHB </a:t>
            </a:r>
            <a:r>
              <a:rPr lang="tr-TR" dirty="0"/>
              <a:t>tanısı; aşırı hareketli, aktif yada dikkatleri kolay dağılabilen çocuklar için uygun bir tanı değildir çünkü erken okul yıllarındaki çocuklar genellikle bu özellikleri gösterebilir</a:t>
            </a:r>
            <a:r>
              <a:rPr lang="tr-TR" dirty="0" smtClean="0"/>
              <a:t>.</a:t>
            </a:r>
            <a:endParaRPr lang="tr-TR" dirty="0"/>
          </a:p>
        </p:txBody>
      </p:sp>
    </p:spTree>
    <p:extLst>
      <p:ext uri="{BB962C8B-B14F-4D97-AF65-F5344CB8AC3E}">
        <p14:creationId xmlns="" xmlns:p14="http://schemas.microsoft.com/office/powerpoint/2010/main" val="811762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normAutofit/>
          </a:bodyPr>
          <a:lstStyle/>
          <a:p>
            <a:r>
              <a:rPr lang="tr-TR" dirty="0" smtClean="0"/>
              <a:t>Orta ve geç çocukluk yılları, çocukların sosyal ve duygusal yaşamlarına pek çok güçlüğün girmesine neden olur.</a:t>
            </a:r>
          </a:p>
          <a:p>
            <a:r>
              <a:rPr lang="tr-TR" dirty="0" smtClean="0"/>
              <a:t>Ebeveynler ve akranlarla ilişkiler de dönüşümler meydana gelir ve okul daha akademik bir nitelik kazanır.</a:t>
            </a:r>
          </a:p>
          <a:p>
            <a:r>
              <a:rPr lang="tr-TR" dirty="0" smtClean="0"/>
              <a:t>Benlik kavramı, ahlaki muhakeme ve ahlaki davranışlarının gelişimleri de önemli bir yer tutmaktadır.</a:t>
            </a:r>
            <a:endParaRPr lang="tr-TR" dirty="0"/>
          </a:p>
        </p:txBody>
      </p:sp>
    </p:spTree>
    <p:extLst>
      <p:ext uri="{BB962C8B-B14F-4D97-AF65-F5344CB8AC3E}">
        <p14:creationId xmlns="" xmlns:p14="http://schemas.microsoft.com/office/powerpoint/2010/main" val="3651451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sz="quarter" idx="1"/>
          </p:nvPr>
        </p:nvSpPr>
        <p:spPr/>
        <p:txBody>
          <a:bodyPr/>
          <a:lstStyle/>
          <a:p>
            <a:r>
              <a:rPr lang="tr-TR" dirty="0"/>
              <a:t>Türkiye’de her 20 çocuktan birinde dikkat eksikliği </a:t>
            </a:r>
            <a:r>
              <a:rPr lang="tr-TR" dirty="0" err="1"/>
              <a:t>hiperaktivite</a:t>
            </a:r>
            <a:r>
              <a:rPr lang="tr-TR" dirty="0"/>
              <a:t> bozukluğu (DEHB) </a:t>
            </a:r>
            <a:r>
              <a:rPr lang="tr-TR" dirty="0" smtClean="0"/>
              <a:t>görülür. </a:t>
            </a:r>
          </a:p>
          <a:p>
            <a:r>
              <a:rPr lang="tr-TR" dirty="0" smtClean="0"/>
              <a:t>Hastalığın </a:t>
            </a:r>
            <a:r>
              <a:rPr lang="tr-TR" dirty="0"/>
              <a:t>erkeklerde kızlara oranla 2-6 kat daha fazla görüldüğünü ve okul çağı çocuklarda ise görülme sıklığının % 3–5 arasında değiştiğini açıkladı. </a:t>
            </a:r>
          </a:p>
        </p:txBody>
      </p:sp>
    </p:spTree>
    <p:extLst>
      <p:ext uri="{BB962C8B-B14F-4D97-AF65-F5344CB8AC3E}">
        <p14:creationId xmlns="" xmlns:p14="http://schemas.microsoft.com/office/powerpoint/2010/main" val="586079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normAutofit/>
          </a:bodyPr>
          <a:lstStyle/>
          <a:p>
            <a:r>
              <a:rPr lang="tr-TR" dirty="0"/>
              <a:t>"Oysa insan beyninde bilinçli bir şef yoktur. Her birey kendi sinir ağları tarafından ne sağlanmışsa onu kullanmaktadır. Eğer kişinin yönetim işlevleri ile ilişkili sinir ağları </a:t>
            </a:r>
            <a:r>
              <a:rPr lang="tr-TR" dirty="0" err="1"/>
              <a:t>DEHB'de</a:t>
            </a:r>
            <a:r>
              <a:rPr lang="tr-TR" dirty="0"/>
              <a:t> olduğu gibi bozulmuşsa, o kişi ne kadar isterse istesin bilişsel işlevlerin büyük bir kısmının yönetiminde başarılı olamamaktadır."</a:t>
            </a:r>
          </a:p>
          <a:p>
            <a:endParaRPr lang="tr-TR" dirty="0"/>
          </a:p>
          <a:p>
            <a:r>
              <a:rPr lang="tr-TR" dirty="0"/>
              <a:t>(Dr. Thomas E. Brown -  Yale Üniversitesi)</a:t>
            </a:r>
          </a:p>
        </p:txBody>
      </p:sp>
    </p:spTree>
    <p:extLst>
      <p:ext uri="{BB962C8B-B14F-4D97-AF65-F5344CB8AC3E}">
        <p14:creationId xmlns="" xmlns:p14="http://schemas.microsoft.com/office/powerpoint/2010/main" val="1413206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
            </a:r>
            <a:br>
              <a:rPr lang="tr-TR" dirty="0" smtClean="0">
                <a:solidFill>
                  <a:srgbClr val="FF0000"/>
                </a:solidFill>
              </a:rPr>
            </a:br>
            <a:r>
              <a:rPr lang="tr-TR" dirty="0">
                <a:solidFill>
                  <a:srgbClr val="C00000"/>
                </a:solidFill>
              </a:rPr>
              <a:t>A</a:t>
            </a:r>
            <a:r>
              <a:rPr lang="tr-TR" dirty="0" smtClean="0">
                <a:solidFill>
                  <a:srgbClr val="C00000"/>
                </a:solidFill>
              </a:rPr>
              <a:t>. </a:t>
            </a:r>
            <a:r>
              <a:rPr lang="tr-TR" dirty="0">
                <a:solidFill>
                  <a:srgbClr val="C00000"/>
                </a:solidFill>
              </a:rPr>
              <a:t>Dikkat Eksikliği/ </a:t>
            </a:r>
            <a:r>
              <a:rPr lang="tr-TR" dirty="0" err="1">
                <a:solidFill>
                  <a:srgbClr val="C00000"/>
                </a:solidFill>
              </a:rPr>
              <a:t>Hiperaktivite</a:t>
            </a:r>
            <a:r>
              <a:rPr lang="tr-TR" dirty="0">
                <a:solidFill>
                  <a:srgbClr val="C00000"/>
                </a:solidFill>
              </a:rPr>
              <a:t> bozukluğunun DSM 5 Ölçütü</a:t>
            </a:r>
            <a:br>
              <a:rPr lang="tr-TR" dirty="0">
                <a:solidFill>
                  <a:srgbClr val="C00000"/>
                </a:solidFill>
              </a:rPr>
            </a:br>
            <a:endParaRPr lang="tr-TR" dirty="0">
              <a:solidFill>
                <a:srgbClr val="C00000"/>
              </a:solidFill>
            </a:endParaRPr>
          </a:p>
        </p:txBody>
      </p:sp>
      <p:sp>
        <p:nvSpPr>
          <p:cNvPr id="3" name="İçerik Yer Tutucusu 2"/>
          <p:cNvSpPr>
            <a:spLocks noGrp="1"/>
          </p:cNvSpPr>
          <p:nvPr>
            <p:ph sz="quarter" idx="1"/>
          </p:nvPr>
        </p:nvSpPr>
        <p:spPr/>
        <p:txBody>
          <a:bodyPr>
            <a:normAutofit/>
          </a:bodyPr>
          <a:lstStyle/>
          <a:p>
            <a:r>
              <a:rPr lang="tr-TR" dirty="0" smtClean="0"/>
              <a:t>A</a:t>
            </a:r>
            <a:r>
              <a:rPr lang="tr-TR" dirty="0"/>
              <a:t>.	Dikkatsizlik </a:t>
            </a:r>
            <a:r>
              <a:rPr lang="tr-TR" dirty="0" smtClean="0"/>
              <a:t>belirtilerinin(örneğin dikkatsizlikten kaynaklanan hatalar, iyi bir şekilde dinlememe, yönergeleri izlememe, kolayca dikkatin dağılması, günlük olaylarda unutkanlık görülmesi) </a:t>
            </a:r>
            <a:r>
              <a:rPr lang="tr-TR" dirty="0"/>
              <a:t>6’sı ya da daha fazlasının, 6 ay süreyle uyumsuzluğa neden olacak şekilde ve gelişim düzeyine göre aykırı bir derecede sürmesi</a:t>
            </a:r>
          </a:p>
          <a:p>
            <a:endParaRPr lang="tr-TR" dirty="0"/>
          </a:p>
        </p:txBody>
      </p:sp>
    </p:spTree>
    <p:extLst>
      <p:ext uri="{BB962C8B-B14F-4D97-AF65-F5344CB8AC3E}">
        <p14:creationId xmlns="" xmlns:p14="http://schemas.microsoft.com/office/powerpoint/2010/main" val="2066823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solidFill>
                  <a:srgbClr val="C00000"/>
                </a:solidFill>
              </a:rPr>
              <a:t>Hiperaktivite</a:t>
            </a:r>
            <a:endParaRPr lang="tr-TR" b="1" dirty="0">
              <a:solidFill>
                <a:srgbClr val="C00000"/>
              </a:solidFill>
            </a:endParaRPr>
          </a:p>
        </p:txBody>
      </p:sp>
      <p:sp>
        <p:nvSpPr>
          <p:cNvPr id="3" name="İçerik Yer Tutucusu 2"/>
          <p:cNvSpPr>
            <a:spLocks noGrp="1"/>
          </p:cNvSpPr>
          <p:nvPr>
            <p:ph sz="quarter" idx="1"/>
          </p:nvPr>
        </p:nvSpPr>
        <p:spPr>
          <a:xfrm>
            <a:off x="395536" y="1196752"/>
            <a:ext cx="8291264" cy="5184576"/>
          </a:xfrm>
        </p:spPr>
        <p:txBody>
          <a:bodyPr>
            <a:noAutofit/>
          </a:bodyPr>
          <a:lstStyle/>
          <a:p>
            <a:endParaRPr lang="tr-TR" sz="2800" dirty="0" smtClean="0"/>
          </a:p>
          <a:p>
            <a:r>
              <a:rPr lang="tr-TR" sz="2800" dirty="0" smtClean="0"/>
              <a:t>B. </a:t>
            </a:r>
            <a:r>
              <a:rPr lang="tr-TR" sz="2800" dirty="0" err="1" smtClean="0"/>
              <a:t>Hiperaktivite</a:t>
            </a:r>
            <a:r>
              <a:rPr lang="tr-TR" sz="2800" dirty="0" smtClean="0"/>
              <a:t> </a:t>
            </a:r>
            <a:r>
              <a:rPr lang="tr-TR" sz="2800" dirty="0"/>
              <a:t>(örneğin; yerinde duramama, uygunsuz bir şekilde koşturma, “motorlu” gibi hareke etme konuşmaları bölme ya da konuşmalara müdahale etme, aralıksız konuşma) 6’sı ya da daha fazlasının 6 ay süreyle uyumsuzluğa neden olacak şekilde ve gelişim düzeyine göre aykırı bir şekilde sürmesi</a:t>
            </a:r>
            <a:r>
              <a:rPr lang="tr-TR" sz="2800" dirty="0" smtClean="0"/>
              <a:t>.</a:t>
            </a:r>
            <a:endParaRPr lang="tr-TR" sz="2800" dirty="0"/>
          </a:p>
        </p:txBody>
      </p:sp>
    </p:spTree>
    <p:extLst>
      <p:ext uri="{BB962C8B-B14F-4D97-AF65-F5344CB8AC3E}">
        <p14:creationId xmlns="" xmlns:p14="http://schemas.microsoft.com/office/powerpoint/2010/main" val="2892815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normAutofit/>
          </a:bodyPr>
          <a:lstStyle/>
          <a:p>
            <a:r>
              <a:rPr lang="tr-TR" dirty="0"/>
              <a:t>*yukarıdakilerin çoğu 12 yaşından önce ortaya çıkıyorsa</a:t>
            </a:r>
          </a:p>
          <a:p>
            <a:r>
              <a:rPr lang="tr-TR" dirty="0"/>
              <a:t>*Bir ya da daha fazla ortamda görülüyorsa </a:t>
            </a:r>
          </a:p>
          <a:p>
            <a:r>
              <a:rPr lang="tr-TR" dirty="0"/>
              <a:t>*Toplumsal yaşama uyumda, okul başarısında ya da mesleki işlevsellikte önemli derecede bozulma</a:t>
            </a:r>
          </a:p>
          <a:p>
            <a:r>
              <a:rPr lang="tr-TR" dirty="0"/>
              <a:t>*17 yaşındaki ya da 17 yaşından büyük olan kişiler için dikkatsizlik belirtilerinin ve/veya </a:t>
            </a:r>
            <a:r>
              <a:rPr lang="tr-TR" dirty="0" err="1"/>
              <a:t>hiperaktivite</a:t>
            </a:r>
            <a:r>
              <a:rPr lang="tr-TR" dirty="0"/>
              <a:t>/</a:t>
            </a:r>
            <a:r>
              <a:rPr lang="tr-TR" dirty="0" err="1"/>
              <a:t>dürtüsellik</a:t>
            </a:r>
            <a:r>
              <a:rPr lang="tr-TR" dirty="0"/>
              <a:t> belirtilerinin sadece 5’i, tanı konulabilmesi için yeterlidir.</a:t>
            </a:r>
          </a:p>
          <a:p>
            <a:endParaRPr lang="tr-TR" dirty="0"/>
          </a:p>
          <a:p>
            <a:endParaRPr lang="tr-TR" dirty="0"/>
          </a:p>
        </p:txBody>
      </p:sp>
    </p:spTree>
    <p:extLst>
      <p:ext uri="{BB962C8B-B14F-4D97-AF65-F5344CB8AC3E}">
        <p14:creationId xmlns="" xmlns:p14="http://schemas.microsoft.com/office/powerpoint/2010/main" val="1678845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DEHB ‘NİN TEDAVİSİ</a:t>
            </a:r>
            <a:endParaRPr lang="tr-TR" dirty="0">
              <a:solidFill>
                <a:srgbClr val="C00000"/>
              </a:solidFill>
            </a:endParaRPr>
          </a:p>
        </p:txBody>
      </p:sp>
      <p:sp>
        <p:nvSpPr>
          <p:cNvPr id="3" name="İçerik Yer Tutucusu 2"/>
          <p:cNvSpPr>
            <a:spLocks noGrp="1"/>
          </p:cNvSpPr>
          <p:nvPr>
            <p:ph sz="quarter" idx="1"/>
          </p:nvPr>
        </p:nvSpPr>
        <p:spPr>
          <a:xfrm>
            <a:off x="251520" y="1124744"/>
            <a:ext cx="8496944" cy="5328592"/>
          </a:xfrm>
        </p:spPr>
        <p:txBody>
          <a:bodyPr>
            <a:noAutofit/>
          </a:bodyPr>
          <a:lstStyle/>
          <a:p>
            <a:r>
              <a:rPr lang="tr-TR" sz="2800" dirty="0"/>
              <a:t>T</a:t>
            </a:r>
            <a:r>
              <a:rPr lang="tr-TR" sz="2800" dirty="0" smtClean="0"/>
              <a:t>edavi </a:t>
            </a:r>
            <a:r>
              <a:rPr lang="tr-TR" sz="2800" dirty="0"/>
              <a:t>yöntemlerinde çocukların davranışları evde ve okulda izlenmektedir; yerinde oturma ve ödev yapma gibi davranışlar gereğine uygun bir şekilde gerçekleştirildiğinde pekiştirilmiştir</a:t>
            </a:r>
            <a:r>
              <a:rPr lang="tr-TR" sz="2800" dirty="0" smtClean="0"/>
              <a:t>.</a:t>
            </a:r>
          </a:p>
          <a:p>
            <a:endParaRPr lang="tr-TR" sz="2800" dirty="0" smtClean="0"/>
          </a:p>
          <a:p>
            <a:r>
              <a:rPr lang="tr-TR" sz="2800" dirty="0" smtClean="0"/>
              <a:t>Puanlama </a:t>
            </a:r>
            <a:r>
              <a:rPr lang="tr-TR" sz="2800" dirty="0"/>
              <a:t>sistemleri ve günlük rapor kartları bu programların özgün bileşenleridir. Çocuklar belirli şekilde davrandıklarında puan kazanmakta ve daha sonra ödülleri almak için bunu kullanabilmektedir. Bu programlar </a:t>
            </a:r>
            <a:r>
              <a:rPr lang="tr-TR" sz="2800" dirty="0" smtClean="0"/>
              <a:t>akademik </a:t>
            </a:r>
            <a:r>
              <a:rPr lang="tr-TR" sz="2800" dirty="0"/>
              <a:t>çalışmayı iyileştirmeye, ev işlerini tamamlamaya ya da belirli sosyal becerileri öğrenmeye odaklanmaktadır. </a:t>
            </a:r>
          </a:p>
          <a:p>
            <a:endParaRPr lang="tr-TR" sz="2800" dirty="0" smtClean="0"/>
          </a:p>
        </p:txBody>
      </p:sp>
    </p:spTree>
    <p:extLst>
      <p:ext uri="{BB962C8B-B14F-4D97-AF65-F5344CB8AC3E}">
        <p14:creationId xmlns="" xmlns:p14="http://schemas.microsoft.com/office/powerpoint/2010/main" val="3953405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normAutofit lnSpcReduction="10000"/>
          </a:bodyPr>
          <a:lstStyle/>
          <a:p>
            <a:r>
              <a:rPr lang="tr-TR" dirty="0" err="1"/>
              <a:t>DEHB’in</a:t>
            </a:r>
            <a:r>
              <a:rPr lang="tr-TR" dirty="0"/>
              <a:t> % 80-90 oranlarında tedavi edilebilir bir bozukluk olduğunu </a:t>
            </a:r>
            <a:r>
              <a:rPr lang="tr-TR" dirty="0" err="1" smtClean="0"/>
              <a:t>belirtirilir</a:t>
            </a:r>
            <a:r>
              <a:rPr lang="tr-TR" dirty="0" smtClean="0"/>
              <a:t>.</a:t>
            </a:r>
          </a:p>
          <a:p>
            <a:r>
              <a:rPr lang="tr-TR" dirty="0" smtClean="0"/>
              <a:t> </a:t>
            </a:r>
            <a:r>
              <a:rPr lang="tr-TR" dirty="0" err="1" smtClean="0"/>
              <a:t>DEHB’nun</a:t>
            </a:r>
            <a:r>
              <a:rPr lang="tr-TR" dirty="0" smtClean="0"/>
              <a:t> </a:t>
            </a:r>
            <a:r>
              <a:rPr lang="tr-TR" dirty="0"/>
              <a:t>tedavisinde sık olarak kullanılan yöntemler ilaç tedavisi, bireysel eğitim, anne-baba eğitimi, aile tedavisi ve grup tedavisidir</a:t>
            </a:r>
            <a:r>
              <a:rPr lang="tr-TR" dirty="0" smtClean="0"/>
              <a:t>.</a:t>
            </a:r>
          </a:p>
          <a:p>
            <a:r>
              <a:rPr lang="tr-TR" dirty="0" smtClean="0"/>
              <a:t> </a:t>
            </a:r>
            <a:r>
              <a:rPr lang="tr-TR" dirty="0"/>
              <a:t>Bu tedavi yöntemlerinden hangilerinin kullanılacağının kararı kişinin bireysel özellikleri dikkate alınarak belirlenir. </a:t>
            </a:r>
            <a:r>
              <a:rPr lang="tr-TR" dirty="0" smtClean="0"/>
              <a:t>Bugüne </a:t>
            </a:r>
            <a:r>
              <a:rPr lang="tr-TR" dirty="0"/>
              <a:t>kadar yapılmış olan bilimsel çalışmalar, ilaç tedavisinin en etkin tedavi biçimi olduğunu göstermektedir. İlaç tedavisine, diğer tedavi biçimlerinden uygun olanlarının eklenmesiyle daha iyi sonuçlar alınmaktadır.</a:t>
            </a:r>
          </a:p>
        </p:txBody>
      </p:sp>
    </p:spTree>
    <p:extLst>
      <p:ext uri="{BB962C8B-B14F-4D97-AF65-F5344CB8AC3E}">
        <p14:creationId xmlns="" xmlns:p14="http://schemas.microsoft.com/office/powerpoint/2010/main" val="3506400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solidFill>
                  <a:srgbClr val="C00000"/>
                </a:solidFill>
              </a:rPr>
              <a:t>Öğrenme güçlükleri : </a:t>
            </a:r>
            <a:r>
              <a:rPr lang="tr-TR" dirty="0" err="1" smtClean="0">
                <a:solidFill>
                  <a:srgbClr val="C00000"/>
                </a:solidFill>
              </a:rPr>
              <a:t>Disleksi</a:t>
            </a:r>
            <a:r>
              <a:rPr lang="tr-TR" dirty="0" smtClean="0">
                <a:solidFill>
                  <a:srgbClr val="C00000"/>
                </a:solidFill>
              </a:rPr>
              <a:t> ve </a:t>
            </a:r>
            <a:r>
              <a:rPr lang="tr-TR" dirty="0" err="1" smtClean="0">
                <a:solidFill>
                  <a:srgbClr val="C00000"/>
                </a:solidFill>
              </a:rPr>
              <a:t>Diskalkuli</a:t>
            </a:r>
            <a:endParaRPr lang="tr-TR" dirty="0">
              <a:solidFill>
                <a:srgbClr val="C00000"/>
              </a:solidFill>
            </a:endParaRPr>
          </a:p>
        </p:txBody>
      </p:sp>
      <p:sp>
        <p:nvSpPr>
          <p:cNvPr id="3" name="İçerik Yer Tutucusu 2"/>
          <p:cNvSpPr>
            <a:spLocks noGrp="1"/>
          </p:cNvSpPr>
          <p:nvPr>
            <p:ph sz="quarter" idx="1"/>
          </p:nvPr>
        </p:nvSpPr>
        <p:spPr>
          <a:xfrm>
            <a:off x="107504" y="1600200"/>
            <a:ext cx="9036496" cy="5069160"/>
          </a:xfrm>
        </p:spPr>
        <p:txBody>
          <a:bodyPr>
            <a:normAutofit fontScale="62500" lnSpcReduction="20000"/>
          </a:bodyPr>
          <a:lstStyle/>
          <a:p>
            <a:r>
              <a:rPr lang="tr-TR" sz="4500" b="1" dirty="0" err="1"/>
              <a:t>Disleksi</a:t>
            </a:r>
            <a:endParaRPr lang="tr-TR" sz="4500" b="1" dirty="0"/>
          </a:p>
          <a:p>
            <a:r>
              <a:rPr lang="tr-TR" sz="3400" dirty="0" err="1"/>
              <a:t>Disleksi</a:t>
            </a:r>
            <a:r>
              <a:rPr lang="tr-TR" sz="3400" dirty="0"/>
              <a:t> (önceden okuma bozukluğu olarak adlandırılan) kelime tanımada, okuduğunu anlamada ve tipik olarak yazılı imlada yaşanılan önemli derecedeki zorlukları içermektedir</a:t>
            </a:r>
            <a:r>
              <a:rPr lang="tr-TR" sz="3400" dirty="0" smtClean="0"/>
              <a:t>. </a:t>
            </a:r>
          </a:p>
          <a:p>
            <a:r>
              <a:rPr lang="tr-TR" sz="3400" dirty="0" err="1" smtClean="0"/>
              <a:t>Disleksi</a:t>
            </a:r>
            <a:r>
              <a:rPr lang="tr-TR" sz="3400" dirty="0" smtClean="0"/>
              <a:t> </a:t>
            </a:r>
            <a:r>
              <a:rPr lang="tr-TR" sz="3400" dirty="0"/>
              <a:t>okul çağı çocuklarının  %5 ile %10 unu etkilemektedir</a:t>
            </a:r>
            <a:r>
              <a:rPr lang="tr-TR" sz="3400" dirty="0" smtClean="0"/>
              <a:t>.</a:t>
            </a:r>
          </a:p>
          <a:p>
            <a:r>
              <a:rPr lang="tr-TR" sz="3400" dirty="0" smtClean="0"/>
              <a:t>Sözel</a:t>
            </a:r>
            <a:r>
              <a:rPr lang="tr-TR" sz="3400" dirty="0"/>
              <a:t>, işitsel, görsel eğitim </a:t>
            </a:r>
            <a:r>
              <a:rPr lang="tr-TR" sz="3400" dirty="0" err="1"/>
              <a:t>metodları</a:t>
            </a:r>
            <a:r>
              <a:rPr lang="tr-TR" sz="3400" dirty="0"/>
              <a:t> seçilmelidir. Sınav sorularını çabuk okuyamazlar ve cevapları yazamazlar.  Bu nedenle bu çocuklara sözlü sınav yapılması daha etkin olur. Çoktan seçmeli sınavlarda (test) daha başarılı olurlar. </a:t>
            </a:r>
          </a:p>
          <a:p>
            <a:r>
              <a:rPr lang="tr-TR" sz="3400" dirty="0"/>
              <a:t>Zeka düzeyi çok yüksek çocuklarda da görülmektedir. Fakat bazen hastalık </a:t>
            </a:r>
            <a:r>
              <a:rPr lang="tr-TR" sz="3400" dirty="0" err="1"/>
              <a:t>farkedilmeyebilir</a:t>
            </a:r>
            <a:r>
              <a:rPr lang="tr-TR" sz="3400" dirty="0" smtClean="0"/>
              <a:t>. </a:t>
            </a:r>
          </a:p>
          <a:p>
            <a:r>
              <a:rPr lang="tr-TR" sz="3400" dirty="0" err="1" smtClean="0"/>
              <a:t>Disleksililer</a:t>
            </a:r>
            <a:r>
              <a:rPr lang="tr-TR" sz="3400" dirty="0" smtClean="0"/>
              <a:t> </a:t>
            </a:r>
            <a:r>
              <a:rPr lang="tr-TR" sz="3400" dirty="0"/>
              <a:t>zeka düzeyleri  düşük olmadığı gibi özel yeteneklere     de sahip olabilirler. Buna önemli kanıt </a:t>
            </a:r>
            <a:r>
              <a:rPr lang="tr-TR" sz="3400" dirty="0" err="1"/>
              <a:t>disleksili</a:t>
            </a:r>
            <a:r>
              <a:rPr lang="tr-TR" sz="3400" dirty="0"/>
              <a:t> olduğu bilinen bilim adamları ve sanatçılardır: Albert </a:t>
            </a:r>
            <a:r>
              <a:rPr lang="tr-TR" sz="3400" dirty="0" err="1"/>
              <a:t>Eistein</a:t>
            </a:r>
            <a:r>
              <a:rPr lang="tr-TR" sz="3400" dirty="0"/>
              <a:t>, Leonardo da Vinci, </a:t>
            </a:r>
            <a:r>
              <a:rPr lang="tr-TR" sz="3400" dirty="0" err="1"/>
              <a:t>Tom</a:t>
            </a:r>
            <a:r>
              <a:rPr lang="tr-TR" sz="3400" dirty="0"/>
              <a:t> </a:t>
            </a:r>
            <a:r>
              <a:rPr lang="tr-TR" sz="3400" dirty="0" err="1"/>
              <a:t>Crouse</a:t>
            </a:r>
            <a:r>
              <a:rPr lang="tr-TR" sz="3400" dirty="0"/>
              <a:t>, Mickey Mouse gibi</a:t>
            </a:r>
            <a:r>
              <a:rPr lang="tr-TR" sz="3400" dirty="0" smtClean="0"/>
              <a:t>.</a:t>
            </a:r>
            <a:endParaRPr lang="tr-TR" sz="3400" dirty="0"/>
          </a:p>
        </p:txBody>
      </p:sp>
    </p:spTree>
    <p:extLst>
      <p:ext uri="{BB962C8B-B14F-4D97-AF65-F5344CB8AC3E}">
        <p14:creationId xmlns="" xmlns:p14="http://schemas.microsoft.com/office/powerpoint/2010/main" val="2372836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descr="http://bilheal.bilkent.edu.tr/aykonu/Ay2003/september03/dis1.jpg"/>
          <p:cNvPicPr>
            <a:picLocks noGrp="1"/>
          </p:cNvPicPr>
          <p:nvPr>
            <p:ph sz="quarter" idx="1"/>
          </p:nvPr>
        </p:nvPicPr>
        <p:blipFill>
          <a:blip r:embed="rId2">
            <a:extLst>
              <a:ext uri="{28A0092B-C50C-407E-A947-70E740481C1C}">
                <a14:useLocalDpi xmlns="" xmlns:a14="http://schemas.microsoft.com/office/drawing/2010/main" val="0"/>
              </a:ext>
            </a:extLst>
          </a:blip>
          <a:srcRect/>
          <a:stretch>
            <a:fillRect/>
          </a:stretch>
        </p:blipFill>
        <p:spPr bwMode="auto">
          <a:xfrm>
            <a:off x="539552" y="1772816"/>
            <a:ext cx="3816424" cy="3495030"/>
          </a:xfrm>
          <a:prstGeom prst="rect">
            <a:avLst/>
          </a:prstGeom>
          <a:noFill/>
          <a:ln>
            <a:noFill/>
          </a:ln>
        </p:spPr>
      </p:pic>
      <p:pic>
        <p:nvPicPr>
          <p:cNvPr id="5124" name="Picture 4" descr="DİSLEKSİ ile ilgili görsel sonucu"/>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20072" y="1700808"/>
            <a:ext cx="3312368" cy="38884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12041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normAutofit fontScale="92500" lnSpcReduction="10000"/>
          </a:bodyPr>
          <a:lstStyle/>
          <a:p>
            <a:r>
              <a:rPr lang="tr-TR" dirty="0"/>
              <a:t>b ve d, p ve q harflerini, 6 ve 9 gibi sayıları ters algılama; kelimelerdeki harfleri   ya da sayıları karışık algılama, ne’yi en; 3’ü E; 12’yi 21 olarak algılamak gibi.</a:t>
            </a:r>
          </a:p>
          <a:p>
            <a:r>
              <a:rPr lang="tr-TR" dirty="0"/>
              <a:t> Okurken kelime atlamak.</a:t>
            </a:r>
          </a:p>
          <a:p>
            <a:r>
              <a:rPr lang="tr-TR" dirty="0"/>
              <a:t> Hecelerin seslerini karıştırmak ya da sessiz harflerin yerini değiştirmek, sıklıkla yazım hatası yapmak.</a:t>
            </a:r>
          </a:p>
          <a:p>
            <a:r>
              <a:rPr lang="tr-TR" dirty="0"/>
              <a:t> Yazı yazmada zorluk.</a:t>
            </a:r>
          </a:p>
          <a:p>
            <a:r>
              <a:rPr lang="tr-TR" dirty="0"/>
              <a:t> Gecikmiş ya da yetersiz konuşma.</a:t>
            </a:r>
          </a:p>
          <a:p>
            <a:r>
              <a:rPr lang="tr-TR" dirty="0"/>
              <a:t> Konuşurken anlama en uygun kelimeyi seçmede zorluk.</a:t>
            </a:r>
          </a:p>
          <a:p>
            <a:r>
              <a:rPr lang="tr-TR" dirty="0"/>
              <a:t> </a:t>
            </a:r>
            <a:r>
              <a:rPr lang="tr-TR" dirty="0" smtClean="0"/>
              <a:t>Yön </a:t>
            </a:r>
            <a:r>
              <a:rPr lang="tr-TR" dirty="0"/>
              <a:t>ve zaman </a:t>
            </a:r>
            <a:r>
              <a:rPr lang="tr-TR" dirty="0" smtClean="0"/>
              <a:t> </a:t>
            </a:r>
            <a:r>
              <a:rPr lang="tr-TR" dirty="0"/>
              <a:t>kavramları konusunda sorunlar.</a:t>
            </a:r>
          </a:p>
          <a:p>
            <a:r>
              <a:rPr lang="tr-TR" dirty="0"/>
              <a:t> Elleri kullanmada hantallık ve beceriksizlik</a:t>
            </a:r>
          </a:p>
          <a:p>
            <a:endParaRPr lang="tr-TR" dirty="0"/>
          </a:p>
        </p:txBody>
      </p:sp>
    </p:spTree>
    <p:extLst>
      <p:ext uri="{BB962C8B-B14F-4D97-AF65-F5344CB8AC3E}">
        <p14:creationId xmlns="" xmlns:p14="http://schemas.microsoft.com/office/powerpoint/2010/main" val="3346697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88640"/>
            <a:ext cx="8640960" cy="1503040"/>
          </a:xfrm>
        </p:spPr>
        <p:txBody>
          <a:bodyPr>
            <a:normAutofit/>
          </a:bodyPr>
          <a:lstStyle/>
          <a:p>
            <a:r>
              <a:rPr lang="tr-TR" b="1" dirty="0" smtClean="0">
                <a:solidFill>
                  <a:srgbClr val="C00000"/>
                </a:solidFill>
              </a:rPr>
              <a:t>HAVİGHURST ‘A GÖRE 6-12 YAŞ ÇOCUKLARIN GELİŞİM GÖREVLERİ</a:t>
            </a:r>
            <a:endParaRPr lang="tr-TR" b="1" dirty="0">
              <a:solidFill>
                <a:srgbClr val="C00000"/>
              </a:solidFill>
            </a:endParaRPr>
          </a:p>
        </p:txBody>
      </p:sp>
      <p:sp>
        <p:nvSpPr>
          <p:cNvPr id="3" name="İçerik Yer Tutucusu 2"/>
          <p:cNvSpPr>
            <a:spLocks noGrp="1"/>
          </p:cNvSpPr>
          <p:nvPr>
            <p:ph sz="quarter" idx="1"/>
          </p:nvPr>
        </p:nvSpPr>
        <p:spPr>
          <a:xfrm>
            <a:off x="467544" y="1772816"/>
            <a:ext cx="8229600" cy="4525963"/>
          </a:xfrm>
        </p:spPr>
        <p:txBody>
          <a:bodyPr/>
          <a:lstStyle/>
          <a:p>
            <a:r>
              <a:rPr lang="tr-TR" dirty="0" smtClean="0"/>
              <a:t>Büyük ve küçük kasları kullanmayı öğrenme</a:t>
            </a:r>
          </a:p>
          <a:p>
            <a:r>
              <a:rPr lang="tr-TR" dirty="0" err="1" smtClean="0"/>
              <a:t>Devinsel</a:t>
            </a:r>
            <a:r>
              <a:rPr lang="tr-TR" dirty="0" smtClean="0"/>
              <a:t> aktiviteler ve oyunlarda beceri kazanma</a:t>
            </a:r>
          </a:p>
          <a:p>
            <a:r>
              <a:rPr lang="tr-TR" dirty="0" smtClean="0"/>
              <a:t>Kurumsal kurallara uyarak yaşamayı öğrenme</a:t>
            </a:r>
          </a:p>
          <a:p>
            <a:r>
              <a:rPr lang="tr-TR" dirty="0" smtClean="0"/>
              <a:t>Yaşıtlarıyla iyi geçinmeyi öğrenme </a:t>
            </a:r>
          </a:p>
          <a:p>
            <a:r>
              <a:rPr lang="tr-TR" dirty="0" smtClean="0"/>
              <a:t>Anne ve baba dışındaki başka yetişkinlerle ilişki kurabilme</a:t>
            </a:r>
          </a:p>
          <a:p>
            <a:r>
              <a:rPr lang="tr-TR" dirty="0" smtClean="0"/>
              <a:t>Kendi cinsine uygun rolleri benimseme</a:t>
            </a:r>
            <a:endParaRPr lang="tr-TR" dirty="0"/>
          </a:p>
        </p:txBody>
      </p:sp>
    </p:spTree>
    <p:extLst>
      <p:ext uri="{BB962C8B-B14F-4D97-AF65-F5344CB8AC3E}">
        <p14:creationId xmlns="" xmlns:p14="http://schemas.microsoft.com/office/powerpoint/2010/main" val="2046457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normAutofit/>
          </a:bodyPr>
          <a:lstStyle/>
          <a:p>
            <a:r>
              <a:rPr lang="tr-TR" dirty="0"/>
              <a:t> Harfleri ters yazıyorsa; okul eşyalarıyla taşıyabileceği bir kartonun üstüne alfabedeki harfleri yazın. Bu sorunu rakamlarla da yaşıyorsa aynı yöntemi uygulayabilirsiniz. </a:t>
            </a:r>
            <a:endParaRPr lang="tr-TR" dirty="0" smtClean="0"/>
          </a:p>
          <a:p>
            <a:r>
              <a:rPr lang="tr-TR" dirty="0"/>
              <a:t> Bu sorunu rakamlarla da yaşıyorsa aynı yöntemi uygulayabilirsiniz. · Bu çocuklar sınıfta en ön sıraya oturtulmalıdır</a:t>
            </a:r>
            <a:r>
              <a:rPr lang="tr-TR" dirty="0" smtClean="0"/>
              <a:t>.</a:t>
            </a:r>
          </a:p>
          <a:p>
            <a:r>
              <a:rPr lang="tr-TR" dirty="0"/>
              <a:t>Tahtaya yazılanlar büyük ve düzgün olmalı, çocuğa defterine geçirebilmesi için fazladan zaman tanınmalıdır.</a:t>
            </a:r>
          </a:p>
        </p:txBody>
      </p:sp>
    </p:spTree>
    <p:extLst>
      <p:ext uri="{BB962C8B-B14F-4D97-AF65-F5344CB8AC3E}">
        <p14:creationId xmlns="" xmlns:p14="http://schemas.microsoft.com/office/powerpoint/2010/main" val="2262231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a:solidFill>
                  <a:srgbClr val="C00000"/>
                </a:solidFill>
              </a:rPr>
              <a:t>Diskalkuli</a:t>
            </a:r>
            <a:endParaRPr lang="tr-TR" b="1" dirty="0">
              <a:solidFill>
                <a:srgbClr val="C00000"/>
              </a:solidFill>
            </a:endParaRPr>
          </a:p>
        </p:txBody>
      </p:sp>
      <p:sp>
        <p:nvSpPr>
          <p:cNvPr id="3" name="İçerik Yer Tutucusu 2"/>
          <p:cNvSpPr>
            <a:spLocks noGrp="1"/>
          </p:cNvSpPr>
          <p:nvPr>
            <p:ph sz="quarter" idx="1"/>
          </p:nvPr>
        </p:nvSpPr>
        <p:spPr/>
        <p:txBody>
          <a:bodyPr>
            <a:normAutofit/>
          </a:bodyPr>
          <a:lstStyle/>
          <a:p>
            <a:r>
              <a:rPr lang="tr-TR" dirty="0" err="1" smtClean="0"/>
              <a:t>Diskalkuli</a:t>
            </a:r>
            <a:r>
              <a:rPr lang="tr-TR" dirty="0" smtClean="0"/>
              <a:t>(Önceden </a:t>
            </a:r>
            <a:r>
              <a:rPr lang="tr-TR" dirty="0"/>
              <a:t>matematik bozukluğu </a:t>
            </a:r>
            <a:r>
              <a:rPr lang="tr-TR" dirty="0" smtClean="0"/>
              <a:t> </a:t>
            </a:r>
            <a:r>
              <a:rPr lang="tr-TR" dirty="0"/>
              <a:t>; sayıları</a:t>
            </a:r>
            <a:r>
              <a:rPr lang="tr-TR" dirty="0" smtClean="0"/>
              <a:t>, miktarları </a:t>
            </a:r>
            <a:r>
              <a:rPr lang="tr-TR" dirty="0"/>
              <a:t>ya da temel aritmetik işlemleri belirtmede ya da anlamada yaşanılan zorlukları içermektedir.</a:t>
            </a:r>
          </a:p>
          <a:p>
            <a:r>
              <a:rPr lang="tr-TR" dirty="0" smtClean="0"/>
              <a:t>Çocukların </a:t>
            </a:r>
            <a:r>
              <a:rPr lang="tr-TR" dirty="0"/>
              <a:t>%5 ‘inde </a:t>
            </a:r>
            <a:r>
              <a:rPr lang="tr-TR" dirty="0" smtClean="0"/>
              <a:t>görülür. </a:t>
            </a:r>
          </a:p>
          <a:p>
            <a:r>
              <a:rPr lang="tr-TR" dirty="0" smtClean="0"/>
              <a:t>Kız </a:t>
            </a:r>
            <a:r>
              <a:rPr lang="tr-TR" dirty="0"/>
              <a:t>öğrencilerde erkek öğrencilere göre daha fazla görülmektedir çünkü daha çok duygusallık içe kapanma gibi nedenlerden dolayı oluşmaktadır. </a:t>
            </a:r>
            <a:endParaRPr lang="tr-TR" dirty="0" smtClean="0"/>
          </a:p>
          <a:p>
            <a:r>
              <a:rPr lang="tr-TR" dirty="0" smtClean="0"/>
              <a:t>Tam </a:t>
            </a:r>
            <a:r>
              <a:rPr lang="tr-TR" dirty="0"/>
              <a:t>olarak kesin bir tedavisi olmadığı gibi çeşitli eğitim ve aile desteğiyle aza inebilir.</a:t>
            </a:r>
          </a:p>
          <a:p>
            <a:endParaRPr lang="tr-TR" dirty="0"/>
          </a:p>
        </p:txBody>
      </p:sp>
    </p:spTree>
    <p:extLst>
      <p:ext uri="{BB962C8B-B14F-4D97-AF65-F5344CB8AC3E}">
        <p14:creationId xmlns="" xmlns:p14="http://schemas.microsoft.com/office/powerpoint/2010/main" val="3599114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normAutofit/>
          </a:bodyPr>
          <a:lstStyle/>
          <a:p>
            <a:r>
              <a:rPr lang="tr-TR" dirty="0"/>
              <a:t>Matematik bozukluğunu ilkokul 1. Sınıfta anlamak mümkün değildir, çocuk ezber yeteneğiyle 1. Sınıfı </a:t>
            </a:r>
            <a:r>
              <a:rPr lang="tr-TR" dirty="0" smtClean="0"/>
              <a:t>halledebilir. </a:t>
            </a:r>
          </a:p>
          <a:p>
            <a:r>
              <a:rPr lang="tr-TR" dirty="0" smtClean="0"/>
              <a:t>Çocuk </a:t>
            </a:r>
            <a:r>
              <a:rPr lang="tr-TR" dirty="0"/>
              <a:t>tek, çift şeklinde sayamaz. İşlem yapma yeteneği oldukça düşüktür. </a:t>
            </a:r>
            <a:endParaRPr lang="tr-TR" dirty="0" smtClean="0"/>
          </a:p>
        </p:txBody>
      </p:sp>
    </p:spTree>
    <p:extLst>
      <p:ext uri="{BB962C8B-B14F-4D97-AF65-F5344CB8AC3E}">
        <p14:creationId xmlns="" xmlns:p14="http://schemas.microsoft.com/office/powerpoint/2010/main" val="25609034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Matematik bozukluğu tedavisi </a:t>
            </a:r>
          </a:p>
        </p:txBody>
      </p:sp>
      <p:sp>
        <p:nvSpPr>
          <p:cNvPr id="3" name="İçerik Yer Tutucusu 2"/>
          <p:cNvSpPr>
            <a:spLocks noGrp="1"/>
          </p:cNvSpPr>
          <p:nvPr>
            <p:ph sz="quarter" idx="1"/>
          </p:nvPr>
        </p:nvSpPr>
        <p:spPr/>
        <p:txBody>
          <a:bodyPr>
            <a:normAutofit/>
          </a:bodyPr>
          <a:lstStyle/>
          <a:p>
            <a:r>
              <a:rPr lang="tr-TR" dirty="0" smtClean="0"/>
              <a:t>Tedavi </a:t>
            </a:r>
            <a:r>
              <a:rPr lang="tr-TR" dirty="0"/>
              <a:t>şekli ‘eğitim’. </a:t>
            </a:r>
            <a:endParaRPr lang="tr-TR" dirty="0" smtClean="0"/>
          </a:p>
          <a:p>
            <a:r>
              <a:rPr lang="tr-TR" dirty="0" smtClean="0"/>
              <a:t>Çocuklarınıza </a:t>
            </a:r>
            <a:r>
              <a:rPr lang="tr-TR" dirty="0"/>
              <a:t>bol malzemeli matematik soruları çözdürün. </a:t>
            </a:r>
            <a:endParaRPr lang="tr-TR" dirty="0" smtClean="0"/>
          </a:p>
          <a:p>
            <a:r>
              <a:rPr lang="tr-TR" dirty="0" smtClean="0"/>
              <a:t>yaptığı </a:t>
            </a:r>
            <a:r>
              <a:rPr lang="tr-TR" dirty="0"/>
              <a:t>her doğruyu överek ve küçük ödüllerle süsleyerek kutlayın</a:t>
            </a:r>
            <a:r>
              <a:rPr lang="tr-TR" dirty="0" smtClean="0"/>
              <a:t>.</a:t>
            </a:r>
          </a:p>
          <a:p>
            <a:r>
              <a:rPr lang="tr-TR" dirty="0" smtClean="0"/>
              <a:t> </a:t>
            </a:r>
            <a:r>
              <a:rPr lang="tr-TR" dirty="0"/>
              <a:t>Duygusal bir çocuk matematik bozukluğundan kolay çıkamaz, burada anne babaya çok görev düşmektedir. </a:t>
            </a:r>
            <a:endParaRPr lang="tr-TR" dirty="0" smtClean="0"/>
          </a:p>
          <a:p>
            <a:r>
              <a:rPr lang="tr-TR" dirty="0" smtClean="0"/>
              <a:t>Çocuğunuzun </a:t>
            </a:r>
            <a:r>
              <a:rPr lang="tr-TR" dirty="0"/>
              <a:t>yaşadığı şeyin bir zekâ geriliği olmadığını, arkadaşlarından bir farkı olmadığını söyleyin.</a:t>
            </a:r>
          </a:p>
          <a:p>
            <a:endParaRPr lang="tr-TR" dirty="0"/>
          </a:p>
        </p:txBody>
      </p:sp>
    </p:spTree>
    <p:extLst>
      <p:ext uri="{BB962C8B-B14F-4D97-AF65-F5344CB8AC3E}">
        <p14:creationId xmlns="" xmlns:p14="http://schemas.microsoft.com/office/powerpoint/2010/main" val="25913493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Otistik Spektrum Bozuklukları</a:t>
            </a:r>
            <a:br>
              <a:rPr lang="tr-TR" dirty="0"/>
            </a:br>
            <a:endParaRPr lang="tr-TR" dirty="0"/>
          </a:p>
        </p:txBody>
      </p:sp>
      <p:sp>
        <p:nvSpPr>
          <p:cNvPr id="3" name="İçerik Yer Tutucusu 2"/>
          <p:cNvSpPr>
            <a:spLocks noGrp="1"/>
          </p:cNvSpPr>
          <p:nvPr>
            <p:ph sz="quarter" idx="1"/>
          </p:nvPr>
        </p:nvSpPr>
        <p:spPr/>
        <p:txBody>
          <a:bodyPr>
            <a:normAutofit/>
          </a:bodyPr>
          <a:lstStyle/>
          <a:p>
            <a:r>
              <a:rPr lang="tr-TR" dirty="0" smtClean="0"/>
              <a:t>Otizm </a:t>
            </a:r>
            <a:r>
              <a:rPr lang="tr-TR" dirty="0"/>
              <a:t>spektrum bozukluğu, doğuştan gelen ya da yaşamın ilk yıllarında ortaya </a:t>
            </a:r>
            <a:r>
              <a:rPr lang="tr-TR" dirty="0" smtClean="0"/>
              <a:t>bir </a:t>
            </a:r>
            <a:r>
              <a:rPr lang="tr-TR" dirty="0"/>
              <a:t>bozukluktur. Otizmin, beynin yapısını ya da işleyişini etkileyen bazı sinir sistemi sorunlarından kaynaklandığı sanılmaktadır.</a:t>
            </a:r>
          </a:p>
          <a:p>
            <a:r>
              <a:rPr lang="tr-TR" dirty="0" smtClean="0"/>
              <a:t>Bugün</a:t>
            </a:r>
            <a:r>
              <a:rPr lang="tr-TR" dirty="0"/>
              <a:t>, otizm spektrum bozukluğuna neyin neden olduğu bilinmemekle birlikte genetik temelli olduğuna ilişkin bulgular </a:t>
            </a:r>
            <a:r>
              <a:rPr lang="tr-TR" dirty="0" smtClean="0"/>
              <a:t>vardır.. </a:t>
            </a:r>
            <a:endParaRPr lang="tr-TR" dirty="0"/>
          </a:p>
          <a:p>
            <a:endParaRPr lang="tr-TR" dirty="0"/>
          </a:p>
        </p:txBody>
      </p:sp>
    </p:spTree>
    <p:extLst>
      <p:ext uri="{BB962C8B-B14F-4D97-AF65-F5344CB8AC3E}">
        <p14:creationId xmlns="" xmlns:p14="http://schemas.microsoft.com/office/powerpoint/2010/main" val="668808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60648"/>
            <a:ext cx="8229600" cy="1143000"/>
          </a:xfrm>
        </p:spPr>
        <p:txBody>
          <a:bodyPr/>
          <a:lstStyle/>
          <a:p>
            <a:endParaRPr lang="tr-TR"/>
          </a:p>
        </p:txBody>
      </p:sp>
      <p:sp>
        <p:nvSpPr>
          <p:cNvPr id="3" name="İçerik Yer Tutucusu 2"/>
          <p:cNvSpPr>
            <a:spLocks noGrp="1"/>
          </p:cNvSpPr>
          <p:nvPr>
            <p:ph sz="quarter" idx="1"/>
          </p:nvPr>
        </p:nvSpPr>
        <p:spPr/>
        <p:txBody>
          <a:bodyPr>
            <a:normAutofit/>
          </a:bodyPr>
          <a:lstStyle/>
          <a:p>
            <a:r>
              <a:rPr lang="tr-TR" dirty="0"/>
              <a:t>Otizm, günümüzde rastlanan en yaygın nörolojik </a:t>
            </a:r>
            <a:r>
              <a:rPr lang="tr-TR" dirty="0" smtClean="0"/>
              <a:t>bozukluktur. </a:t>
            </a:r>
          </a:p>
          <a:p>
            <a:r>
              <a:rPr lang="tr-TR" dirty="0"/>
              <a:t>O</a:t>
            </a:r>
            <a:r>
              <a:rPr lang="tr-TR" dirty="0" smtClean="0"/>
              <a:t>rtak </a:t>
            </a:r>
            <a:r>
              <a:rPr lang="tr-TR" dirty="0"/>
              <a:t>görüş, erkeklerde kızlardan daha fazla görüldüğüdür. </a:t>
            </a:r>
            <a:endParaRPr lang="tr-TR" dirty="0" smtClean="0"/>
          </a:p>
          <a:p>
            <a:r>
              <a:rPr lang="tr-TR" dirty="0" smtClean="0"/>
              <a:t>Otizm </a:t>
            </a:r>
            <a:r>
              <a:rPr lang="tr-TR" dirty="0"/>
              <a:t>tanısı alan çocukların çoğunda değişik derecelerde öğrenme güçlüğü ve zeka geriliği de görülebilir. </a:t>
            </a:r>
          </a:p>
          <a:p>
            <a:endParaRPr lang="tr-TR" dirty="0"/>
          </a:p>
        </p:txBody>
      </p:sp>
    </p:spTree>
    <p:extLst>
      <p:ext uri="{BB962C8B-B14F-4D97-AF65-F5344CB8AC3E}">
        <p14:creationId xmlns="" xmlns:p14="http://schemas.microsoft.com/office/powerpoint/2010/main" val="2189955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548680"/>
            <a:ext cx="8229600" cy="5688632"/>
          </a:xfrm>
        </p:spPr>
        <p:txBody>
          <a:bodyPr>
            <a:normAutofit fontScale="92500" lnSpcReduction="10000"/>
          </a:bodyPr>
          <a:lstStyle/>
          <a:p>
            <a:r>
              <a:rPr lang="tr-TR" dirty="0"/>
              <a:t>Amerikan Psikiyatri Birliği'nin yayımladığı </a:t>
            </a:r>
            <a:r>
              <a:rPr lang="tr-TR" dirty="0" smtClean="0"/>
              <a:t>kılavuza (</a:t>
            </a:r>
            <a:r>
              <a:rPr lang="tr-TR" dirty="0"/>
              <a:t>DSM-</a:t>
            </a:r>
            <a:r>
              <a:rPr lang="tr-TR" dirty="0" err="1"/>
              <a:t>V’e</a:t>
            </a:r>
            <a:r>
              <a:rPr lang="tr-TR" dirty="0"/>
              <a:t>) göre Otizm, “Otizm Açılımı Kapsamında Bozukluk” olarak adlandırılıp, kendini iki alandaki yetersizlikle kendini göstermektedir (APA, 2013): </a:t>
            </a:r>
            <a:endParaRPr lang="tr-TR" dirty="0" smtClean="0"/>
          </a:p>
          <a:p>
            <a:pPr marL="0" indent="0">
              <a:buNone/>
            </a:pPr>
            <a:r>
              <a:rPr lang="tr-TR" smtClean="0"/>
              <a:t>  1</a:t>
            </a:r>
            <a:r>
              <a:rPr lang="tr-TR" dirty="0"/>
              <a:t>) </a:t>
            </a:r>
            <a:r>
              <a:rPr lang="tr-TR" dirty="0" smtClean="0"/>
              <a:t>Toplumsal </a:t>
            </a:r>
            <a:r>
              <a:rPr lang="tr-TR" dirty="0"/>
              <a:t>İletişim ve Etkileşimde </a:t>
            </a:r>
            <a:r>
              <a:rPr lang="tr-TR" dirty="0" smtClean="0"/>
              <a:t>Güçlükler</a:t>
            </a:r>
          </a:p>
          <a:p>
            <a:pPr marL="0" indent="0">
              <a:buNone/>
            </a:pPr>
            <a:r>
              <a:rPr lang="tr-TR" dirty="0" smtClean="0"/>
              <a:t> </a:t>
            </a:r>
            <a:r>
              <a:rPr lang="tr-TR" dirty="0"/>
              <a:t>•         İlişki kurma ve sürdürmede </a:t>
            </a:r>
            <a:r>
              <a:rPr lang="tr-TR" dirty="0" smtClean="0"/>
              <a:t>zorlanma</a:t>
            </a:r>
          </a:p>
          <a:p>
            <a:pPr marL="0" indent="0">
              <a:buNone/>
            </a:pPr>
            <a:r>
              <a:rPr lang="tr-TR" dirty="0" smtClean="0"/>
              <a:t> </a:t>
            </a:r>
            <a:r>
              <a:rPr lang="tr-TR" dirty="0"/>
              <a:t>•         Göz kontağı kuramama </a:t>
            </a:r>
            <a:endParaRPr lang="tr-TR" dirty="0" smtClean="0"/>
          </a:p>
          <a:p>
            <a:pPr marL="0" indent="0">
              <a:buNone/>
            </a:pPr>
            <a:r>
              <a:rPr lang="tr-TR" dirty="0" smtClean="0"/>
              <a:t>•         </a:t>
            </a:r>
            <a:r>
              <a:rPr lang="tr-TR" dirty="0"/>
              <a:t>Duyguları ifade edememe </a:t>
            </a:r>
            <a:endParaRPr lang="tr-TR" dirty="0" smtClean="0"/>
          </a:p>
          <a:p>
            <a:pPr marL="0" indent="0">
              <a:buNone/>
            </a:pPr>
            <a:r>
              <a:rPr lang="tr-TR" dirty="0" smtClean="0"/>
              <a:t>•         </a:t>
            </a:r>
            <a:r>
              <a:rPr lang="tr-TR" dirty="0"/>
              <a:t>Etkileşim başlatma ve sürdürmede zorlanma </a:t>
            </a:r>
            <a:endParaRPr lang="tr-TR" dirty="0" smtClean="0"/>
          </a:p>
          <a:p>
            <a:pPr marL="0" indent="0">
              <a:buNone/>
            </a:pPr>
            <a:r>
              <a:rPr lang="tr-TR" dirty="0" smtClean="0"/>
              <a:t>    2</a:t>
            </a:r>
            <a:r>
              <a:rPr lang="tr-TR" dirty="0"/>
              <a:t>) Sınırlı-Yineleyici Davranış Örüntüler (Tekrarlayıcı Davranışlar</a:t>
            </a:r>
            <a:r>
              <a:rPr lang="tr-TR" dirty="0" smtClean="0"/>
              <a:t>)</a:t>
            </a:r>
          </a:p>
          <a:p>
            <a:pPr marL="0" indent="0">
              <a:buNone/>
            </a:pPr>
            <a:r>
              <a:rPr lang="tr-TR" dirty="0" smtClean="0"/>
              <a:t> </a:t>
            </a:r>
            <a:r>
              <a:rPr lang="tr-TR" dirty="0"/>
              <a:t>•         Basmakalıp ve tekrarlayıcı motor hareketler </a:t>
            </a:r>
            <a:endParaRPr lang="tr-TR" dirty="0" smtClean="0"/>
          </a:p>
          <a:p>
            <a:pPr marL="0" indent="0">
              <a:buNone/>
            </a:pPr>
            <a:r>
              <a:rPr lang="tr-TR" dirty="0" smtClean="0"/>
              <a:t>•         </a:t>
            </a:r>
            <a:r>
              <a:rPr lang="tr-TR" dirty="0"/>
              <a:t>Aynılıkta ısrar, rutine sıkı </a:t>
            </a:r>
            <a:r>
              <a:rPr lang="tr-TR" dirty="0" smtClean="0"/>
              <a:t>bağlılık</a:t>
            </a:r>
          </a:p>
          <a:p>
            <a:pPr marL="0" indent="0">
              <a:buNone/>
            </a:pPr>
            <a:r>
              <a:rPr lang="tr-TR" dirty="0" smtClean="0"/>
              <a:t> </a:t>
            </a:r>
            <a:r>
              <a:rPr lang="tr-TR" dirty="0"/>
              <a:t>•         Sınırlı ve yoğun ilgi alanı </a:t>
            </a:r>
            <a:endParaRPr lang="tr-TR" dirty="0" smtClean="0"/>
          </a:p>
          <a:p>
            <a:pPr marL="0" indent="0">
              <a:buNone/>
            </a:pPr>
            <a:r>
              <a:rPr lang="tr-TR" dirty="0" smtClean="0"/>
              <a:t>•         </a:t>
            </a:r>
            <a:r>
              <a:rPr lang="tr-TR" dirty="0"/>
              <a:t>Duyusal az veya çok uyarılma.</a:t>
            </a:r>
          </a:p>
        </p:txBody>
      </p:sp>
    </p:spTree>
    <p:extLst>
      <p:ext uri="{BB962C8B-B14F-4D97-AF65-F5344CB8AC3E}">
        <p14:creationId xmlns="" xmlns:p14="http://schemas.microsoft.com/office/powerpoint/2010/main" val="35603999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solidFill>
                <a:srgbClr val="C00000"/>
              </a:solidFill>
            </a:endParaRPr>
          </a:p>
        </p:txBody>
      </p:sp>
      <p:sp>
        <p:nvSpPr>
          <p:cNvPr id="3" name="İçerik Yer Tutucusu 2"/>
          <p:cNvSpPr>
            <a:spLocks noGrp="1"/>
          </p:cNvSpPr>
          <p:nvPr>
            <p:ph sz="quarter" idx="1"/>
          </p:nvPr>
        </p:nvSpPr>
        <p:spPr/>
        <p:txBody>
          <a:bodyPr>
            <a:normAutofit/>
          </a:bodyPr>
          <a:lstStyle/>
          <a:p>
            <a:r>
              <a:rPr lang="tr-TR" dirty="0"/>
              <a:t>Otistik çocukların </a:t>
            </a:r>
            <a:r>
              <a:rPr lang="tr-TR" dirty="0" smtClean="0"/>
              <a:t>eğitimi, yirmi </a:t>
            </a:r>
            <a:r>
              <a:rPr lang="tr-TR" dirty="0"/>
              <a:t>dört saatlik bir süreçtir. </a:t>
            </a:r>
          </a:p>
          <a:p>
            <a:r>
              <a:rPr lang="tr-TR" dirty="0"/>
              <a:t>Otistik çocukların birbirlerinden farklı özellikleri olduğundan, her çocuğun eğitimi için o çocuğa özgü Bireyselleştirilmiş Eğitim Programı (BEP) hazırlanmalıdır. </a:t>
            </a:r>
          </a:p>
          <a:p>
            <a:r>
              <a:rPr lang="tr-TR" dirty="0"/>
              <a:t>Otizmin eğitim ve tedavisinde dikkat edilmesi gereken en önemli unsur:</a:t>
            </a:r>
          </a:p>
          <a:p>
            <a:r>
              <a:rPr lang="tr-TR" dirty="0"/>
              <a:t>“ EĞİTİME AİLENİN KATILIMINI” sağlamaktır.</a:t>
            </a:r>
          </a:p>
        </p:txBody>
      </p:sp>
    </p:spTree>
    <p:extLst>
      <p:ext uri="{BB962C8B-B14F-4D97-AF65-F5344CB8AC3E}">
        <p14:creationId xmlns="" xmlns:p14="http://schemas.microsoft.com/office/powerpoint/2010/main" val="3334140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solidFill>
                  <a:srgbClr val="C00000"/>
                </a:solidFill>
              </a:rPr>
              <a:t>Asperger</a:t>
            </a:r>
            <a:r>
              <a:rPr lang="tr-TR" dirty="0">
                <a:solidFill>
                  <a:srgbClr val="C00000"/>
                </a:solidFill>
              </a:rPr>
              <a:t> Sendromu</a:t>
            </a:r>
          </a:p>
        </p:txBody>
      </p:sp>
      <p:sp>
        <p:nvSpPr>
          <p:cNvPr id="3" name="İçerik Yer Tutucusu 2"/>
          <p:cNvSpPr>
            <a:spLocks noGrp="1"/>
          </p:cNvSpPr>
          <p:nvPr>
            <p:ph sz="quarter" idx="1"/>
          </p:nvPr>
        </p:nvSpPr>
        <p:spPr/>
        <p:txBody>
          <a:bodyPr>
            <a:normAutofit fontScale="92500" lnSpcReduction="20000"/>
          </a:bodyPr>
          <a:lstStyle/>
          <a:p>
            <a:r>
              <a:rPr lang="tr-TR" dirty="0"/>
              <a:t>Sosyal ipuçlarını seçememe ve diğerlerinin beden dilini anlama, sohbete başlama veya sohbeti sürdürme </a:t>
            </a:r>
            <a:r>
              <a:rPr lang="tr-TR" dirty="0" smtClean="0"/>
              <a:t>gibi doğuştan </a:t>
            </a:r>
            <a:r>
              <a:rPr lang="tr-TR" dirty="0"/>
              <a:t>gelen sosyal becerilerin </a:t>
            </a:r>
            <a:r>
              <a:rPr lang="tr-TR" dirty="0" smtClean="0"/>
              <a:t>eksikliği</a:t>
            </a:r>
          </a:p>
          <a:p>
            <a:r>
              <a:rPr lang="tr-TR" dirty="0"/>
              <a:t>Göz kontağından kaçınmak veya başkalarına bakmak</a:t>
            </a:r>
          </a:p>
          <a:p>
            <a:r>
              <a:rPr lang="tr-TR" dirty="0"/>
              <a:t>Alışılmışın dışında yüz ifadeleri veya vücut dili</a:t>
            </a:r>
          </a:p>
          <a:p>
            <a:r>
              <a:rPr lang="tr-TR" dirty="0"/>
              <a:t>Çok iyi hakim olduğu bir veya iki ilgi alanı </a:t>
            </a:r>
            <a:r>
              <a:rPr lang="tr-TR" dirty="0" smtClean="0"/>
              <a:t>olması</a:t>
            </a:r>
          </a:p>
          <a:p>
            <a:r>
              <a:rPr lang="tr-TR" dirty="0"/>
              <a:t>Genellikle sevdikleri konular hakkında aşırı </a:t>
            </a:r>
            <a:r>
              <a:rPr lang="tr-TR" dirty="0" smtClean="0"/>
              <a:t>konuşurlar</a:t>
            </a:r>
          </a:p>
          <a:p>
            <a:r>
              <a:rPr lang="tr-TR" dirty="0" err="1"/>
              <a:t>Asperger</a:t>
            </a:r>
            <a:r>
              <a:rPr lang="tr-TR" dirty="0"/>
              <a:t> sendromu birçok açıdan otizme benzese de, </a:t>
            </a:r>
            <a:r>
              <a:rPr lang="tr-TR" dirty="0" err="1"/>
              <a:t>Asperger</a:t>
            </a:r>
            <a:r>
              <a:rPr lang="tr-TR" dirty="0"/>
              <a:t> sendromu olan bir çocuğun dil ve zeka gelişimi normaldir. Ayrıca, </a:t>
            </a:r>
            <a:r>
              <a:rPr lang="tr-TR" dirty="0" err="1"/>
              <a:t>Asperger</a:t>
            </a:r>
            <a:r>
              <a:rPr lang="tr-TR" dirty="0"/>
              <a:t> sendromu olanlar otistiklere nazaran daha fazla arkadaş edinmek ve diğerleriyle aktivitelere katılmak için çaba harcarlar. </a:t>
            </a:r>
          </a:p>
        </p:txBody>
      </p:sp>
    </p:spTree>
    <p:extLst>
      <p:ext uri="{BB962C8B-B14F-4D97-AF65-F5344CB8AC3E}">
        <p14:creationId xmlns="" xmlns:p14="http://schemas.microsoft.com/office/powerpoint/2010/main" val="41228748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sz="4000" b="1" dirty="0">
              <a:solidFill>
                <a:srgbClr val="C00000"/>
              </a:solidFill>
            </a:endParaRPr>
          </a:p>
        </p:txBody>
      </p:sp>
      <p:sp>
        <p:nvSpPr>
          <p:cNvPr id="3" name="İçerik Yer Tutucusu 2"/>
          <p:cNvSpPr>
            <a:spLocks noGrp="1"/>
          </p:cNvSpPr>
          <p:nvPr>
            <p:ph sz="quarter" idx="1"/>
          </p:nvPr>
        </p:nvSpPr>
        <p:spPr/>
        <p:txBody>
          <a:bodyPr>
            <a:normAutofit lnSpcReduction="10000"/>
          </a:bodyPr>
          <a:lstStyle/>
          <a:p>
            <a:r>
              <a:rPr lang="tr-TR" dirty="0" err="1"/>
              <a:t>Asperger</a:t>
            </a:r>
            <a:r>
              <a:rPr lang="tr-TR" dirty="0"/>
              <a:t> sendromu diğer insanlarla etkileşimi oldukça zorlaştıran gelişimsel bir </a:t>
            </a:r>
            <a:r>
              <a:rPr lang="tr-TR" dirty="0" smtClean="0"/>
              <a:t>bozukluktur. </a:t>
            </a:r>
          </a:p>
          <a:p>
            <a:r>
              <a:rPr lang="tr-TR" dirty="0" err="1" smtClean="0"/>
              <a:t>Asperger</a:t>
            </a:r>
            <a:r>
              <a:rPr lang="tr-TR" dirty="0" smtClean="0"/>
              <a:t> </a:t>
            </a:r>
            <a:r>
              <a:rPr lang="tr-TR" dirty="0"/>
              <a:t>sendromu olanlarda otizm özelliklerinin bazıları vardır. Örneğin; sosyal becerileri zayıftır, rutini severler ve değişiklikten hoşlanmazlar</a:t>
            </a:r>
            <a:r>
              <a:rPr lang="tr-TR" dirty="0" smtClean="0"/>
              <a:t>.</a:t>
            </a:r>
          </a:p>
          <a:p>
            <a:r>
              <a:rPr lang="tr-TR" dirty="0" err="1" smtClean="0"/>
              <a:t>Asperger</a:t>
            </a:r>
            <a:r>
              <a:rPr lang="tr-TR" dirty="0" smtClean="0"/>
              <a:t> </a:t>
            </a:r>
            <a:r>
              <a:rPr lang="tr-TR" dirty="0"/>
              <a:t>sendromu hayat boyu sürer, fakat belirtiler zaman içerisinde düzelme eğilimindedir.</a:t>
            </a:r>
          </a:p>
          <a:p>
            <a:pPr marL="0" indent="0">
              <a:buNone/>
            </a:pPr>
            <a:endParaRPr lang="tr-TR" dirty="0"/>
          </a:p>
          <a:p>
            <a:r>
              <a:rPr lang="tr-TR" dirty="0" err="1" smtClean="0"/>
              <a:t>Asperger</a:t>
            </a:r>
            <a:r>
              <a:rPr lang="tr-TR" dirty="0" smtClean="0"/>
              <a:t> sendromunun en önemli belirtisi sosyal durumlar karşısında yaşanan problemlerdir. </a:t>
            </a:r>
          </a:p>
          <a:p>
            <a:r>
              <a:rPr lang="tr-TR" dirty="0" smtClean="0"/>
              <a:t>İki </a:t>
            </a:r>
            <a:r>
              <a:rPr lang="tr-TR" dirty="0" err="1" smtClean="0"/>
              <a:t>Asperger</a:t>
            </a:r>
            <a:r>
              <a:rPr lang="tr-TR" dirty="0" smtClean="0"/>
              <a:t> sendromlu çocuk birbirine benzemez, çünkü belirtiler çok çeşitlidir</a:t>
            </a:r>
          </a:p>
          <a:p>
            <a:endParaRPr lang="tr-TR" dirty="0"/>
          </a:p>
        </p:txBody>
      </p:sp>
    </p:spTree>
    <p:extLst>
      <p:ext uri="{BB962C8B-B14F-4D97-AF65-F5344CB8AC3E}">
        <p14:creationId xmlns="" xmlns:p14="http://schemas.microsoft.com/office/powerpoint/2010/main" val="1818367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normAutofit/>
          </a:bodyPr>
          <a:lstStyle/>
          <a:p>
            <a:r>
              <a:rPr lang="tr-TR" dirty="0" smtClean="0"/>
              <a:t>Bedenini ve kendine özgü nitelikleriyle tanıma ve kabul etme </a:t>
            </a:r>
          </a:p>
          <a:p>
            <a:r>
              <a:rPr lang="tr-TR" dirty="0" smtClean="0"/>
              <a:t>İlköğretimde hedeflenen okuma, yazma ve aritmetik alanında temel becerileri kazanma</a:t>
            </a:r>
          </a:p>
          <a:p>
            <a:r>
              <a:rPr lang="tr-TR" dirty="0" smtClean="0"/>
              <a:t>Zaman kavramını öğrenme</a:t>
            </a:r>
          </a:p>
          <a:p>
            <a:r>
              <a:rPr lang="tr-TR" dirty="0" smtClean="0"/>
              <a:t>Vicdan ve değerler sistemini geliştirme</a:t>
            </a:r>
          </a:p>
          <a:p>
            <a:r>
              <a:rPr lang="tr-TR" dirty="0" smtClean="0"/>
              <a:t>Kendi kararlarını alma ve davranışlarının sorumluluğunu üstlenme , kişisel bağımsızlığını kazanmaya başlama</a:t>
            </a:r>
            <a:endParaRPr lang="tr-TR" dirty="0"/>
          </a:p>
        </p:txBody>
      </p:sp>
    </p:spTree>
    <p:extLst>
      <p:ext uri="{BB962C8B-B14F-4D97-AF65-F5344CB8AC3E}">
        <p14:creationId xmlns="" xmlns:p14="http://schemas.microsoft.com/office/powerpoint/2010/main" val="17225359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normAutofit/>
          </a:bodyPr>
          <a:lstStyle/>
          <a:p>
            <a:r>
              <a:rPr lang="tr-TR" dirty="0" err="1"/>
              <a:t>Asperger</a:t>
            </a:r>
            <a:r>
              <a:rPr lang="tr-TR" dirty="0"/>
              <a:t> sendromu tedavisi, çocuğunuzun diğerleriyle etkileşim yeteneğini geliştirmesi ve böylece toplumda etkin olarak yer alması ve kendine yetmesini sağlamayı amaçlar. </a:t>
            </a:r>
            <a:endParaRPr lang="tr-TR" dirty="0" smtClean="0"/>
          </a:p>
          <a:p>
            <a:r>
              <a:rPr lang="tr-TR" dirty="0" smtClean="0"/>
              <a:t>Her </a:t>
            </a:r>
            <a:r>
              <a:rPr lang="tr-TR" dirty="0"/>
              <a:t>bir </a:t>
            </a:r>
            <a:r>
              <a:rPr lang="tr-TR" dirty="0" err="1"/>
              <a:t>Asperger</a:t>
            </a:r>
            <a:r>
              <a:rPr lang="tr-TR" dirty="0"/>
              <a:t> sendromlu çocuğun belirti sayısı ve yoğunluğu farklıdır, bu yüzden tedavi çocuğun bireysel ihtiyaçları ve ailesinin kaynaklarına göre düzenlenmelidir</a:t>
            </a:r>
            <a:r>
              <a:rPr lang="tr-TR" dirty="0" smtClean="0"/>
              <a:t>.</a:t>
            </a:r>
          </a:p>
        </p:txBody>
      </p:sp>
    </p:spTree>
    <p:extLst>
      <p:ext uri="{BB962C8B-B14F-4D97-AF65-F5344CB8AC3E}">
        <p14:creationId xmlns="" xmlns:p14="http://schemas.microsoft.com/office/powerpoint/2010/main" val="38032067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YIKICI DUYGUDURUM DİSREGÜLASYON BOZUKLUĞU</a:t>
            </a:r>
          </a:p>
        </p:txBody>
      </p:sp>
      <p:sp>
        <p:nvSpPr>
          <p:cNvPr id="3" name="İçerik Yer Tutucusu 2"/>
          <p:cNvSpPr>
            <a:spLocks noGrp="1"/>
          </p:cNvSpPr>
          <p:nvPr>
            <p:ph sz="quarter" idx="1"/>
          </p:nvPr>
        </p:nvSpPr>
        <p:spPr/>
        <p:txBody>
          <a:bodyPr/>
          <a:lstStyle/>
          <a:p>
            <a:r>
              <a:rPr lang="tr-TR" dirty="0"/>
              <a:t>YDDB çocukluktaki aşırı boyutları nitelendirmektedir.</a:t>
            </a:r>
          </a:p>
          <a:p>
            <a:r>
              <a:rPr lang="tr-TR" dirty="0"/>
              <a:t>Çok küçük kışkırtmalar bile (en sevdiği tişörtünün yıkanıyor olması) bu çocukları tamamen kontrolden çıkarır.</a:t>
            </a:r>
          </a:p>
          <a:p>
            <a:r>
              <a:rPr lang="tr-TR" dirty="0"/>
              <a:t>Bir öfke patlaması anında kardeşlerini veya ebeveynlerini tehdit edebilir ya da hırpalayabilir.</a:t>
            </a:r>
          </a:p>
          <a:p>
            <a:endParaRPr lang="tr-TR" dirty="0"/>
          </a:p>
        </p:txBody>
      </p:sp>
    </p:spTree>
    <p:extLst>
      <p:ext uri="{BB962C8B-B14F-4D97-AF65-F5344CB8AC3E}">
        <p14:creationId xmlns="" xmlns:p14="http://schemas.microsoft.com/office/powerpoint/2010/main" val="19021558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858000"/>
          </a:xfrm>
        </p:spPr>
        <p:txBody>
          <a:bodyPr/>
          <a:lstStyle/>
          <a:p>
            <a:r>
              <a:rPr lang="tr-TR" dirty="0"/>
              <a:t>Öfke patlamaları gelişim düzeyi ile orantısızdır.</a:t>
            </a:r>
          </a:p>
          <a:p>
            <a:r>
              <a:rPr lang="tr-TR" dirty="0"/>
              <a:t>Öfke patlamaları haftada en az 3 kez ortaya çıkma eğilimindedir.</a:t>
            </a:r>
          </a:p>
          <a:p>
            <a:r>
              <a:rPr lang="tr-TR" dirty="0"/>
              <a:t>Bu belirtiler en az 12 ay olmalıdır.</a:t>
            </a:r>
          </a:p>
          <a:p>
            <a:r>
              <a:rPr lang="tr-TR" dirty="0"/>
              <a:t>Başlangıcı 10 yaş öncesidir</a:t>
            </a:r>
            <a:r>
              <a:rPr lang="tr-TR" dirty="0" smtClean="0"/>
              <a:t>.</a:t>
            </a:r>
          </a:p>
          <a:p>
            <a:endParaRPr lang="tr-TR" dirty="0"/>
          </a:p>
          <a:p>
            <a:endParaRPr lang="tr-TR"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87624" y="2705100"/>
            <a:ext cx="6450013" cy="414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649233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YDDB NİN TEDAVİSİ</a:t>
            </a:r>
          </a:p>
        </p:txBody>
      </p:sp>
      <p:sp>
        <p:nvSpPr>
          <p:cNvPr id="3" name="İçerik Yer Tutucusu 2"/>
          <p:cNvSpPr>
            <a:spLocks noGrp="1"/>
          </p:cNvSpPr>
          <p:nvPr>
            <p:ph sz="quarter" idx="1"/>
          </p:nvPr>
        </p:nvSpPr>
        <p:spPr>
          <a:xfrm>
            <a:off x="0" y="1268761"/>
            <a:ext cx="8974832" cy="5589240"/>
          </a:xfrm>
        </p:spPr>
        <p:txBody>
          <a:bodyPr>
            <a:normAutofit lnSpcReduction="10000"/>
          </a:bodyPr>
          <a:lstStyle/>
          <a:p>
            <a:pPr fontAlgn="base"/>
            <a:r>
              <a:rPr lang="tr-TR" dirty="0" smtClean="0"/>
              <a:t>Aileye </a:t>
            </a:r>
            <a:r>
              <a:rPr lang="tr-TR" dirty="0"/>
              <a:t>ve öğretmene çocuğu daha pozitif yönlendirmeleri için destek verilmelidir. İyi bir aile-okul işbirliği ve denetim ile birlikte psikoterapi iyi sonuç vermektedir.</a:t>
            </a:r>
          </a:p>
          <a:p>
            <a:pPr fontAlgn="base"/>
            <a:r>
              <a:rPr lang="tr-TR" dirty="0" smtClean="0"/>
              <a:t>Yıkıcı </a:t>
            </a:r>
            <a:r>
              <a:rPr lang="tr-TR" dirty="0"/>
              <a:t>davranış bozuklukları olan çocuklar kendi duygularını anlatmakta ve başkalarını anlamakta güçlük çektikleri için bu çocuklarla davranış terapisi çalışılmalıdır. Ben merkezci (egosantrik) oldukları için kendilerini başkalarının yerine koyamazlar, dünyayı tehlikeli görür ve kendilerini tehdit altında hissederler, bir sorun karşısında alternatif çözüm bulmakta zorlanır ve agresif bir çözüm üretirler.</a:t>
            </a:r>
          </a:p>
          <a:p>
            <a:r>
              <a:rPr lang="tr-TR" dirty="0"/>
              <a:t>İlaç </a:t>
            </a:r>
            <a:r>
              <a:rPr lang="tr-TR" dirty="0" smtClean="0"/>
              <a:t>tedavisine</a:t>
            </a:r>
            <a:r>
              <a:rPr lang="tr-TR" dirty="0"/>
              <a:t> </a:t>
            </a:r>
            <a:r>
              <a:rPr lang="tr-TR" dirty="0" smtClean="0"/>
              <a:t>başvurulabilir.</a:t>
            </a:r>
            <a:endParaRPr lang="tr-TR" dirty="0"/>
          </a:p>
          <a:p>
            <a:r>
              <a:rPr lang="tr-TR" dirty="0"/>
              <a:t>Yıkıcı davranış bozuklukları olan çocukların kendilerine ve topluma zarar verme riski çok yüksek olduğu için erken tanı konulması ve etkili bir tedaviye zamanında başlanması son derece önemlidir.</a:t>
            </a:r>
          </a:p>
          <a:p>
            <a:endParaRPr lang="tr-TR" dirty="0"/>
          </a:p>
        </p:txBody>
      </p:sp>
    </p:spTree>
    <p:extLst>
      <p:ext uri="{BB962C8B-B14F-4D97-AF65-F5344CB8AC3E}">
        <p14:creationId xmlns="" xmlns:p14="http://schemas.microsoft.com/office/powerpoint/2010/main" val="33323819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16632"/>
            <a:ext cx="8229600" cy="1143000"/>
          </a:xfrm>
        </p:spPr>
        <p:txBody>
          <a:bodyPr/>
          <a:lstStyle/>
          <a:p>
            <a:r>
              <a:rPr lang="tr-TR" dirty="0" smtClean="0"/>
              <a:t>OKUL FOBİSİ</a:t>
            </a:r>
            <a:endParaRPr lang="tr-TR" dirty="0"/>
          </a:p>
        </p:txBody>
      </p:sp>
      <p:sp>
        <p:nvSpPr>
          <p:cNvPr id="3" name="İçerik Yer Tutucusu 2"/>
          <p:cNvSpPr>
            <a:spLocks noGrp="1"/>
          </p:cNvSpPr>
          <p:nvPr>
            <p:ph sz="quarter" idx="1"/>
          </p:nvPr>
        </p:nvSpPr>
        <p:spPr>
          <a:xfrm>
            <a:off x="0" y="1124744"/>
            <a:ext cx="9144000" cy="5733256"/>
          </a:xfrm>
        </p:spPr>
        <p:txBody>
          <a:bodyPr>
            <a:normAutofit fontScale="70000" lnSpcReduction="20000"/>
          </a:bodyPr>
          <a:lstStyle/>
          <a:p>
            <a:r>
              <a:rPr lang="tr-TR" dirty="0"/>
              <a:t>İlköğretim 1. sınıf öğrencisi olan Umut B., son iki aydır şiddetli karın ağrısı, kusma ve ateş öyküsüyle başvurdu. Fizik incelemesi normal olarak bulundu. Umut </a:t>
            </a:r>
            <a:r>
              <a:rPr lang="tr-TR" dirty="0" err="1"/>
              <a:t>B.'nin</a:t>
            </a:r>
            <a:r>
              <a:rPr lang="tr-TR" dirty="0"/>
              <a:t> yakınmalarının okula başlamasıyla birlikte ortaya çıkması ve tatil günlerinde olmaması psikolojik nedenli olduğunu düşündürdü. Umut, üç çocuklu, orta sosyoekonomik düzeyde bir ailenin en küçük çocuğuydu. Küçüklüğünden beri ailesine özellikle de annesine çok düşkündü. Akranlarına göre narin yapısı dikkati çekiyordu. Sessiz, sakin ve korku dolu davranış örüntüsünün altında oldukça zeki bir çocuktu. Yapılan </a:t>
            </a:r>
            <a:r>
              <a:rPr lang="tr-TR" dirty="0" err="1"/>
              <a:t>psikometrik</a:t>
            </a:r>
            <a:r>
              <a:rPr lang="tr-TR" dirty="0"/>
              <a:t> incelemesi sonucunda zihinsel gelişiminin, görsel algılamasının ve ince motor eşgüdümünün yapısıyla uyumlu olduğu bulundu. Ancak annesiyle olan bağlanma örüntüsünün kuruluş biçimi Umut'un sorunu hakkında önemli ip ucu niteliğinde idi. Umut okuldan korkuyordu. Okuldayken ya çok sevdiği annesine bir şey olursa o ne yapardı. Okula gitmediği zamanlarda neşeli, uyumlu bir çocukken, okula gidiş zamanı yaklaştıkça acıdan kıvranmaya başlıyordu. Umut küçüktü ve "Bu yıl okula gitmese de olur" diyordu annesi... Umut B'nin sorunu seneye geçer miydi? Okul korkusu.. İlk olarak 1913'de </a:t>
            </a:r>
            <a:r>
              <a:rPr lang="tr-TR" dirty="0" err="1"/>
              <a:t>Jung</a:t>
            </a:r>
            <a:r>
              <a:rPr lang="tr-TR" dirty="0"/>
              <a:t> tarafından tanımlanan okul korkusu </a:t>
            </a:r>
            <a:r>
              <a:rPr lang="tr-TR" dirty="0" err="1"/>
              <a:t>duygudurum</a:t>
            </a:r>
            <a:r>
              <a:rPr lang="tr-TR" dirty="0"/>
              <a:t> bozukluklarının erken bir işareti olarak değerlendirilebilir. Bu konudaki gözden geçirme yazıları incelendiğinde çocukluk çağında çökkünlük ve kaygı bozuklukları nedeniyle tedavi edilen hastaların büyük bir bölümünün okul korkusu yaşadığı görülmektedir.</a:t>
            </a:r>
          </a:p>
          <a:p>
            <a:r>
              <a:rPr lang="tr-TR" dirty="0"/>
              <a:t> Okul korkusu, Psikiyatrik Hastalıkların Tanımsal El Kitabı'na (DSM-IV) girmemiş olmasına karşın pek çok psikopatolojinin ön belirtisi olması nedeniyle oldukça önemlidir. Hastalığın tanımlanması yaklaşık 100 </a:t>
            </a:r>
            <a:r>
              <a:rPr lang="tr-TR" dirty="0" err="1"/>
              <a:t>yý</a:t>
            </a:r>
            <a:r>
              <a:rPr lang="tr-TR" dirty="0"/>
              <a:t> önceye dayanmaktadır. </a:t>
            </a:r>
            <a:r>
              <a:rPr lang="tr-TR" dirty="0" err="1"/>
              <a:t>Jung'ın</a:t>
            </a:r>
            <a:r>
              <a:rPr lang="tr-TR" dirty="0"/>
              <a:t> dikkat çektiği bu hastalığı, ilk olarak </a:t>
            </a:r>
            <a:r>
              <a:rPr lang="tr-TR" dirty="0" err="1"/>
              <a:t>Melanie</a:t>
            </a:r>
            <a:r>
              <a:rPr lang="tr-TR" dirty="0"/>
              <a:t> </a:t>
            </a:r>
            <a:r>
              <a:rPr lang="tr-TR" dirty="0" err="1"/>
              <a:t>Klein</a:t>
            </a:r>
            <a:r>
              <a:rPr lang="tr-TR" dirty="0"/>
              <a:t> ve </a:t>
            </a:r>
            <a:r>
              <a:rPr lang="tr-TR" dirty="0" err="1"/>
              <a:t>Anna</a:t>
            </a:r>
            <a:r>
              <a:rPr lang="tr-TR" dirty="0"/>
              <a:t> Freud psikoterapi ile tedavi ettiklerini bildirmişlerdir</a:t>
            </a:r>
          </a:p>
        </p:txBody>
      </p:sp>
    </p:spTree>
    <p:extLst>
      <p:ext uri="{BB962C8B-B14F-4D97-AF65-F5344CB8AC3E}">
        <p14:creationId xmlns="" xmlns:p14="http://schemas.microsoft.com/office/powerpoint/2010/main" val="3666159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OKUL FOBİSİ</a:t>
            </a:r>
            <a:endParaRPr lang="tr-TR" dirty="0"/>
          </a:p>
        </p:txBody>
      </p:sp>
      <p:sp>
        <p:nvSpPr>
          <p:cNvPr id="3" name="İçerik Yer Tutucusu 2"/>
          <p:cNvSpPr>
            <a:spLocks noGrp="1"/>
          </p:cNvSpPr>
          <p:nvPr>
            <p:ph sz="quarter" idx="1"/>
          </p:nvPr>
        </p:nvSpPr>
        <p:spPr>
          <a:xfrm>
            <a:off x="251520" y="1600200"/>
            <a:ext cx="8784976" cy="5141168"/>
          </a:xfrm>
        </p:spPr>
        <p:txBody>
          <a:bodyPr>
            <a:normAutofit/>
          </a:bodyPr>
          <a:lstStyle/>
          <a:p>
            <a:r>
              <a:rPr lang="tr-TR" dirty="0"/>
              <a:t>Çocuğun okulda yaşadığı sıkıntı, gerginlik, huzursuzluk nedenidir. Herhangi bir huzursuzluk yada gerginliğin okul fobisi olarak tanımlanabilmesi, çocuğun yaşıtlarına göre abartılı tepki göstermesi  durumudur. </a:t>
            </a:r>
          </a:p>
          <a:p>
            <a:r>
              <a:rPr lang="tr-TR" dirty="0"/>
              <a:t>Okul fobisinin en çok görüldüğü yaşlar, 5 – 6 yaş gurubu ile 11 – 12 yaş grubudur. 1900’lü yıllarda okul ve eğitim sürecinin daha sistematik hale gelmesi ile okul fobisi tanımı da </a:t>
            </a:r>
            <a:r>
              <a:rPr lang="tr-TR" dirty="0" err="1"/>
              <a:t>literature</a:t>
            </a:r>
            <a:r>
              <a:rPr lang="tr-TR" dirty="0"/>
              <a:t> girmiştir.</a:t>
            </a:r>
          </a:p>
          <a:p>
            <a:endParaRPr lang="tr-TR" dirty="0"/>
          </a:p>
          <a:p>
            <a:endParaRPr lang="tr-TR" dirty="0"/>
          </a:p>
        </p:txBody>
      </p:sp>
    </p:spTree>
    <p:extLst>
      <p:ext uri="{BB962C8B-B14F-4D97-AF65-F5344CB8AC3E}">
        <p14:creationId xmlns="" xmlns:p14="http://schemas.microsoft.com/office/powerpoint/2010/main" val="22478437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OKUL FOBİSİ ve NEDENLERİ</a:t>
            </a:r>
            <a:endParaRPr lang="tr-TR" dirty="0"/>
          </a:p>
        </p:txBody>
      </p:sp>
      <p:sp>
        <p:nvSpPr>
          <p:cNvPr id="3" name="İçerik Yer Tutucusu 2"/>
          <p:cNvSpPr>
            <a:spLocks noGrp="1"/>
          </p:cNvSpPr>
          <p:nvPr>
            <p:ph sz="quarter" idx="1"/>
          </p:nvPr>
        </p:nvSpPr>
        <p:spPr/>
        <p:txBody>
          <a:bodyPr>
            <a:normAutofit/>
          </a:bodyPr>
          <a:lstStyle/>
          <a:p>
            <a:r>
              <a:rPr lang="tr-TR" dirty="0"/>
              <a:t>Anneden ilk ayrılık okul fobisi sürecini başlatır.</a:t>
            </a:r>
          </a:p>
          <a:p>
            <a:endParaRPr lang="tr-TR" dirty="0"/>
          </a:p>
          <a:p>
            <a:r>
              <a:rPr lang="tr-TR" dirty="0"/>
              <a:t>Annesine ve anne yerine bağlandığı baba, anneanne, babaanne, bakıcıya bağlı olan çocuk sevdiği ve alıştığı bir ortamdan, sevdiklerinden ayrılmak istemez. Çocuğun alışma süreci içinde gösterdiği direnç, tepkiler zamanla ortadan kaybolmadığında bu durum kaygıya dönüşebilir.</a:t>
            </a:r>
          </a:p>
          <a:p>
            <a:endParaRPr lang="tr-TR" dirty="0"/>
          </a:p>
          <a:p>
            <a:endParaRPr lang="tr-TR" dirty="0"/>
          </a:p>
        </p:txBody>
      </p:sp>
    </p:spTree>
    <p:extLst>
      <p:ext uri="{BB962C8B-B14F-4D97-AF65-F5344CB8AC3E}">
        <p14:creationId xmlns="" xmlns:p14="http://schemas.microsoft.com/office/powerpoint/2010/main" val="1054482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0" y="900113"/>
            <a:ext cx="7620000" cy="5057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23354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260648"/>
            <a:ext cx="8640960" cy="6264696"/>
          </a:xfrm>
        </p:spPr>
        <p:txBody>
          <a:bodyPr>
            <a:normAutofit/>
          </a:bodyPr>
          <a:lstStyle/>
          <a:p>
            <a:pPr marL="0" indent="0">
              <a:buNone/>
            </a:pPr>
            <a:r>
              <a:rPr lang="tr-TR" dirty="0"/>
              <a:t>Okul fobisinin nedenlerine ilişkin iki farklı görüş bulunmaktadır.</a:t>
            </a:r>
          </a:p>
          <a:p>
            <a:endParaRPr lang="tr-TR" b="1" dirty="0"/>
          </a:p>
          <a:p>
            <a:pPr marL="0" indent="0">
              <a:buNone/>
            </a:pPr>
            <a:r>
              <a:rPr lang="tr-TR" b="1" dirty="0"/>
              <a:t>1. görüş: Anne – Baba Tutumlarından kaynaklı olduğuna dair.</a:t>
            </a:r>
            <a:endParaRPr lang="tr-TR" dirty="0"/>
          </a:p>
          <a:p>
            <a:pPr marL="0" indent="0">
              <a:buNone/>
            </a:pPr>
            <a:r>
              <a:rPr lang="tr-TR" dirty="0"/>
              <a:t>Bu görüşe göre iki farklı tutum aynı sonucu doğurmakta.  Aşırı koruyucu aile tiplemesi ile aşırı serbest tutum içindeki aile tiplemesi. Bunlardan ilki çocuklarının farklı ortamlarda kişilik gelişimlerine sürekli müdahale ettiği için çocukta bağımsız karar verme, başkaları ile iletişime geçme faaliyetini sekteye uğratır. </a:t>
            </a:r>
          </a:p>
          <a:p>
            <a:endParaRPr lang="tr-TR" dirty="0"/>
          </a:p>
        </p:txBody>
      </p:sp>
    </p:spTree>
    <p:extLst>
      <p:ext uri="{BB962C8B-B14F-4D97-AF65-F5344CB8AC3E}">
        <p14:creationId xmlns="" xmlns:p14="http://schemas.microsoft.com/office/powerpoint/2010/main" val="5769609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normAutofit lnSpcReduction="10000"/>
          </a:bodyPr>
          <a:lstStyle/>
          <a:p>
            <a:pPr marL="0" indent="0">
              <a:buNone/>
            </a:pPr>
            <a:r>
              <a:rPr lang="tr-TR" dirty="0"/>
              <a:t>İkincil olanda ise tamamen otoritesiz bir yaklaşım çocukta uyum sağlayamama, </a:t>
            </a:r>
            <a:r>
              <a:rPr lang="tr-TR" dirty="0" err="1"/>
              <a:t>yönsüzlük</a:t>
            </a:r>
            <a:r>
              <a:rPr lang="tr-TR" dirty="0"/>
              <a:t> davranışı yaratır. Özellikle anne babada var olan bir yapısal kaygı eğilimi de 2.görüşte ifade edilecek olan çocuktaki fobiyi tetiklemektedir.</a:t>
            </a:r>
          </a:p>
          <a:p>
            <a:pPr marL="0" indent="0">
              <a:buNone/>
            </a:pPr>
            <a:r>
              <a:rPr lang="tr-TR" dirty="0"/>
              <a:t/>
            </a:r>
            <a:br>
              <a:rPr lang="tr-TR" dirty="0"/>
            </a:br>
            <a:r>
              <a:rPr lang="tr-TR" b="1" dirty="0"/>
              <a:t>2. görüş: Biyolojik genetik yapının yol açtığına dair</a:t>
            </a:r>
            <a:r>
              <a:rPr lang="tr-TR" dirty="0"/>
              <a:t>.</a:t>
            </a:r>
          </a:p>
          <a:p>
            <a:pPr marL="0" indent="0">
              <a:buNone/>
            </a:pPr>
            <a:endParaRPr lang="tr-TR" dirty="0"/>
          </a:p>
          <a:p>
            <a:pPr marL="0" indent="0">
              <a:buNone/>
            </a:pPr>
            <a:r>
              <a:rPr lang="tr-TR" dirty="0"/>
              <a:t>Bu görüşe göre çocuk kaygı eğilimli bir genetik kodlama ve yapısal durumundan dolayı bunu yaşamaktadır. Kimyasal ve nörolojik bir alt nedenden dolayı oluşmaktadır.</a:t>
            </a:r>
          </a:p>
          <a:p>
            <a:pPr marL="0" indent="0">
              <a:buNone/>
            </a:pPr>
            <a:endParaRPr lang="tr-TR" dirty="0"/>
          </a:p>
          <a:p>
            <a:pPr marL="0" indent="0">
              <a:buNone/>
            </a:pPr>
            <a:endParaRPr lang="tr-TR" dirty="0"/>
          </a:p>
          <a:p>
            <a:endParaRPr lang="tr-TR" dirty="0"/>
          </a:p>
        </p:txBody>
      </p:sp>
    </p:spTree>
    <p:extLst>
      <p:ext uri="{BB962C8B-B14F-4D97-AF65-F5344CB8AC3E}">
        <p14:creationId xmlns="" xmlns:p14="http://schemas.microsoft.com/office/powerpoint/2010/main" val="885873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Fiziksel değişim</a:t>
            </a:r>
            <a:endParaRPr lang="tr-TR" dirty="0"/>
          </a:p>
        </p:txBody>
      </p:sp>
      <p:sp>
        <p:nvSpPr>
          <p:cNvPr id="3" name="İçerik Yer Tutucusu 2"/>
          <p:cNvSpPr>
            <a:spLocks noGrp="1"/>
          </p:cNvSpPr>
          <p:nvPr>
            <p:ph sz="quarter" idx="1"/>
          </p:nvPr>
        </p:nvSpPr>
        <p:spPr/>
        <p:txBody>
          <a:bodyPr>
            <a:normAutofit/>
          </a:bodyPr>
          <a:lstStyle/>
          <a:p>
            <a:r>
              <a:rPr lang="tr-TR" dirty="0" smtClean="0"/>
              <a:t>Çocuklar için bu dönemde fiziksel gelişim yavaşlar.</a:t>
            </a:r>
          </a:p>
          <a:p>
            <a:r>
              <a:rPr lang="tr-TR" dirty="0" smtClean="0"/>
              <a:t>Kız ve erkek arasındaki boy ve kilo farkı</a:t>
            </a:r>
          </a:p>
          <a:p>
            <a:r>
              <a:rPr lang="tr-TR" dirty="0" smtClean="0"/>
              <a:t>İnce motor kasların gelişimi erkeklerde kızlarda göre daha yavaştır. Erkeklerde bu nedenle çok uzun süreli kalem tutma ve küçük puntolarla yazmayı gerektiren ödev ve okul çalışmaları okula karşı olumsuz tutum geliştirmesine neden olabilir. </a:t>
            </a:r>
          </a:p>
          <a:p>
            <a:pPr marL="0" indent="0">
              <a:buNone/>
            </a:pPr>
            <a:endParaRPr lang="tr-TR" dirty="0" smtClean="0"/>
          </a:p>
          <a:p>
            <a:endParaRPr lang="tr-TR" dirty="0" smtClean="0"/>
          </a:p>
        </p:txBody>
      </p:sp>
    </p:spTree>
    <p:extLst>
      <p:ext uri="{BB962C8B-B14F-4D97-AF65-F5344CB8AC3E}">
        <p14:creationId xmlns="" xmlns:p14="http://schemas.microsoft.com/office/powerpoint/2010/main" val="28577070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solidFill>
                  <a:srgbClr val="FF0000"/>
                </a:solidFill>
              </a:rPr>
              <a:t>OKUL FOBİSİNİ TETİKLEYEN UNSURLAR</a:t>
            </a:r>
            <a:br>
              <a:rPr lang="tr-TR" dirty="0">
                <a:solidFill>
                  <a:srgbClr val="FF0000"/>
                </a:solidFill>
              </a:rPr>
            </a:br>
            <a:endParaRPr lang="tr-TR" dirty="0"/>
          </a:p>
        </p:txBody>
      </p:sp>
      <p:sp>
        <p:nvSpPr>
          <p:cNvPr id="3" name="İçerik Yer Tutucusu 2"/>
          <p:cNvSpPr>
            <a:spLocks noGrp="1"/>
          </p:cNvSpPr>
          <p:nvPr>
            <p:ph sz="quarter" idx="1"/>
          </p:nvPr>
        </p:nvSpPr>
        <p:spPr/>
        <p:txBody>
          <a:bodyPr/>
          <a:lstStyle/>
          <a:p>
            <a:r>
              <a:rPr lang="tr-TR" dirty="0"/>
              <a:t>Anne – Baba arasında yaşanan sorunlar, özellikle babanın anneye şiddet uygulaması durumlarında çocuk annenin yanında kalmak isteyebilir.</a:t>
            </a:r>
          </a:p>
          <a:p>
            <a:r>
              <a:rPr lang="tr-TR" dirty="0"/>
              <a:t>Ailede karşılaşılan hastalık, göç, ölüm, sosyal – ekonomik değişiklikler</a:t>
            </a:r>
          </a:p>
          <a:p>
            <a:r>
              <a:rPr lang="tr-TR" dirty="0"/>
              <a:t>Okul, öğretmen değişikliği</a:t>
            </a:r>
          </a:p>
          <a:p>
            <a:endParaRPr lang="tr-TR" dirty="0"/>
          </a:p>
        </p:txBody>
      </p:sp>
    </p:spTree>
    <p:extLst>
      <p:ext uri="{BB962C8B-B14F-4D97-AF65-F5344CB8AC3E}">
        <p14:creationId xmlns="" xmlns:p14="http://schemas.microsoft.com/office/powerpoint/2010/main" val="38923062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normAutofit/>
          </a:bodyPr>
          <a:lstStyle/>
          <a:p>
            <a:r>
              <a:rPr lang="tr-TR" dirty="0"/>
              <a:t>Okuldan tatil ya da farklı nedenlerle uzak kalma</a:t>
            </a:r>
          </a:p>
          <a:p>
            <a:r>
              <a:rPr lang="tr-TR" dirty="0"/>
              <a:t>Okulda çocuğun öğretmeni ile sorun yaşaması,  diğer çocuklar tarafından şiddet görmesi</a:t>
            </a:r>
          </a:p>
          <a:p>
            <a:r>
              <a:rPr lang="tr-TR" dirty="0"/>
              <a:t>Çocuğun cinsel taciz, istismara maruz kalması</a:t>
            </a:r>
          </a:p>
          <a:p>
            <a:r>
              <a:rPr lang="tr-TR" dirty="0"/>
              <a:t>Performans kaygısı: Çocuğun kendi potansiyelinden yüksek başarı beklemesi, anne – babaların, öğretmenlerin mükemmeliyetçi tutumları</a:t>
            </a:r>
          </a:p>
          <a:p>
            <a:endParaRPr lang="tr-TR" dirty="0"/>
          </a:p>
        </p:txBody>
      </p:sp>
    </p:spTree>
    <p:extLst>
      <p:ext uri="{BB962C8B-B14F-4D97-AF65-F5344CB8AC3E}">
        <p14:creationId xmlns="" xmlns:p14="http://schemas.microsoft.com/office/powerpoint/2010/main" val="38179266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solidFill>
                  <a:srgbClr val="FF0000"/>
                </a:solidFill>
              </a:rPr>
              <a:t>OKUL FOBİSİNİ YAŞAYAN  ÇOÇUKLARIN TEMEL ÖZELLİKLERİ</a:t>
            </a:r>
            <a:endParaRPr lang="tr-TR" dirty="0"/>
          </a:p>
        </p:txBody>
      </p:sp>
      <p:sp>
        <p:nvSpPr>
          <p:cNvPr id="3" name="İçerik Yer Tutucusu 2"/>
          <p:cNvSpPr>
            <a:spLocks noGrp="1"/>
          </p:cNvSpPr>
          <p:nvPr>
            <p:ph sz="quarter" idx="1"/>
          </p:nvPr>
        </p:nvSpPr>
        <p:spPr/>
        <p:txBody>
          <a:bodyPr/>
          <a:lstStyle/>
          <a:p>
            <a:pPr marL="0" indent="0">
              <a:buNone/>
            </a:pPr>
            <a:endParaRPr lang="tr-TR" b="1" dirty="0"/>
          </a:p>
          <a:p>
            <a:r>
              <a:rPr lang="tr-TR" dirty="0"/>
              <a:t>Endişe</a:t>
            </a:r>
          </a:p>
          <a:p>
            <a:r>
              <a:rPr lang="tr-TR" dirty="0"/>
              <a:t>Hassasiyet yoğunluğu</a:t>
            </a:r>
          </a:p>
          <a:p>
            <a:r>
              <a:rPr lang="tr-TR" dirty="0"/>
              <a:t>Duygusal yoğunluk</a:t>
            </a:r>
          </a:p>
          <a:p>
            <a:r>
              <a:rPr lang="tr-TR" dirty="0"/>
              <a:t>Çabuk etkilenme</a:t>
            </a:r>
          </a:p>
          <a:p>
            <a:r>
              <a:rPr lang="tr-TR" dirty="0"/>
              <a:t>Karşı tarafın duygularını fazla önemseme</a:t>
            </a:r>
          </a:p>
          <a:p>
            <a:endParaRPr lang="tr-TR" dirty="0"/>
          </a:p>
          <a:p>
            <a:endParaRPr lang="tr-TR" dirty="0"/>
          </a:p>
        </p:txBody>
      </p:sp>
    </p:spTree>
    <p:extLst>
      <p:ext uri="{BB962C8B-B14F-4D97-AF65-F5344CB8AC3E}">
        <p14:creationId xmlns="" xmlns:p14="http://schemas.microsoft.com/office/powerpoint/2010/main" val="19608141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25760"/>
            <a:ext cx="7467600" cy="1143000"/>
          </a:xfrm>
        </p:spPr>
        <p:txBody>
          <a:bodyPr/>
          <a:lstStyle/>
          <a:p>
            <a:r>
              <a:rPr lang="tr-TR" dirty="0" smtClean="0"/>
              <a:t>	Gökhan Öğretmen </a:t>
            </a:r>
            <a:r>
              <a:rPr lang="tr-TR" dirty="0" smtClean="0">
                <a:sym typeface="Wingdings" pitchFamily="2" charset="2"/>
              </a:rPr>
              <a:t></a:t>
            </a:r>
            <a:endParaRPr lang="tr-TR" dirty="0"/>
          </a:p>
        </p:txBody>
      </p:sp>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536" y="1268760"/>
            <a:ext cx="7848872" cy="49420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168447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7856"/>
            <a:ext cx="8229600" cy="1143000"/>
          </a:xfrm>
        </p:spPr>
        <p:txBody>
          <a:bodyPr/>
          <a:lstStyle/>
          <a:p>
            <a:r>
              <a:rPr lang="tr-TR" dirty="0">
                <a:solidFill>
                  <a:srgbClr val="FF0000"/>
                </a:solidFill>
              </a:rPr>
              <a:t>OKUL FOBİSİ VE AİLENİN ROLÜ</a:t>
            </a:r>
            <a:endParaRPr lang="tr-TR" dirty="0"/>
          </a:p>
        </p:txBody>
      </p:sp>
      <p:sp>
        <p:nvSpPr>
          <p:cNvPr id="3" name="İçerik Yer Tutucusu 2"/>
          <p:cNvSpPr>
            <a:spLocks noGrp="1"/>
          </p:cNvSpPr>
          <p:nvPr>
            <p:ph sz="quarter" idx="1"/>
          </p:nvPr>
        </p:nvSpPr>
        <p:spPr>
          <a:xfrm>
            <a:off x="0" y="1268760"/>
            <a:ext cx="9144000" cy="5400600"/>
          </a:xfrm>
        </p:spPr>
        <p:txBody>
          <a:bodyPr>
            <a:normAutofit/>
          </a:bodyPr>
          <a:lstStyle/>
          <a:p>
            <a:r>
              <a:rPr lang="tr-TR" dirty="0"/>
              <a:t>Çocuk doğal gelişimi içerisinde psikolojik, fizyolojik, zihinsel gelişimi açısından 3 yaşa kadar anneye </a:t>
            </a:r>
            <a:r>
              <a:rPr lang="tr-TR" dirty="0" smtClean="0"/>
              <a:t>bağımlı  </a:t>
            </a:r>
            <a:r>
              <a:rPr lang="tr-TR" dirty="0"/>
              <a:t>yaşar. Bu </a:t>
            </a:r>
            <a:r>
              <a:rPr lang="tr-TR" dirty="0" smtClean="0"/>
              <a:t>bağımlılık </a:t>
            </a:r>
            <a:r>
              <a:rPr lang="tr-TR" dirty="0"/>
              <a:t>durumu 5 yaşa kadar çocuğun doğal bireyselleşme sürecini desteklemesi için anne, baba tarafından yavaş yavaş bağımsızlık davranışları desteklenmelidir. </a:t>
            </a:r>
          </a:p>
          <a:p>
            <a:r>
              <a:rPr lang="tr-TR" dirty="0"/>
              <a:t>Eğer anne – baba çocuğun yapışık davranış eğilimlerini besler, onlar da çocuğa yapışık davranırlarsa, yetişkin kimliğinde dahi bireylerin anneye bağımlı oldukları gözlemlenebilir. </a:t>
            </a:r>
            <a:endParaRPr lang="tr-TR" dirty="0" smtClean="0"/>
          </a:p>
          <a:p>
            <a:r>
              <a:rPr lang="tr-TR" dirty="0" smtClean="0"/>
              <a:t>Bu </a:t>
            </a:r>
            <a:r>
              <a:rPr lang="tr-TR" dirty="0"/>
              <a:t>bağımlılık süreci mutlaka anne olması gerekmiyor, anneyi temsil eden baba, babaanne, anneanne de olabilir. Okul fobisi bu bağlamda </a:t>
            </a:r>
            <a:r>
              <a:rPr lang="tr-TR" b="1" dirty="0"/>
              <a:t>“ayrılma kaygısı bozukluğu”</a:t>
            </a:r>
            <a:r>
              <a:rPr lang="tr-TR" dirty="0"/>
              <a:t> dur. Tıpta buna “</a:t>
            </a:r>
            <a:r>
              <a:rPr lang="tr-TR" b="1" dirty="0" err="1"/>
              <a:t>seperasyon</a:t>
            </a:r>
            <a:r>
              <a:rPr lang="tr-TR" b="1" dirty="0"/>
              <a:t> </a:t>
            </a:r>
            <a:r>
              <a:rPr lang="tr-TR" b="1" dirty="0" err="1"/>
              <a:t>anksiyetesi</a:t>
            </a:r>
            <a:r>
              <a:rPr lang="tr-TR" dirty="0"/>
              <a:t>” denilmektedir.</a:t>
            </a:r>
          </a:p>
          <a:p>
            <a:endParaRPr lang="tr-TR" dirty="0"/>
          </a:p>
        </p:txBody>
      </p:sp>
    </p:spTree>
    <p:extLst>
      <p:ext uri="{BB962C8B-B14F-4D97-AF65-F5344CB8AC3E}">
        <p14:creationId xmlns="" xmlns:p14="http://schemas.microsoft.com/office/powerpoint/2010/main" val="32961096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solidFill>
                  <a:srgbClr val="FF0000"/>
                </a:solidFill>
              </a:rPr>
              <a:t>Okul Fobisi Yaşayan Çocuğa Yaklaşım nasıl olmalıdır?</a:t>
            </a:r>
            <a:br>
              <a:rPr lang="tr-TR" dirty="0">
                <a:solidFill>
                  <a:srgbClr val="FF0000"/>
                </a:solidFill>
              </a:rPr>
            </a:br>
            <a:endParaRPr lang="tr-TR" dirty="0"/>
          </a:p>
        </p:txBody>
      </p:sp>
      <p:sp>
        <p:nvSpPr>
          <p:cNvPr id="3" name="İçerik Yer Tutucusu 2"/>
          <p:cNvSpPr>
            <a:spLocks noGrp="1"/>
          </p:cNvSpPr>
          <p:nvPr>
            <p:ph sz="quarter" idx="1"/>
          </p:nvPr>
        </p:nvSpPr>
        <p:spPr/>
        <p:txBody>
          <a:bodyPr/>
          <a:lstStyle/>
          <a:p>
            <a:r>
              <a:rPr lang="tr-TR" dirty="0"/>
              <a:t>– Okul fobisi yaşayan çocuk, şımarıklık yapıyor diye kınanırsa, eleştirilir, uyum sağlaması için zorlanırsa bu durum ona zarar verebilir. Kaygı durumunu çocuk elinde olmadan yaşamaktadır, en önemli yaklaşım ona karşı gösterilecek anlayıştır. Bu durum erken çözülmezse ileride yaşıtları ile geziye gidemez, herhangi bir etkinliğe katılamaz, başka bir evde kalamaz.</a:t>
            </a:r>
          </a:p>
          <a:p>
            <a:endParaRPr lang="tr-TR" dirty="0"/>
          </a:p>
        </p:txBody>
      </p:sp>
    </p:spTree>
    <p:extLst>
      <p:ext uri="{BB962C8B-B14F-4D97-AF65-F5344CB8AC3E}">
        <p14:creationId xmlns="" xmlns:p14="http://schemas.microsoft.com/office/powerpoint/2010/main" val="32316975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r>
              <a:rPr lang="tr-TR" dirty="0"/>
              <a:t>Yeni bir kardeş olması durumunda, çocuğa duyulan sevginin dengeli bir şekilde devam etmesi gerekir.</a:t>
            </a:r>
          </a:p>
          <a:p>
            <a:r>
              <a:rPr lang="tr-TR" dirty="0"/>
              <a:t>– Anne – Baba öğretmenleriyle işbirliği içinde olarak çocuğun okulda güven ortamında olduğunu hissettirmelidir.</a:t>
            </a:r>
          </a:p>
          <a:p>
            <a:endParaRPr lang="tr-TR" dirty="0"/>
          </a:p>
        </p:txBody>
      </p:sp>
    </p:spTree>
    <p:extLst>
      <p:ext uri="{BB962C8B-B14F-4D97-AF65-F5344CB8AC3E}">
        <p14:creationId xmlns="" xmlns:p14="http://schemas.microsoft.com/office/powerpoint/2010/main" val="30729097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normAutofit/>
          </a:bodyPr>
          <a:lstStyle/>
          <a:p>
            <a:r>
              <a:rPr lang="tr-TR" dirty="0"/>
              <a:t>Öğretmen okul fobisi yaşayan çocuğun durumunu diğer çocuklara uygun bir dille anlatmalıdır.</a:t>
            </a:r>
          </a:p>
          <a:p>
            <a:r>
              <a:rPr lang="tr-TR" dirty="0"/>
              <a:t>– Çocukla anne – babanın çocuğun duygularını anlayan bir iletişim ortamı sağlaması gerekir.</a:t>
            </a:r>
          </a:p>
          <a:p>
            <a:r>
              <a:rPr lang="tr-TR" dirty="0"/>
              <a:t>– Psikiyatr desteği alındığında, ilaç takviyesi öneriliyorsa bu durum okul fobisini ileri seviyede kaygı bozukluğu olarak yaşayan çocuğun çözümünü hızlandıracaktır.</a:t>
            </a:r>
          </a:p>
          <a:p>
            <a:endParaRPr lang="tr-TR" dirty="0"/>
          </a:p>
        </p:txBody>
      </p:sp>
    </p:spTree>
    <p:extLst>
      <p:ext uri="{BB962C8B-B14F-4D97-AF65-F5344CB8AC3E}">
        <p14:creationId xmlns="" xmlns:p14="http://schemas.microsoft.com/office/powerpoint/2010/main" val="7381977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Okul başarısızlığını etkileyen genel faktörler</a:t>
            </a:r>
            <a:endParaRPr lang="tr-TR" dirty="0"/>
          </a:p>
        </p:txBody>
      </p:sp>
      <p:sp>
        <p:nvSpPr>
          <p:cNvPr id="3" name="İçerik Yer Tutucusu 2"/>
          <p:cNvSpPr>
            <a:spLocks noGrp="1"/>
          </p:cNvSpPr>
          <p:nvPr>
            <p:ph sz="quarter" idx="1"/>
          </p:nvPr>
        </p:nvSpPr>
        <p:spPr/>
        <p:txBody>
          <a:bodyPr>
            <a:normAutofit fontScale="85000" lnSpcReduction="20000"/>
          </a:bodyPr>
          <a:lstStyle/>
          <a:p>
            <a:r>
              <a:rPr lang="tr-TR" dirty="0"/>
              <a:t>Ders başarısızlığı ve zeka</a:t>
            </a:r>
          </a:p>
          <a:p>
            <a:endParaRPr lang="tr-TR" dirty="0"/>
          </a:p>
          <a:p>
            <a:r>
              <a:rPr lang="tr-TR" dirty="0"/>
              <a:t>Öğrenmenin temel koşullarından en önemlisi çocuğun yaşına uygun zekâ gelişimine sahip olmasıdır. Ancak zekaca normal olan çocuklarda da öğrenmede zorluk ve bunun sonucu okulda başarısızlık gözlenebilir.</a:t>
            </a:r>
          </a:p>
          <a:p>
            <a:endParaRPr lang="tr-TR" dirty="0"/>
          </a:p>
          <a:p>
            <a:r>
              <a:rPr lang="tr-TR" dirty="0"/>
              <a:t>Zekası normal olan çocuklarda ders başarısızlığına yol açabilecek bazı ruhsal sorunları şöyle sıralayabiliriz.</a:t>
            </a:r>
          </a:p>
          <a:p>
            <a:r>
              <a:rPr lang="tr-TR" dirty="0"/>
              <a:t>Dikkat eksikliği </a:t>
            </a:r>
            <a:r>
              <a:rPr lang="tr-TR" dirty="0" err="1"/>
              <a:t>hiperaktivite</a:t>
            </a:r>
            <a:r>
              <a:rPr lang="tr-TR" dirty="0"/>
              <a:t> bozukluğu</a:t>
            </a:r>
          </a:p>
          <a:p>
            <a:r>
              <a:rPr lang="tr-TR" dirty="0"/>
              <a:t>Uyum ve davranım bozukluğu</a:t>
            </a:r>
          </a:p>
          <a:p>
            <a:r>
              <a:rPr lang="tr-TR" dirty="0"/>
              <a:t>Öğrenme bozukluğu</a:t>
            </a:r>
          </a:p>
          <a:p>
            <a:r>
              <a:rPr lang="tr-TR" dirty="0"/>
              <a:t>Depresyon</a:t>
            </a:r>
          </a:p>
          <a:p>
            <a:r>
              <a:rPr lang="tr-TR" dirty="0"/>
              <a:t>Okul korkusu</a:t>
            </a:r>
          </a:p>
          <a:p>
            <a:r>
              <a:rPr lang="tr-TR" dirty="0"/>
              <a:t>Bedensel hastalığı olan çocuklarda uyum sorunları</a:t>
            </a:r>
          </a:p>
          <a:p>
            <a:r>
              <a:rPr lang="tr-TR" dirty="0"/>
              <a:t>Çevresel nedenlere bağlı motivasyon eksikliği</a:t>
            </a:r>
          </a:p>
        </p:txBody>
      </p:sp>
    </p:spTree>
    <p:extLst>
      <p:ext uri="{BB962C8B-B14F-4D97-AF65-F5344CB8AC3E}">
        <p14:creationId xmlns="" xmlns:p14="http://schemas.microsoft.com/office/powerpoint/2010/main" val="36552463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Ebeveyn çocuk ilişkileri</a:t>
            </a:r>
            <a:endParaRPr lang="tr-TR" dirty="0"/>
          </a:p>
        </p:txBody>
      </p:sp>
      <p:sp>
        <p:nvSpPr>
          <p:cNvPr id="3" name="İçerik Yer Tutucusu 2"/>
          <p:cNvSpPr>
            <a:spLocks noGrp="1"/>
          </p:cNvSpPr>
          <p:nvPr>
            <p:ph sz="quarter" idx="1"/>
          </p:nvPr>
        </p:nvSpPr>
        <p:spPr/>
        <p:txBody>
          <a:bodyPr>
            <a:normAutofit/>
          </a:bodyPr>
          <a:lstStyle/>
          <a:p>
            <a:r>
              <a:rPr lang="tr-TR" dirty="0" smtClean="0"/>
              <a:t>Çocuklar orta ve geç çocukluk yıllarına geçtikçe ebeveynler onlarla gittikçe daha az zaman </a:t>
            </a:r>
            <a:r>
              <a:rPr lang="tr-TR" dirty="0" err="1" smtClean="0"/>
              <a:t>geçirirler.Yapılan</a:t>
            </a:r>
            <a:r>
              <a:rPr lang="tr-TR" dirty="0" smtClean="0"/>
              <a:t> bir araştırmada ebeveynlerin 5 ila 12 yaş arasındaki çocuklarına bakım , eğitim, okuma konuşma ve oyun için çocukları küçükken ayırdıkları zamanın yarısı kadar zaman ayırdığı bulunmuştur.(Hill &amp;Stafford,1980)</a:t>
            </a:r>
          </a:p>
          <a:p>
            <a:r>
              <a:rPr lang="tr-TR" dirty="0" smtClean="0"/>
              <a:t>Buna rağmen bu dönemde çocuklar için aşırı derecede önemli olmaya devam ederler.</a:t>
            </a:r>
            <a:endParaRPr lang="tr-TR" dirty="0"/>
          </a:p>
        </p:txBody>
      </p:sp>
    </p:spTree>
    <p:extLst>
      <p:ext uri="{BB962C8B-B14F-4D97-AF65-F5344CB8AC3E}">
        <p14:creationId xmlns="" xmlns:p14="http://schemas.microsoft.com/office/powerpoint/2010/main" val="891025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858000"/>
          </a:xfrm>
        </p:spPr>
        <p:txBody>
          <a:bodyPr/>
          <a:lstStyle/>
          <a:p>
            <a:r>
              <a:rPr lang="tr-TR" dirty="0"/>
              <a:t>Erkek çocuklar daha çok geniş devinimlerle ilgili </a:t>
            </a:r>
            <a:r>
              <a:rPr lang="tr-TR" dirty="0" smtClean="0"/>
              <a:t>oyunlara , kızlar ise daha çok fiziksel beceri gerektiren jimnastik gibi alanlara yönelirler.</a:t>
            </a:r>
          </a:p>
          <a:p>
            <a:endParaRPr lang="tr-TR" dirty="0" smtClean="0"/>
          </a:p>
          <a:p>
            <a:pPr marL="0" indent="0">
              <a:buNone/>
            </a:pPr>
            <a:endParaRPr lang="tr-TR"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66137" y="2348880"/>
            <a:ext cx="6667500" cy="3619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985197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dirty="0"/>
              <a:t>Ailelerin Çocuklarının Eğitime Katılımına İlişkin Öğretmen</a:t>
            </a:r>
            <a:br>
              <a:rPr lang="tr-TR" sz="2400" dirty="0"/>
            </a:br>
            <a:r>
              <a:rPr lang="tr-TR" sz="2400" dirty="0"/>
              <a:t>Görüşleri</a:t>
            </a:r>
            <a:br>
              <a:rPr lang="tr-TR" sz="2400" dirty="0"/>
            </a:br>
            <a:endParaRPr lang="tr-TR" sz="2400" dirty="0"/>
          </a:p>
        </p:txBody>
      </p:sp>
      <p:sp>
        <p:nvSpPr>
          <p:cNvPr id="3" name="İçerik Yer Tutucusu 2"/>
          <p:cNvSpPr>
            <a:spLocks noGrp="1"/>
          </p:cNvSpPr>
          <p:nvPr>
            <p:ph sz="quarter" idx="1"/>
          </p:nvPr>
        </p:nvSpPr>
        <p:spPr/>
        <p:txBody>
          <a:bodyPr/>
          <a:lstStyle/>
          <a:p>
            <a:endParaRPr lang="tr-TR" dirty="0"/>
          </a:p>
        </p:txBody>
      </p:sp>
      <p:pic>
        <p:nvPicPr>
          <p:cNvPr id="1026" name="Picture 2" descr="C:\Users\Casper\Desktop\Ekran Alıntısı.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31640" y="1700808"/>
            <a:ext cx="6048672" cy="4392488"/>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C:\Users\Casper\Desktop\Ekran Alıntısı.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84040" y="1853208"/>
            <a:ext cx="6048672" cy="43924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879881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741368"/>
          </a:xfrm>
        </p:spPr>
        <p:txBody>
          <a:bodyPr>
            <a:normAutofit/>
          </a:bodyPr>
          <a:lstStyle/>
          <a:p>
            <a:endParaRPr lang="tr-TR" dirty="0" smtClean="0"/>
          </a:p>
          <a:p>
            <a:r>
              <a:rPr lang="tr-TR" dirty="0" smtClean="0"/>
              <a:t>Görüldüğü </a:t>
            </a:r>
            <a:r>
              <a:rPr lang="tr-TR" dirty="0"/>
              <a:t>gibi hem sınıf hem de branş öğretmenlerinin çocukların başarısı, sağlıklı gelişimi ve okula uyumunu sağlamak için ailenin eğitim sürecine katılması yönünde görüş belirttikleri görülmektedir</a:t>
            </a:r>
            <a:r>
              <a:rPr lang="tr-TR" dirty="0" smtClean="0"/>
              <a:t>.</a:t>
            </a:r>
          </a:p>
        </p:txBody>
      </p:sp>
    </p:spTree>
    <p:extLst>
      <p:ext uri="{BB962C8B-B14F-4D97-AF65-F5344CB8AC3E}">
        <p14:creationId xmlns="" xmlns:p14="http://schemas.microsoft.com/office/powerpoint/2010/main" val="23566334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036496" cy="6858000"/>
          </a:xfrm>
        </p:spPr>
        <p:txBody>
          <a:bodyPr>
            <a:normAutofit/>
          </a:bodyPr>
          <a:lstStyle/>
          <a:p>
            <a:r>
              <a:rPr lang="tr-TR" dirty="0"/>
              <a:t> </a:t>
            </a:r>
            <a:endParaRPr lang="tr-TR" dirty="0" smtClean="0"/>
          </a:p>
          <a:p>
            <a:r>
              <a:rPr lang="tr-TR" dirty="0" smtClean="0"/>
              <a:t>Bu </a:t>
            </a:r>
            <a:r>
              <a:rPr lang="tr-TR" dirty="0"/>
              <a:t>çalışmalardan Diaz </a:t>
            </a:r>
            <a:r>
              <a:rPr lang="tr-TR" dirty="0" smtClean="0"/>
              <a:t>’ın </a:t>
            </a:r>
            <a:r>
              <a:rPr lang="tr-TR" dirty="0"/>
              <a:t>yaptığı araştırmada akademik başarısı düşük ve sınıfta kalma riski taşıyan öğrencileri diğer öğrencilerden ayıran en önemli etkenin, anne baba desteği ve ilgisinden yoksunluk olduğu ve eğitim açısından destekleyici yaklaşım içerisinde olan ailelerin çocuklarında okul başarısının daha yüksek olduğu sonuçlarına ulaşılmıştır. </a:t>
            </a:r>
          </a:p>
          <a:p>
            <a:r>
              <a:rPr lang="tr-TR" dirty="0"/>
              <a:t>A</a:t>
            </a:r>
            <a:r>
              <a:rPr lang="tr-TR" dirty="0" smtClean="0"/>
              <a:t>ile </a:t>
            </a:r>
            <a:r>
              <a:rPr lang="tr-TR" dirty="0"/>
              <a:t>katılımı ile aile ve okul ortamının ortak noktada birleşmesiyle öğrencinin daha kendine güvenli, uyumlu ve mutlu olduğu, etkinliklere kolay katıldığı, davranışların kalıcı ve iyi öğrenilmesinde başarılı olması açısından büyük yarar sağladığı belirtilmektedir. </a:t>
            </a:r>
          </a:p>
        </p:txBody>
      </p:sp>
    </p:spTree>
    <p:extLst>
      <p:ext uri="{BB962C8B-B14F-4D97-AF65-F5344CB8AC3E}">
        <p14:creationId xmlns="" xmlns:p14="http://schemas.microsoft.com/office/powerpoint/2010/main" val="1929868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normAutofit/>
          </a:bodyPr>
          <a:lstStyle/>
          <a:p>
            <a:r>
              <a:rPr lang="tr-TR" dirty="0" smtClean="0"/>
              <a:t>Ebeveynler, orta ve geç çocukluk dönemlerinde çocukların akademik başarılarının desteklenmesi ve harekete geçirilmesi  konusunda önemli bir role sahiptir. Ebeveynlerin eğitime verdiği değer, çocukların okuldaki başarı düzeyini etkiler. Bu dönemde bir miktar kontrol ebeveynlerden çocuğa geçer. Süreç kademelidir ve tek başına ebeveyn veya çocuğun kontrolünden çok, ortak bir düzenleme ortaya konur.</a:t>
            </a:r>
            <a:endParaRPr lang="tr-TR" dirty="0"/>
          </a:p>
        </p:txBody>
      </p:sp>
    </p:spTree>
    <p:extLst>
      <p:ext uri="{BB962C8B-B14F-4D97-AF65-F5344CB8AC3E}">
        <p14:creationId xmlns="" xmlns:p14="http://schemas.microsoft.com/office/powerpoint/2010/main" val="21919015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6502" y="620688"/>
            <a:ext cx="8970996" cy="56166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183835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Akran ilişkileri</a:t>
            </a:r>
            <a:endParaRPr lang="tr-TR" dirty="0">
              <a:solidFill>
                <a:srgbClr val="C00000"/>
              </a:solidFill>
            </a:endParaRPr>
          </a:p>
        </p:txBody>
      </p:sp>
      <p:sp>
        <p:nvSpPr>
          <p:cNvPr id="3" name="İçerik Yer Tutucusu 2"/>
          <p:cNvSpPr>
            <a:spLocks noGrp="1"/>
          </p:cNvSpPr>
          <p:nvPr>
            <p:ph sz="quarter" idx="1"/>
          </p:nvPr>
        </p:nvSpPr>
        <p:spPr/>
        <p:txBody>
          <a:bodyPr>
            <a:normAutofit/>
          </a:bodyPr>
          <a:lstStyle/>
          <a:p>
            <a:r>
              <a:rPr lang="tr-TR" dirty="0" smtClean="0"/>
              <a:t>Akranlarla pozitif ilişki içinde olma, özellikle bu dönemde çok önemlidir(Ashel&amp;Mcdonald,2009).Akranlarla pozitif ilişki içinde olmak akranlarla yaşanan çatışmaları saldırgan olmadan çözmek ve orta ve geç çocukluk döneminde nitelikli arkadaşlara sahip olmak, çocukların hayatının bu döneminde pozitif sonuçlar getirmeyebilir. Ama ergenlik ve yetişkinlikte daha pozitif ilişki sonuçları ile ilişkilidir.</a:t>
            </a:r>
            <a:endParaRPr lang="tr-TR" dirty="0"/>
          </a:p>
        </p:txBody>
      </p:sp>
    </p:spTree>
    <p:extLst>
      <p:ext uri="{BB962C8B-B14F-4D97-AF65-F5344CB8AC3E}">
        <p14:creationId xmlns="" xmlns:p14="http://schemas.microsoft.com/office/powerpoint/2010/main" val="9169352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741368"/>
          </a:xfrm>
        </p:spPr>
        <p:txBody>
          <a:bodyPr/>
          <a:lstStyle/>
          <a:p>
            <a:r>
              <a:rPr lang="tr-TR" dirty="0" smtClean="0"/>
              <a:t>Örneğin yapılan boylamsal bir çalışmada 8 yaşında akranlar arasında popüler olmak ve az miktarda saldırganlık yapmak ile 48 yaşında daha yüksek mesleki statüye ulaşılması arasında ilişki bulunmuştur.</a:t>
            </a:r>
          </a:p>
          <a:p>
            <a:endParaRPr lang="tr-TR" dirty="0"/>
          </a:p>
        </p:txBody>
      </p:sp>
    </p:spTree>
    <p:extLst>
      <p:ext uri="{BB962C8B-B14F-4D97-AF65-F5344CB8AC3E}">
        <p14:creationId xmlns="" xmlns:p14="http://schemas.microsoft.com/office/powerpoint/2010/main" val="2796021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Gelişimciler 5 ayrı akran statüsü tanımlamıştır</a:t>
            </a:r>
            <a:endParaRPr lang="tr-TR" dirty="0"/>
          </a:p>
        </p:txBody>
      </p:sp>
      <p:sp>
        <p:nvSpPr>
          <p:cNvPr id="3" name="İçerik Yer Tutucusu 2"/>
          <p:cNvSpPr>
            <a:spLocks noGrp="1"/>
          </p:cNvSpPr>
          <p:nvPr>
            <p:ph sz="quarter" idx="1"/>
          </p:nvPr>
        </p:nvSpPr>
        <p:spPr/>
        <p:txBody>
          <a:bodyPr>
            <a:normAutofit fontScale="92500"/>
          </a:bodyPr>
          <a:lstStyle/>
          <a:p>
            <a:r>
              <a:rPr lang="tr-TR" dirty="0" smtClean="0"/>
              <a:t>Popüler çocuklar ,  genelde en iyi arkadaş olarak gösterilir ve akranları tarafından sevilmemeleri çok ender olarak görülür.</a:t>
            </a:r>
          </a:p>
          <a:p>
            <a:r>
              <a:rPr lang="tr-TR" dirty="0" smtClean="0"/>
              <a:t>Ortalama çocuklar , akranlarından ortalama sayıda pozitif ve negatif atıf alırlar.</a:t>
            </a:r>
          </a:p>
          <a:p>
            <a:r>
              <a:rPr lang="tr-TR" dirty="0" smtClean="0"/>
              <a:t>İhmal edilen çocuklar , akranları tarafından çok seyrek olarak en iyi arkadaş olarak atfedilmekle birlikte sevilmeyen çocuklar değildir.</a:t>
            </a:r>
          </a:p>
          <a:p>
            <a:r>
              <a:rPr lang="tr-TR" dirty="0" smtClean="0"/>
              <a:t>Reddedilen çocuklar ,nadiren birbirinin en yakın arkadaşı olarak atfedilirler ve akranları arasında sevilmezler.</a:t>
            </a:r>
          </a:p>
          <a:p>
            <a:r>
              <a:rPr lang="tr-TR" dirty="0" smtClean="0"/>
              <a:t>Tartışmalı çocuklar, hem sıkça birbirinin en yakın arkadaşı  hem de sevilmeyen kişi olarak atfedilirler.</a:t>
            </a:r>
          </a:p>
          <a:p>
            <a:endParaRPr lang="tr-TR" dirty="0"/>
          </a:p>
        </p:txBody>
      </p:sp>
    </p:spTree>
    <p:extLst>
      <p:ext uri="{BB962C8B-B14F-4D97-AF65-F5344CB8AC3E}">
        <p14:creationId xmlns="" xmlns:p14="http://schemas.microsoft.com/office/powerpoint/2010/main" val="42739321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476672"/>
            <a:ext cx="8435280" cy="5649491"/>
          </a:xfrm>
        </p:spPr>
        <p:txBody>
          <a:bodyPr/>
          <a:lstStyle/>
          <a:p>
            <a:r>
              <a:rPr lang="tr-TR" dirty="0" smtClean="0"/>
              <a:t>Reddedilen çocuklar genelde ciddi uyum sorunları yaşarlar.</a:t>
            </a:r>
          </a:p>
          <a:p>
            <a:endParaRPr lang="tr-TR" dirty="0" smtClean="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01258" y="1844824"/>
            <a:ext cx="6947495" cy="4304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592145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r>
              <a:rPr lang="tr-TR" dirty="0"/>
              <a:t>Yapılan bir çalışma sonucunda ilkokul yıllarında çocukların akranlar tarafından reddedildiği yıllarda sınıf katılımına daha az eğilimli olduğunu, ancak </a:t>
            </a:r>
            <a:r>
              <a:rPr lang="tr-TR" dirty="0" smtClean="0"/>
              <a:t>reddedilmedikleri </a:t>
            </a:r>
            <a:r>
              <a:rPr lang="tr-TR" dirty="0"/>
              <a:t>zamanlarda sınıfa daha fazla katıldıkları ortaya </a:t>
            </a:r>
            <a:r>
              <a:rPr lang="tr-TR" dirty="0" smtClean="0"/>
              <a:t>konmuştur</a:t>
            </a:r>
            <a:r>
              <a:rPr lang="tr-TR" dirty="0"/>
              <a:t>.</a:t>
            </a:r>
          </a:p>
          <a:p>
            <a:endParaRPr lang="tr-TR" dirty="0"/>
          </a:p>
        </p:txBody>
      </p:sp>
    </p:spTree>
    <p:extLst>
      <p:ext uri="{BB962C8B-B14F-4D97-AF65-F5344CB8AC3E}">
        <p14:creationId xmlns="" xmlns:p14="http://schemas.microsoft.com/office/powerpoint/2010/main" val="4022288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extLst>
              <a:ext uri="{28A0092B-C50C-407E-A947-70E740481C1C}">
                <a14:useLocalDpi xmlns="" xmlns:a14="http://schemas.microsoft.com/office/drawing/2010/main" val="0"/>
              </a:ext>
            </a:extLst>
          </a:blip>
          <a:srcRect/>
          <a:stretch>
            <a:fillRect/>
          </a:stretch>
        </p:blipFill>
        <p:spPr bwMode="auto">
          <a:xfrm>
            <a:off x="1475657" y="456620"/>
            <a:ext cx="6408712" cy="5669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410590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normAutofit lnSpcReduction="10000"/>
          </a:bodyPr>
          <a:lstStyle/>
          <a:p>
            <a:r>
              <a:rPr lang="tr-TR" dirty="0" smtClean="0"/>
              <a:t>*Reddedilen saldırgan çocuklar daha tepkiseldir. Ve dikkati canlı tutmakta sorun yaşarlar. Sınıf ortamında devam dilen aktiviteleri ve odaklanmış grup oyunlarını bölme eğilimleri daha fazladır.</a:t>
            </a:r>
          </a:p>
          <a:p>
            <a:r>
              <a:rPr lang="tr-TR" dirty="0"/>
              <a:t>Reddedilen saldırgan </a:t>
            </a:r>
            <a:r>
              <a:rPr lang="tr-TR" dirty="0" smtClean="0"/>
              <a:t>çocuklar, duygusal olarak daha tepkiseldir, kolayca öfkelenirler ve muhtemelen zor yatışırlar. Bundan dolayı akranlarına kızmaya fiziksel ve sözle saldırmaya yatkındırlar.</a:t>
            </a:r>
          </a:p>
          <a:p>
            <a:r>
              <a:rPr lang="tr-TR" dirty="0" smtClean="0"/>
              <a:t>Reddedilen çocuklar arkadaş kazanma ve akranlarla pozitif ilişkileri sürdürme daha az sosyal beceriye sahiptir.</a:t>
            </a:r>
            <a:endParaRPr lang="tr-TR" dirty="0"/>
          </a:p>
        </p:txBody>
      </p:sp>
    </p:spTree>
    <p:extLst>
      <p:ext uri="{BB962C8B-B14F-4D97-AF65-F5344CB8AC3E}">
        <p14:creationId xmlns="" xmlns:p14="http://schemas.microsoft.com/office/powerpoint/2010/main" val="36481707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ZORBALIK </a:t>
            </a:r>
            <a:endParaRPr lang="tr-TR" dirty="0"/>
          </a:p>
        </p:txBody>
      </p:sp>
      <p:pic>
        <p:nvPicPr>
          <p:cNvPr id="614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5616" y="1556792"/>
            <a:ext cx="7056784" cy="45441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507783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422000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normAutofit/>
          </a:bodyPr>
          <a:lstStyle/>
          <a:p>
            <a:r>
              <a:rPr lang="tr-TR" b="1" dirty="0">
                <a:solidFill>
                  <a:schemeClr val="accent2">
                    <a:lumMod val="50000"/>
                  </a:schemeClr>
                </a:solidFill>
              </a:rPr>
              <a:t>Akran Öğreticiliği</a:t>
            </a:r>
            <a:r>
              <a:rPr lang="tr-TR" dirty="0"/>
              <a:t>; Başarılı ve başarısız öğrencilerin eşleştirildiği ve başarılı öğrencinin başarısız öğrenciye akademik başarısını arttırması konusunda yardım ettiği bir uygulamadır. </a:t>
            </a:r>
            <a:endParaRPr lang="tr-TR" dirty="0" smtClean="0"/>
          </a:p>
          <a:p>
            <a:r>
              <a:rPr lang="tr-TR" b="1" dirty="0">
                <a:solidFill>
                  <a:schemeClr val="accent2">
                    <a:lumMod val="50000"/>
                  </a:schemeClr>
                </a:solidFill>
              </a:rPr>
              <a:t>Akran Arabuluculuğu</a:t>
            </a:r>
            <a:r>
              <a:rPr lang="tr-TR" dirty="0"/>
              <a:t>; Akran arabuluculuğu uygulaması; okuldaki çatışma durumlarının, okul idaresine yansıyan problemlerin azalmasını ve okul ikliminin daha destekleyici hale gelmesini hedefleyen bir uygulamadır. </a:t>
            </a:r>
            <a:endParaRPr lang="tr-TR" dirty="0" smtClean="0"/>
          </a:p>
          <a:p>
            <a:endParaRPr lang="tr-TR" dirty="0"/>
          </a:p>
        </p:txBody>
      </p:sp>
    </p:spTree>
    <p:extLst>
      <p:ext uri="{BB962C8B-B14F-4D97-AF65-F5344CB8AC3E}">
        <p14:creationId xmlns="" xmlns:p14="http://schemas.microsoft.com/office/powerpoint/2010/main" val="22996592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r>
              <a:rPr lang="tr-TR" b="1" dirty="0">
                <a:solidFill>
                  <a:schemeClr val="accent2">
                    <a:lumMod val="50000"/>
                  </a:schemeClr>
                </a:solidFill>
              </a:rPr>
              <a:t>Akran Yol Göstericiliği</a:t>
            </a:r>
            <a:r>
              <a:rPr lang="tr-TR" dirty="0"/>
              <a:t>; Büyük sınıfların, tecrübeli olanların, daha güçlü pozisyonda yer alanların, küçük sınıflara, yeni gelenlere, zayıf durumda olanlara bazı yaşantıları daha kolay ve daha sorunsuz aşmaları için verdikleri bir yardım hizmetidir.</a:t>
            </a:r>
          </a:p>
        </p:txBody>
      </p:sp>
    </p:spTree>
    <p:extLst>
      <p:ext uri="{BB962C8B-B14F-4D97-AF65-F5344CB8AC3E}">
        <p14:creationId xmlns="" xmlns:p14="http://schemas.microsoft.com/office/powerpoint/2010/main" val="1113841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r>
              <a:rPr lang="tr-TR" dirty="0" smtClean="0"/>
              <a:t>İlkokul çocuğu fiziksel yönden henüz olgunlaşmamış ve bu nedenle aktif olma ihtiyacındadır.</a:t>
            </a:r>
          </a:p>
          <a:p>
            <a:r>
              <a:rPr lang="tr-TR" dirty="0" smtClean="0"/>
              <a:t>Koşmak zıplamak veya bisiklet kullanmak yerine uzun süreli oturmak onları daha çok yorar. Bu yüzden bu dönemde egzersiz çocukların büyüme gelişmesinde önemli bir rol oynar.</a:t>
            </a:r>
            <a:endParaRPr lang="tr-TR" dirty="0"/>
          </a:p>
        </p:txBody>
      </p:sp>
    </p:spTree>
    <p:extLst>
      <p:ext uri="{BB962C8B-B14F-4D97-AF65-F5344CB8AC3E}">
        <p14:creationId xmlns="" xmlns:p14="http://schemas.microsoft.com/office/powerpoint/2010/main" val="662930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solidFill>
                  <a:srgbClr val="C00000"/>
                </a:solidFill>
              </a:rPr>
              <a:t>Aşırı </a:t>
            </a:r>
            <a:r>
              <a:rPr lang="tr-TR" dirty="0" smtClean="0">
                <a:solidFill>
                  <a:srgbClr val="C00000"/>
                </a:solidFill>
              </a:rPr>
              <a:t>Kilolu Çocuklar </a:t>
            </a:r>
            <a:r>
              <a:rPr lang="tr-TR" dirty="0"/>
              <a:t/>
            </a:r>
            <a:br>
              <a:rPr lang="tr-TR" dirty="0"/>
            </a:br>
            <a:endParaRPr lang="tr-TR" dirty="0"/>
          </a:p>
        </p:txBody>
      </p:sp>
      <p:sp>
        <p:nvSpPr>
          <p:cNvPr id="3" name="İçerik Yer Tutucusu 2"/>
          <p:cNvSpPr>
            <a:spLocks noGrp="1"/>
          </p:cNvSpPr>
          <p:nvPr>
            <p:ph sz="quarter" idx="1"/>
          </p:nvPr>
        </p:nvSpPr>
        <p:spPr/>
        <p:txBody>
          <a:bodyPr>
            <a:normAutofit fontScale="92500" lnSpcReduction="10000"/>
          </a:bodyPr>
          <a:lstStyle/>
          <a:p>
            <a:pPr marL="0" indent="0">
              <a:buNone/>
            </a:pPr>
            <a:r>
              <a:rPr lang="tr-TR" dirty="0"/>
              <a:t>Aşırı kilolu olmak çocuklarda giderek artan bir sağlık </a:t>
            </a:r>
            <a:r>
              <a:rPr lang="tr-TR" dirty="0" smtClean="0"/>
              <a:t>problemidir.</a:t>
            </a:r>
          </a:p>
          <a:p>
            <a:pPr marL="0" indent="0">
              <a:buNone/>
            </a:pPr>
            <a:r>
              <a:rPr lang="tr-TR" dirty="0" smtClean="0"/>
              <a:t>Kızların </a:t>
            </a:r>
            <a:r>
              <a:rPr lang="tr-TR" dirty="0"/>
              <a:t>erkeklere göre aşırı kilolu olma olasılığının daha yüksek olduğu ve pek çok ülkede söz konusu cinsiyet farkının ortaya çıktığı da göz önünde bulundurulması gereken bir diğer konudur. </a:t>
            </a:r>
          </a:p>
          <a:p>
            <a:pPr marL="0" indent="0">
              <a:buNone/>
            </a:pPr>
            <a:r>
              <a:rPr lang="tr-TR" dirty="0" smtClean="0"/>
              <a:t>Aşırı </a:t>
            </a:r>
            <a:r>
              <a:rPr lang="tr-TR" dirty="0"/>
              <a:t>kilolu çocuklar, uyku </a:t>
            </a:r>
            <a:r>
              <a:rPr lang="tr-TR" dirty="0" err="1"/>
              <a:t>apnesi</a:t>
            </a:r>
            <a:r>
              <a:rPr lang="tr-TR" dirty="0"/>
              <a:t> gibi akciğerlerle ve kalçayla ilgili sorunların gelişimi için risk taşımaktadır. Bunun yanı sıra aşırı kilolu çocuklarda; şeker hastalığı, yüksek tansiyon kanda </a:t>
            </a:r>
            <a:r>
              <a:rPr lang="tr-TR" dirty="0" err="1"/>
              <a:t>kolestrol</a:t>
            </a:r>
            <a:r>
              <a:rPr lang="tr-TR" dirty="0"/>
              <a:t> düzeyinin düşük oluşu yaygındır. </a:t>
            </a:r>
            <a:endParaRPr lang="tr-TR" dirty="0" smtClean="0"/>
          </a:p>
          <a:p>
            <a:pPr marL="0" indent="0">
              <a:buNone/>
            </a:pPr>
            <a:r>
              <a:rPr lang="tr-TR" dirty="0" smtClean="0"/>
              <a:t>Yakın </a:t>
            </a:r>
            <a:r>
              <a:rPr lang="tr-TR" dirty="0"/>
              <a:t>zamanda yapılan bir gözden geçirme çalışmasında, </a:t>
            </a:r>
            <a:r>
              <a:rPr lang="tr-TR" dirty="0" err="1"/>
              <a:t>obezitenin</a:t>
            </a:r>
            <a:r>
              <a:rPr lang="tr-TR" dirty="0"/>
              <a:t> çocuklarda düşük özsaygıyla </a:t>
            </a:r>
            <a:r>
              <a:rPr lang="tr-TR" dirty="0" smtClean="0"/>
              <a:t>ilişkili </a:t>
            </a:r>
            <a:r>
              <a:rPr lang="tr-TR" dirty="0"/>
              <a:t>olduğu sonucuna </a:t>
            </a:r>
            <a:r>
              <a:rPr lang="tr-TR" dirty="0" smtClean="0"/>
              <a:t>varmıştır.</a:t>
            </a:r>
            <a:endParaRPr lang="tr-TR" dirty="0"/>
          </a:p>
          <a:p>
            <a:pPr marL="0" indent="0">
              <a:buNone/>
            </a:pPr>
            <a:endParaRPr lang="tr-TR" dirty="0" smtClean="0"/>
          </a:p>
        </p:txBody>
      </p:sp>
    </p:spTree>
    <p:extLst>
      <p:ext uri="{BB962C8B-B14F-4D97-AF65-F5344CB8AC3E}">
        <p14:creationId xmlns="" xmlns:p14="http://schemas.microsoft.com/office/powerpoint/2010/main" val="21937757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911</TotalTime>
  <Words>3550</Words>
  <Application>Microsoft Office PowerPoint</Application>
  <PresentationFormat>Ekran Gösterisi (4:3)</PresentationFormat>
  <Paragraphs>260</Paragraphs>
  <Slides>74</Slides>
  <Notes>0</Notes>
  <HiddenSlides>0</HiddenSlides>
  <MMClips>0</MMClips>
  <ScaleCrop>false</ScaleCrop>
  <HeadingPairs>
    <vt:vector size="4" baseType="variant">
      <vt:variant>
        <vt:lpstr>Tema</vt:lpstr>
      </vt:variant>
      <vt:variant>
        <vt:i4>1</vt:i4>
      </vt:variant>
      <vt:variant>
        <vt:lpstr>Slayt Başlıkları</vt:lpstr>
      </vt:variant>
      <vt:variant>
        <vt:i4>74</vt:i4>
      </vt:variant>
    </vt:vector>
  </HeadingPairs>
  <TitlesOfParts>
    <vt:vector size="75" baseType="lpstr">
      <vt:lpstr>Cumba</vt:lpstr>
      <vt:lpstr>7-12 YAŞ UYUM PROBLEMLERİ</vt:lpstr>
      <vt:lpstr>Slayt 2</vt:lpstr>
      <vt:lpstr>HAVİGHURST ‘A GÖRE 6-12 YAŞ ÇOCUKLARIN GELİŞİM GÖREVLERİ</vt:lpstr>
      <vt:lpstr>Slayt 4</vt:lpstr>
      <vt:lpstr>Fiziksel değişim</vt:lpstr>
      <vt:lpstr>Slayt 6</vt:lpstr>
      <vt:lpstr>Slayt 7</vt:lpstr>
      <vt:lpstr>Slayt 8</vt:lpstr>
      <vt:lpstr>Aşırı Kilolu Çocuklar  </vt:lpstr>
      <vt:lpstr>Freud’un Psikoseksüel Gelişim Kuramı</vt:lpstr>
      <vt:lpstr>Slayt 11</vt:lpstr>
      <vt:lpstr>Ericson’ın Psikososyal Gelişim Kuramı</vt:lpstr>
      <vt:lpstr>Slayt 13</vt:lpstr>
      <vt:lpstr>Slayt 14</vt:lpstr>
      <vt:lpstr>CİNSİYET </vt:lpstr>
      <vt:lpstr>Slayt 16</vt:lpstr>
      <vt:lpstr>Slayt 17</vt:lpstr>
      <vt:lpstr>BU DÖNEMDE GÖRÜLEN  BOZUKLUKLAR</vt:lpstr>
      <vt:lpstr>Dikkat Eksikliği ve Hiperaktivite Bozukluğu</vt:lpstr>
      <vt:lpstr>Slayt 20</vt:lpstr>
      <vt:lpstr>Slayt 21</vt:lpstr>
      <vt:lpstr> A. Dikkat Eksikliği/ Hiperaktivite bozukluğunun DSM 5 Ölçütü </vt:lpstr>
      <vt:lpstr>Hiperaktivite</vt:lpstr>
      <vt:lpstr>Slayt 24</vt:lpstr>
      <vt:lpstr>DEHB ‘NİN TEDAVİSİ</vt:lpstr>
      <vt:lpstr>Slayt 26</vt:lpstr>
      <vt:lpstr>Öğrenme güçlükleri : Disleksi ve Diskalkuli</vt:lpstr>
      <vt:lpstr>Slayt 28</vt:lpstr>
      <vt:lpstr>Slayt 29</vt:lpstr>
      <vt:lpstr>Slayt 30</vt:lpstr>
      <vt:lpstr>Diskalkuli</vt:lpstr>
      <vt:lpstr>Slayt 32</vt:lpstr>
      <vt:lpstr>Matematik bozukluğu tedavisi </vt:lpstr>
      <vt:lpstr>Otistik Spektrum Bozuklukları </vt:lpstr>
      <vt:lpstr>Slayt 35</vt:lpstr>
      <vt:lpstr>Slayt 36</vt:lpstr>
      <vt:lpstr>Slayt 37</vt:lpstr>
      <vt:lpstr>Asperger Sendromu</vt:lpstr>
      <vt:lpstr>Slayt 39</vt:lpstr>
      <vt:lpstr>Slayt 40</vt:lpstr>
      <vt:lpstr>YIKICI DUYGUDURUM DİSREGÜLASYON BOZUKLUĞU</vt:lpstr>
      <vt:lpstr>Slayt 42</vt:lpstr>
      <vt:lpstr>YDDB NİN TEDAVİSİ</vt:lpstr>
      <vt:lpstr>OKUL FOBİSİ</vt:lpstr>
      <vt:lpstr>OKUL FOBİSİ</vt:lpstr>
      <vt:lpstr>OKUL FOBİSİ ve NEDENLERİ</vt:lpstr>
      <vt:lpstr>Slayt 47</vt:lpstr>
      <vt:lpstr>Slayt 48</vt:lpstr>
      <vt:lpstr>Slayt 49</vt:lpstr>
      <vt:lpstr>OKUL FOBİSİNİ TETİKLEYEN UNSURLAR </vt:lpstr>
      <vt:lpstr>Slayt 51</vt:lpstr>
      <vt:lpstr>OKUL FOBİSİNİ YAŞAYAN  ÇOÇUKLARIN TEMEL ÖZELLİKLERİ</vt:lpstr>
      <vt:lpstr> Gökhan Öğretmen </vt:lpstr>
      <vt:lpstr>OKUL FOBİSİ VE AİLENİN ROLÜ</vt:lpstr>
      <vt:lpstr>Okul Fobisi Yaşayan Çocuğa Yaklaşım nasıl olmalıdır? </vt:lpstr>
      <vt:lpstr>Slayt 56</vt:lpstr>
      <vt:lpstr>Slayt 57</vt:lpstr>
      <vt:lpstr>Okul başarısızlığını etkileyen genel faktörler</vt:lpstr>
      <vt:lpstr>Ebeveyn çocuk ilişkileri</vt:lpstr>
      <vt:lpstr>Ailelerin Çocuklarının Eğitime Katılımına İlişkin Öğretmen Görüşleri </vt:lpstr>
      <vt:lpstr>Slayt 61</vt:lpstr>
      <vt:lpstr>Slayt 62</vt:lpstr>
      <vt:lpstr>Slayt 63</vt:lpstr>
      <vt:lpstr>Slayt 64</vt:lpstr>
      <vt:lpstr>Akran ilişkileri</vt:lpstr>
      <vt:lpstr>Slayt 66</vt:lpstr>
      <vt:lpstr>Gelişimciler 5 ayrı akran statüsü tanımlamıştır</vt:lpstr>
      <vt:lpstr>Slayt 68</vt:lpstr>
      <vt:lpstr>Slayt 69</vt:lpstr>
      <vt:lpstr>Slayt 70</vt:lpstr>
      <vt:lpstr>ZORBALIK </vt:lpstr>
      <vt:lpstr>Slayt 72</vt:lpstr>
      <vt:lpstr>Slayt 73</vt:lpstr>
      <vt:lpstr>Slayt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7-12 YAŞ UYUM PROBLEMLERİ</dc:title>
  <dc:creator>Casper</dc:creator>
  <cp:lastModifiedBy>USER</cp:lastModifiedBy>
  <cp:revision>53</cp:revision>
  <dcterms:created xsi:type="dcterms:W3CDTF">2016-10-02T12:47:07Z</dcterms:created>
  <dcterms:modified xsi:type="dcterms:W3CDTF">2023-05-17T07:10:49Z</dcterms:modified>
</cp:coreProperties>
</file>