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90"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7.04.2023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7.04.2023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928670"/>
            <a:ext cx="7772400" cy="1470025"/>
          </a:xfrm>
        </p:spPr>
        <p:txBody>
          <a:bodyPr/>
          <a:lstStyle/>
          <a:p>
            <a:r>
              <a:rPr lang="tr-TR" sz="5400" dirty="0" smtClean="0">
                <a:solidFill>
                  <a:srgbClr val="FF0000"/>
                </a:solidFill>
                <a:effectLst>
                  <a:outerShdw blurRad="38100" dist="38100" dir="2700000" algn="tl">
                    <a:srgbClr val="000000">
                      <a:alpha val="43137"/>
                    </a:srgbClr>
                  </a:outerShdw>
                </a:effectLst>
              </a:rPr>
              <a:t>MESLEKLER</a:t>
            </a:r>
            <a:endParaRPr lang="tr-TR" dirty="0">
              <a:solidFill>
                <a:srgbClr val="FF0000"/>
              </a:solidFill>
              <a:effectLst>
                <a:outerShdw blurRad="38100" dist="38100" dir="2700000" algn="tl">
                  <a:srgbClr val="000000">
                    <a:alpha val="43137"/>
                  </a:srgbClr>
                </a:outerShdw>
              </a:effectLst>
            </a:endParaRPr>
          </a:p>
        </p:txBody>
      </p:sp>
      <p:pic>
        <p:nvPicPr>
          <p:cNvPr id="4098" name="Picture 2" descr="C:\Users\USER\Desktop\ihsan arak\yeni klsor önemli  bilglr\306280730_127611746719227_2688021449983366933_n.jpg"/>
          <p:cNvPicPr>
            <a:picLocks noChangeAspect="1" noChangeArrowheads="1"/>
          </p:cNvPicPr>
          <p:nvPr/>
        </p:nvPicPr>
        <p:blipFill>
          <a:blip r:embed="rId2"/>
          <a:srcRect/>
          <a:stretch>
            <a:fillRect/>
          </a:stretch>
        </p:blipFill>
        <p:spPr bwMode="auto">
          <a:xfrm>
            <a:off x="3143240" y="2928934"/>
            <a:ext cx="2786082" cy="278608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GIDA MÜHENDİSİ</a:t>
            </a:r>
            <a:endParaRPr lang="tr-TR" dirty="0"/>
          </a:p>
        </p:txBody>
      </p:sp>
      <p:pic>
        <p:nvPicPr>
          <p:cNvPr id="5122" name="Picture 2" descr="C:\Users\USER\Desktop\o3tmJ.jpg"/>
          <p:cNvPicPr>
            <a:picLocks noGrp="1" noChangeAspect="1" noChangeArrowheads="1"/>
          </p:cNvPicPr>
          <p:nvPr>
            <p:ph idx="1"/>
          </p:nvPr>
        </p:nvPicPr>
        <p:blipFill>
          <a:blip r:embed="rId2" cstate="print"/>
          <a:srcRect/>
          <a:stretch>
            <a:fillRect/>
          </a:stretch>
        </p:blipFill>
        <p:spPr bwMode="auto">
          <a:xfrm>
            <a:off x="928662" y="1428736"/>
            <a:ext cx="7143799" cy="51435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fontScale="47500" lnSpcReduction="20000"/>
          </a:bodyPr>
          <a:lstStyle/>
          <a:p>
            <a:pPr>
              <a:buNone/>
            </a:pPr>
            <a:r>
              <a:rPr lang="tr-TR" b="1" dirty="0">
                <a:solidFill>
                  <a:srgbClr val="FF0000"/>
                </a:solidFill>
              </a:rPr>
              <a:t>Gıda Mühendisliği</a:t>
            </a:r>
          </a:p>
          <a:p>
            <a:pPr>
              <a:buNone/>
            </a:pPr>
            <a:r>
              <a:rPr lang="tr-TR" dirty="0" smtClean="0"/>
              <a:t>	Gıda </a:t>
            </a:r>
            <a:r>
              <a:rPr lang="tr-TR" dirty="0"/>
              <a:t>mühendisliği, bilimsel bilgiler ve mühendislik bilgileri yardımıyla gıdaların güvenilir bir şekilde üretimini, hazırlanmasını, işlenmesini, paketlenmesini, dağıtılmasını sağlayan ve gıdalardan uygun bir şekilde yararlanmayı sağlayan mühendislik dalıdır. Temel amacı insanların sağlıklı beslenmesidir. </a:t>
            </a:r>
          </a:p>
          <a:p>
            <a:pPr>
              <a:buNone/>
            </a:pPr>
            <a:endParaRPr lang="tr-TR" dirty="0" smtClean="0"/>
          </a:p>
          <a:p>
            <a:pPr>
              <a:buNone/>
            </a:pPr>
            <a:r>
              <a:rPr lang="tr-TR" b="1" dirty="0" smtClean="0">
                <a:solidFill>
                  <a:srgbClr val="FF0000"/>
                </a:solidFill>
              </a:rPr>
              <a:t>Gıda </a:t>
            </a:r>
            <a:r>
              <a:rPr lang="tr-TR" b="1" dirty="0">
                <a:solidFill>
                  <a:srgbClr val="FF0000"/>
                </a:solidFill>
              </a:rPr>
              <a:t>Mühendisi Kimdir?</a:t>
            </a:r>
          </a:p>
          <a:p>
            <a:pPr>
              <a:buNone/>
            </a:pPr>
            <a:r>
              <a:rPr lang="tr-TR" dirty="0" smtClean="0"/>
              <a:t>	Gıda </a:t>
            </a:r>
            <a:r>
              <a:rPr lang="tr-TR" dirty="0"/>
              <a:t>üretim teknolojilerinin geliştirilmesi, sağlığa uygun, güvenli ve kaliteli gıda üretilmesi, gıda maddelerinin ambalajlanması ve depolanması, üretilen gıdaların kalite kontrollerinin yapılması konularında görev alan kişidir.</a:t>
            </a:r>
          </a:p>
          <a:p>
            <a:pPr>
              <a:buNone/>
            </a:pPr>
            <a:endParaRPr lang="tr-TR" dirty="0" smtClean="0"/>
          </a:p>
          <a:p>
            <a:pPr>
              <a:buNone/>
            </a:pPr>
            <a:r>
              <a:rPr lang="tr-TR" b="1" dirty="0" smtClean="0">
                <a:solidFill>
                  <a:srgbClr val="FF0000"/>
                </a:solidFill>
              </a:rPr>
              <a:t>Gıda </a:t>
            </a:r>
            <a:r>
              <a:rPr lang="tr-TR" b="1" dirty="0">
                <a:solidFill>
                  <a:srgbClr val="FF0000"/>
                </a:solidFill>
              </a:rPr>
              <a:t>Mühendisleri Neler Yapar?</a:t>
            </a:r>
          </a:p>
          <a:p>
            <a:pPr>
              <a:buNone/>
            </a:pPr>
            <a:r>
              <a:rPr lang="tr-TR" dirty="0" smtClean="0"/>
              <a:t>	Beslenme </a:t>
            </a:r>
            <a:r>
              <a:rPr lang="tr-TR" dirty="0"/>
              <a:t>değeri yüksek ve sağlık açısından güvenli besinlerin üretilmesini sağlar,</a:t>
            </a:r>
            <a:br>
              <a:rPr lang="tr-TR" dirty="0"/>
            </a:br>
            <a:r>
              <a:rPr lang="tr-TR" dirty="0"/>
              <a:t>Gıda işlemede biyokimyasal, teknolojik ve ekonomik değerlendirmeleri yaparak yeni işleme teknikleri ve yöntemleri geliştirir,</a:t>
            </a:r>
            <a:br>
              <a:rPr lang="tr-TR" dirty="0"/>
            </a:br>
            <a:r>
              <a:rPr lang="tr-TR" dirty="0"/>
              <a:t>Gıda hammaddelerini değerlendirir</a:t>
            </a:r>
            <a:br>
              <a:rPr lang="tr-TR" dirty="0"/>
            </a:br>
            <a:r>
              <a:rPr lang="tr-TR" dirty="0"/>
              <a:t>Gıda kaynak savurganlığını önlemek, nitelik ve nicelik yönünden korunmasını sağlar,</a:t>
            </a:r>
            <a:br>
              <a:rPr lang="tr-TR" dirty="0"/>
            </a:br>
            <a:r>
              <a:rPr lang="tr-TR" dirty="0"/>
              <a:t>Atıklardan yeni gıdalar üretir.</a:t>
            </a:r>
          </a:p>
          <a:p>
            <a:pPr>
              <a:buNone/>
            </a:pPr>
            <a:endParaRPr lang="tr-TR" dirty="0" smtClean="0"/>
          </a:p>
          <a:p>
            <a:pPr>
              <a:buNone/>
            </a:pPr>
            <a:r>
              <a:rPr lang="tr-TR" b="1" dirty="0" smtClean="0">
                <a:solidFill>
                  <a:srgbClr val="FF0000"/>
                </a:solidFill>
              </a:rPr>
              <a:t>Gıda </a:t>
            </a:r>
            <a:r>
              <a:rPr lang="tr-TR" b="1" dirty="0">
                <a:solidFill>
                  <a:srgbClr val="FF0000"/>
                </a:solidFill>
              </a:rPr>
              <a:t>Mühendislerinin Çalışma Alanları</a:t>
            </a:r>
          </a:p>
          <a:p>
            <a:pPr>
              <a:buNone/>
            </a:pPr>
            <a:r>
              <a:rPr lang="tr-TR" dirty="0" smtClean="0"/>
              <a:t>	Özel </a:t>
            </a:r>
            <a:r>
              <a:rPr lang="tr-TR" dirty="0"/>
              <a:t>ve kamu kuruluşlarında çalışabilirler. Gıda bulunan her işletmede gıda mühendisi çalıştırma zorunluluğu bulunmaktadır. Fırınlar, </a:t>
            </a:r>
            <a:r>
              <a:rPr lang="tr-TR" dirty="0" err="1"/>
              <a:t>restorantlar</a:t>
            </a:r>
            <a:r>
              <a:rPr lang="tr-TR" dirty="0"/>
              <a:t>, marketler, oteller, gıda fabrikaları gıda mühendislerinin çalışabileceği alanlardır.</a:t>
            </a:r>
          </a:p>
          <a:p>
            <a:pPr>
              <a:buNone/>
            </a:pPr>
            <a:endParaRPr lang="tr-TR" dirty="0" smtClean="0"/>
          </a:p>
          <a:p>
            <a:pPr>
              <a:buNone/>
            </a:pPr>
            <a:r>
              <a:rPr lang="tr-TR" b="1" dirty="0" smtClean="0">
                <a:solidFill>
                  <a:srgbClr val="FF0000"/>
                </a:solidFill>
              </a:rPr>
              <a:t>Gıda </a:t>
            </a:r>
            <a:r>
              <a:rPr lang="tr-TR" b="1" dirty="0">
                <a:solidFill>
                  <a:srgbClr val="FF0000"/>
                </a:solidFill>
              </a:rPr>
              <a:t>Mühendisliği Eğitimi Nerede Verilir?</a:t>
            </a:r>
          </a:p>
          <a:p>
            <a:pPr>
              <a:buNone/>
            </a:pPr>
            <a:r>
              <a:rPr lang="tr-TR" dirty="0" smtClean="0"/>
              <a:t>	Gıda </a:t>
            </a:r>
            <a:r>
              <a:rPr lang="tr-TR" dirty="0"/>
              <a:t>mühendisi olmak için mühendislik fakültelerinin gıda mühendisliği bölümünde eğitim almak gerekmektedir. Eğitim süresi 4 yıldır</a:t>
            </a:r>
          </a:p>
          <a:p>
            <a:pPr>
              <a:buNone/>
            </a:pP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DİYETİSYEN</a:t>
            </a:r>
            <a:endParaRPr lang="tr-TR" dirty="0"/>
          </a:p>
        </p:txBody>
      </p:sp>
      <p:pic>
        <p:nvPicPr>
          <p:cNvPr id="6146" name="Picture 2" descr="C:\Users\USER\Desktop\PQV1C.jpg"/>
          <p:cNvPicPr>
            <a:picLocks noGrp="1" noChangeAspect="1" noChangeArrowheads="1"/>
          </p:cNvPicPr>
          <p:nvPr>
            <p:ph idx="1"/>
          </p:nvPr>
        </p:nvPicPr>
        <p:blipFill>
          <a:blip r:embed="rId2" cstate="print"/>
          <a:srcRect/>
          <a:stretch>
            <a:fillRect/>
          </a:stretch>
        </p:blipFill>
        <p:spPr bwMode="auto">
          <a:xfrm>
            <a:off x="1214414" y="1428736"/>
            <a:ext cx="6643733" cy="51435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Autofit/>
          </a:bodyPr>
          <a:lstStyle/>
          <a:p>
            <a:pPr>
              <a:buNone/>
            </a:pPr>
            <a:r>
              <a:rPr lang="tr-TR" sz="1300" b="1" dirty="0">
                <a:solidFill>
                  <a:srgbClr val="FF0000"/>
                </a:solidFill>
              </a:rPr>
              <a:t>Diyetisyenlik</a:t>
            </a:r>
          </a:p>
          <a:p>
            <a:pPr>
              <a:buNone/>
            </a:pPr>
            <a:r>
              <a:rPr lang="tr-TR" sz="1300" dirty="0" smtClean="0"/>
              <a:t>	Diyetisyenler</a:t>
            </a:r>
            <a:r>
              <a:rPr lang="tr-TR" sz="1300" dirty="0"/>
              <a:t>, sağlıklı ve hasta kişiler için uygun bir beslenme rejimi belirlemektedirler.</a:t>
            </a:r>
          </a:p>
          <a:p>
            <a:pPr>
              <a:buNone/>
            </a:pPr>
            <a:endParaRPr lang="tr-TR" sz="1300" dirty="0" smtClean="0"/>
          </a:p>
          <a:p>
            <a:pPr>
              <a:buNone/>
            </a:pPr>
            <a:r>
              <a:rPr lang="tr-TR" sz="1300" b="1" dirty="0" err="1" smtClean="0">
                <a:solidFill>
                  <a:srgbClr val="FF0000"/>
                </a:solidFill>
              </a:rPr>
              <a:t>Diyetisten</a:t>
            </a:r>
            <a:r>
              <a:rPr lang="tr-TR" sz="1300" b="1" dirty="0" smtClean="0">
                <a:solidFill>
                  <a:srgbClr val="FF0000"/>
                </a:solidFill>
              </a:rPr>
              <a:t> </a:t>
            </a:r>
            <a:r>
              <a:rPr lang="tr-TR" sz="1300" b="1" dirty="0">
                <a:solidFill>
                  <a:srgbClr val="FF0000"/>
                </a:solidFill>
              </a:rPr>
              <a:t>Kimdir?</a:t>
            </a:r>
          </a:p>
          <a:p>
            <a:pPr>
              <a:buNone/>
            </a:pPr>
            <a:r>
              <a:rPr lang="tr-TR" sz="1300" dirty="0" smtClean="0"/>
              <a:t>	İnsanların </a:t>
            </a:r>
            <a:r>
              <a:rPr lang="tr-TR" sz="1300" dirty="0"/>
              <a:t>yeterli, dengeli ve sağlıklı bir biçimde beslenebilmeleri için yemek listelerinin hazırlanması, yiyeceklerin sağlığa uygun bir şekilde pişirilip sunulması konusunda çalışan bireyi ve toplumu sağlıklı beslenme konusunda bilgilendiren meslek elemanıdır.</a:t>
            </a:r>
          </a:p>
          <a:p>
            <a:pPr>
              <a:buNone/>
            </a:pPr>
            <a:endParaRPr lang="tr-TR" sz="1300" dirty="0" smtClean="0"/>
          </a:p>
          <a:p>
            <a:pPr>
              <a:buNone/>
            </a:pPr>
            <a:r>
              <a:rPr lang="tr-TR" sz="1300" b="1" dirty="0" smtClean="0">
                <a:solidFill>
                  <a:srgbClr val="FF0000"/>
                </a:solidFill>
              </a:rPr>
              <a:t>Diyetisyenler </a:t>
            </a:r>
            <a:r>
              <a:rPr lang="tr-TR" sz="1300" b="1" dirty="0">
                <a:solidFill>
                  <a:srgbClr val="FF0000"/>
                </a:solidFill>
              </a:rPr>
              <a:t>Neler Yapar?</a:t>
            </a:r>
          </a:p>
          <a:p>
            <a:pPr>
              <a:buNone/>
            </a:pPr>
            <a:r>
              <a:rPr lang="tr-TR" sz="1300" dirty="0" smtClean="0"/>
              <a:t>	Besinlerin </a:t>
            </a:r>
            <a:r>
              <a:rPr lang="tr-TR" sz="1300" dirty="0"/>
              <a:t>işlenmesi, hazırlanması, pişirilmesi, depolanması sırasında oluşan değişikliklerin insan vücudundaki etkilerini inceler,</a:t>
            </a:r>
            <a:br>
              <a:rPr lang="tr-TR" sz="1300" dirty="0"/>
            </a:br>
            <a:r>
              <a:rPr lang="tr-TR" sz="1300" dirty="0"/>
              <a:t>Toplumdaki yanlış beslenme alışkanlıklarını tespit eder,</a:t>
            </a:r>
            <a:br>
              <a:rPr lang="tr-TR" sz="1300" dirty="0"/>
            </a:br>
            <a:r>
              <a:rPr lang="tr-TR" sz="1300" dirty="0"/>
              <a:t>Yetersiz ve dengesiz beslenme sonucunda meydana gelen sağlık sorunlarına karşı önlemlerin alınmasını sağlar</a:t>
            </a:r>
            <a:r>
              <a:rPr lang="tr-TR" sz="1300" dirty="0" smtClean="0"/>
              <a:t>,</a:t>
            </a:r>
            <a:br>
              <a:rPr lang="tr-TR" sz="1300" dirty="0" smtClean="0"/>
            </a:br>
            <a:r>
              <a:rPr lang="tr-TR" sz="1300" dirty="0" smtClean="0"/>
              <a:t>Besin analizlerini gerçekleştirir,</a:t>
            </a:r>
            <a:r>
              <a:rPr lang="tr-TR" sz="1300" dirty="0"/>
              <a:t/>
            </a:r>
            <a:br>
              <a:rPr lang="tr-TR" sz="1300" dirty="0"/>
            </a:br>
            <a:r>
              <a:rPr lang="tr-TR" sz="1300" dirty="0"/>
              <a:t>Diyet ürünleri geliştirir,</a:t>
            </a:r>
            <a:br>
              <a:rPr lang="tr-TR" sz="1300" dirty="0"/>
            </a:br>
            <a:r>
              <a:rPr lang="tr-TR" sz="1300" dirty="0"/>
              <a:t>Çeşitli hastalık durumlarında bireyler veya gruplar için hastalıklarına uygun olarak diyet programı yapar,</a:t>
            </a:r>
            <a:br>
              <a:rPr lang="tr-TR" sz="1300" dirty="0"/>
            </a:br>
            <a:r>
              <a:rPr lang="tr-TR" sz="1300" dirty="0"/>
              <a:t>Toplu beslenme yapılan kurum ve kuruluşlarda beslenme ilkelerine uygun hizmetin verilmesini sağlar,</a:t>
            </a:r>
            <a:br>
              <a:rPr lang="tr-TR" sz="1300" dirty="0"/>
            </a:br>
            <a:r>
              <a:rPr lang="tr-TR" sz="1300" dirty="0"/>
              <a:t>Toplumu ve bireyleri sağlıklı ve ekonomik beslenme konusunda eğitir.</a:t>
            </a:r>
          </a:p>
          <a:p>
            <a:pPr>
              <a:buNone/>
            </a:pPr>
            <a:endParaRPr lang="tr-TR" sz="1300" dirty="0" smtClean="0"/>
          </a:p>
          <a:p>
            <a:pPr>
              <a:buNone/>
            </a:pPr>
            <a:r>
              <a:rPr lang="tr-TR" sz="1300" b="1" dirty="0" smtClean="0">
                <a:solidFill>
                  <a:srgbClr val="FF0000"/>
                </a:solidFill>
              </a:rPr>
              <a:t>Diyetisyenlerin </a:t>
            </a:r>
            <a:r>
              <a:rPr lang="tr-TR" sz="1300" b="1" dirty="0">
                <a:solidFill>
                  <a:srgbClr val="FF0000"/>
                </a:solidFill>
              </a:rPr>
              <a:t>Çalışma Alanları</a:t>
            </a:r>
          </a:p>
          <a:p>
            <a:pPr>
              <a:buNone/>
            </a:pPr>
            <a:r>
              <a:rPr lang="tr-TR" sz="1300" dirty="0" smtClean="0"/>
              <a:t>	Eğitim </a:t>
            </a:r>
            <a:r>
              <a:rPr lang="tr-TR" sz="1300" dirty="0"/>
              <a:t>kurumlarında beslenme eğitimcisi olarak, sağlık kuruluşlarında klinik diyetisyen olarak (şeker ve kalp hastalıklarının tedavilerinde özel diyetler hazırlarlar),toplu beslenme yapan kuruluşlarda, Besin üretimi yapan kuruluşlarda, özel beslenme ve spor merkezlerinde görev alabilirler.</a:t>
            </a:r>
          </a:p>
          <a:p>
            <a:pPr>
              <a:buNone/>
            </a:pPr>
            <a:endParaRPr lang="tr-TR" sz="1300" dirty="0" smtClean="0"/>
          </a:p>
          <a:p>
            <a:pPr>
              <a:buNone/>
            </a:pPr>
            <a:r>
              <a:rPr lang="tr-TR" sz="1300" b="1" dirty="0" smtClean="0">
                <a:solidFill>
                  <a:srgbClr val="FF0000"/>
                </a:solidFill>
              </a:rPr>
              <a:t>Diyetisyenlik </a:t>
            </a:r>
            <a:r>
              <a:rPr lang="tr-TR" sz="1300" b="1" dirty="0">
                <a:solidFill>
                  <a:srgbClr val="FF0000"/>
                </a:solidFill>
              </a:rPr>
              <a:t>Eğitimi Nerede Verilir?</a:t>
            </a:r>
          </a:p>
          <a:p>
            <a:pPr>
              <a:buNone/>
            </a:pPr>
            <a:r>
              <a:rPr lang="tr-TR" sz="1300" dirty="0" smtClean="0"/>
              <a:t>	Diyetisyenlik </a:t>
            </a:r>
            <a:r>
              <a:rPr lang="tr-TR" sz="1300" dirty="0"/>
              <a:t>(beslenme uzmanlığı) eğitimi, çeşitli üniversitelere bağlı fakülte ve yüksekokulların “Beslenme ve Diyetetik” bölümünde verilmektedir. Eğitim süresi 4 yıldır.</a:t>
            </a:r>
          </a:p>
          <a:p>
            <a:pPr>
              <a:buNone/>
            </a:pPr>
            <a:endParaRPr lang="tr-TR"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MİMAR</a:t>
            </a:r>
            <a:endParaRPr lang="tr-TR" dirty="0"/>
          </a:p>
        </p:txBody>
      </p:sp>
      <p:pic>
        <p:nvPicPr>
          <p:cNvPr id="7170" name="Picture 2" descr="C:\Users\USER\Desktop\0itrn.jpg"/>
          <p:cNvPicPr>
            <a:picLocks noGrp="1" noChangeAspect="1" noChangeArrowheads="1"/>
          </p:cNvPicPr>
          <p:nvPr>
            <p:ph idx="1"/>
          </p:nvPr>
        </p:nvPicPr>
        <p:blipFill>
          <a:blip r:embed="rId2" cstate="print"/>
          <a:srcRect/>
          <a:stretch>
            <a:fillRect/>
          </a:stretch>
        </p:blipFill>
        <p:spPr bwMode="auto">
          <a:xfrm>
            <a:off x="1357290" y="1428736"/>
            <a:ext cx="6357981" cy="52149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47500" lnSpcReduction="20000"/>
          </a:bodyPr>
          <a:lstStyle/>
          <a:p>
            <a:pPr>
              <a:buNone/>
            </a:pPr>
            <a:r>
              <a:rPr lang="tr-TR" b="1" dirty="0">
                <a:solidFill>
                  <a:srgbClr val="FF0000"/>
                </a:solidFill>
              </a:rPr>
              <a:t>Mimarlık</a:t>
            </a:r>
          </a:p>
          <a:p>
            <a:pPr>
              <a:buNone/>
            </a:pPr>
            <a:r>
              <a:rPr lang="tr-TR" dirty="0" smtClean="0"/>
              <a:t>	Mimarlık</a:t>
            </a:r>
            <a:r>
              <a:rPr lang="tr-TR" dirty="0"/>
              <a:t>, yapıları ve fiziksel çevreyi uygun ölçülerde tasarlama, inşa etme sanatıdır.</a:t>
            </a:r>
          </a:p>
          <a:p>
            <a:pPr>
              <a:buNone/>
            </a:pPr>
            <a:endParaRPr lang="tr-TR" b="1" dirty="0" smtClean="0">
              <a:solidFill>
                <a:srgbClr val="FF0000"/>
              </a:solidFill>
            </a:endParaRPr>
          </a:p>
          <a:p>
            <a:pPr>
              <a:buNone/>
            </a:pPr>
            <a:r>
              <a:rPr lang="tr-TR" b="1" dirty="0" smtClean="0">
                <a:solidFill>
                  <a:srgbClr val="FF0000"/>
                </a:solidFill>
              </a:rPr>
              <a:t>Mimar </a:t>
            </a:r>
            <a:r>
              <a:rPr lang="tr-TR" b="1" dirty="0">
                <a:solidFill>
                  <a:srgbClr val="FF0000"/>
                </a:solidFill>
              </a:rPr>
              <a:t>Kimdir?</a:t>
            </a:r>
          </a:p>
          <a:p>
            <a:pPr>
              <a:buNone/>
            </a:pPr>
            <a:r>
              <a:rPr lang="tr-TR" dirty="0" smtClean="0"/>
              <a:t>	Yapıların</a:t>
            </a:r>
            <a:r>
              <a:rPr lang="tr-TR" dirty="0"/>
              <a:t>, kullanıcıların ihtiyaçlarına cevap verecek şekilde, estetik ilkeleri göz önünde bulundurarak tasarımını yapan ve yapımını denetleyen kişidir.</a:t>
            </a:r>
          </a:p>
          <a:p>
            <a:pPr>
              <a:buNone/>
            </a:pPr>
            <a:endParaRPr lang="tr-TR" b="1" dirty="0" smtClean="0">
              <a:solidFill>
                <a:srgbClr val="FF0000"/>
              </a:solidFill>
            </a:endParaRPr>
          </a:p>
          <a:p>
            <a:pPr>
              <a:buNone/>
            </a:pPr>
            <a:r>
              <a:rPr lang="tr-TR" b="1" dirty="0" smtClean="0">
                <a:solidFill>
                  <a:srgbClr val="FF0000"/>
                </a:solidFill>
              </a:rPr>
              <a:t>Mimarlar </a:t>
            </a:r>
            <a:r>
              <a:rPr lang="tr-TR" b="1" dirty="0">
                <a:solidFill>
                  <a:srgbClr val="FF0000"/>
                </a:solidFill>
              </a:rPr>
              <a:t>Neler Yapar?</a:t>
            </a:r>
          </a:p>
          <a:p>
            <a:pPr>
              <a:buNone/>
            </a:pPr>
            <a:r>
              <a:rPr lang="tr-TR" dirty="0" smtClean="0"/>
              <a:t>	Mimarlar</a:t>
            </a:r>
            <a:r>
              <a:rPr lang="tr-TR" dirty="0"/>
              <a:t>, yapılacak binanın şehir imar planına uygun olup olmadığını inceler,</a:t>
            </a:r>
            <a:br>
              <a:rPr lang="tr-TR" dirty="0"/>
            </a:br>
            <a:r>
              <a:rPr lang="tr-TR" dirty="0"/>
              <a:t>Yapıyı kullanacak kişilerin isteklerini, görüşlerini öğrenir,</a:t>
            </a:r>
            <a:br>
              <a:rPr lang="tr-TR" dirty="0"/>
            </a:br>
            <a:r>
              <a:rPr lang="tr-TR" dirty="0"/>
              <a:t>Binanın planını çizer,</a:t>
            </a:r>
            <a:br>
              <a:rPr lang="tr-TR" dirty="0"/>
            </a:br>
            <a:r>
              <a:rPr lang="tr-TR" dirty="0"/>
              <a:t>Binanın yapıldığı zaman nasıl bir şekil alacağını gösteren maketler hazırlar,</a:t>
            </a:r>
            <a:br>
              <a:rPr lang="tr-TR" dirty="0"/>
            </a:br>
            <a:r>
              <a:rPr lang="tr-TR" dirty="0"/>
              <a:t>Yapılacak binanın sıhhi tesisat ve elektrikle ilgili işlemlerini inşaat, makine ve elektrik mühendisleri ile oluşturur ve yürütülmesini denetler,</a:t>
            </a:r>
            <a:br>
              <a:rPr lang="tr-TR" dirty="0"/>
            </a:br>
            <a:r>
              <a:rPr lang="tr-TR" dirty="0"/>
              <a:t>Şantiyede kullanılacak olan ayrıntılı planı çizer,</a:t>
            </a:r>
            <a:br>
              <a:rPr lang="tr-TR" dirty="0"/>
            </a:br>
            <a:r>
              <a:rPr lang="tr-TR" dirty="0"/>
              <a:t>Binanın yapılan plana uygun yapılıp yapılmadığını denetler,</a:t>
            </a:r>
            <a:br>
              <a:rPr lang="tr-TR" dirty="0"/>
            </a:br>
            <a:r>
              <a:rPr lang="tr-TR" dirty="0"/>
              <a:t>Binalarda değişiklik veya onarım için plan hazırlar.</a:t>
            </a:r>
          </a:p>
          <a:p>
            <a:pPr>
              <a:buNone/>
            </a:pPr>
            <a:endParaRPr lang="tr-TR" b="1" dirty="0" smtClean="0">
              <a:solidFill>
                <a:srgbClr val="FF0000"/>
              </a:solidFill>
            </a:endParaRPr>
          </a:p>
          <a:p>
            <a:pPr>
              <a:buNone/>
            </a:pPr>
            <a:r>
              <a:rPr lang="tr-TR" b="1" dirty="0" smtClean="0">
                <a:solidFill>
                  <a:srgbClr val="FF0000"/>
                </a:solidFill>
              </a:rPr>
              <a:t>Mimarların </a:t>
            </a:r>
            <a:r>
              <a:rPr lang="tr-TR" b="1" dirty="0">
                <a:solidFill>
                  <a:srgbClr val="FF0000"/>
                </a:solidFill>
              </a:rPr>
              <a:t>Çalışma Alanları</a:t>
            </a:r>
          </a:p>
          <a:p>
            <a:pPr>
              <a:buNone/>
            </a:pPr>
            <a:r>
              <a:rPr lang="tr-TR" dirty="0" smtClean="0"/>
              <a:t>	Mimarlar</a:t>
            </a:r>
            <a:r>
              <a:rPr lang="tr-TR" dirty="0"/>
              <a:t>, inşaat firmalarında ve işletmelerin mühendislik mimarlık bürolarında çalışabilirler. Ayrıca, belediyeler gibi kamu kuruluşları yanında özel şirketlerde de çalışabilir ve büro açabilirler.</a:t>
            </a:r>
          </a:p>
          <a:p>
            <a:pPr>
              <a:buNone/>
            </a:pPr>
            <a:endParaRPr lang="tr-TR" b="1" dirty="0" smtClean="0">
              <a:solidFill>
                <a:srgbClr val="FF0000"/>
              </a:solidFill>
            </a:endParaRPr>
          </a:p>
          <a:p>
            <a:pPr>
              <a:buNone/>
            </a:pPr>
            <a:r>
              <a:rPr lang="tr-TR" b="1" dirty="0" smtClean="0">
                <a:solidFill>
                  <a:srgbClr val="FF0000"/>
                </a:solidFill>
              </a:rPr>
              <a:t>Mimarlık </a:t>
            </a:r>
            <a:r>
              <a:rPr lang="tr-TR" b="1" dirty="0">
                <a:solidFill>
                  <a:srgbClr val="FF0000"/>
                </a:solidFill>
              </a:rPr>
              <a:t>Eğitimi Nerede Verilir?</a:t>
            </a:r>
          </a:p>
          <a:p>
            <a:pPr>
              <a:buNone/>
            </a:pPr>
            <a:r>
              <a:rPr lang="tr-TR" dirty="0" smtClean="0"/>
              <a:t>	Mesleğin </a:t>
            </a:r>
            <a:r>
              <a:rPr lang="tr-TR" dirty="0"/>
              <a:t>eğitimi, çeşitli üniversitelere bağlı mühendislik fakülteleri, mühendislik-mimarlık fakülteleri ve Mimarlık Fakültelerinin "Mimarlık" bölümünde verilmektedir. Eğitim süresi 4 yıldır. </a:t>
            </a:r>
          </a:p>
          <a:p>
            <a:pPr>
              <a:buNone/>
            </a:pPr>
            <a:r>
              <a:rPr lang="tr-TR" dirty="0" smtClean="0"/>
              <a:t/>
            </a:r>
            <a:br>
              <a:rPr lang="tr-TR" dirty="0" smtClean="0"/>
            </a:b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ÇEVRE MÜHENDİSİ</a:t>
            </a:r>
            <a:endParaRPr lang="tr-TR" dirty="0"/>
          </a:p>
        </p:txBody>
      </p:sp>
      <p:pic>
        <p:nvPicPr>
          <p:cNvPr id="8194" name="Picture 2" descr="C:\Users\USER\Desktop\4lBKk.jpg"/>
          <p:cNvPicPr>
            <a:picLocks noGrp="1" noChangeAspect="1" noChangeArrowheads="1"/>
          </p:cNvPicPr>
          <p:nvPr>
            <p:ph idx="1"/>
          </p:nvPr>
        </p:nvPicPr>
        <p:blipFill>
          <a:blip r:embed="rId2" cstate="print"/>
          <a:srcRect/>
          <a:stretch>
            <a:fillRect/>
          </a:stretch>
        </p:blipFill>
        <p:spPr bwMode="auto">
          <a:xfrm>
            <a:off x="1428728" y="1428736"/>
            <a:ext cx="6286543" cy="521497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fontScale="47500" lnSpcReduction="20000"/>
          </a:bodyPr>
          <a:lstStyle/>
          <a:p>
            <a:pPr>
              <a:buNone/>
            </a:pPr>
            <a:r>
              <a:rPr lang="tr-TR" b="1" dirty="0">
                <a:solidFill>
                  <a:srgbClr val="FF0000"/>
                </a:solidFill>
              </a:rPr>
              <a:t>Çevre Mühendisliği</a:t>
            </a:r>
          </a:p>
          <a:p>
            <a:pPr>
              <a:buNone/>
            </a:pPr>
            <a:r>
              <a:rPr lang="tr-TR" dirty="0" smtClean="0"/>
              <a:t>	Çevre </a:t>
            </a:r>
            <a:r>
              <a:rPr lang="tr-TR" dirty="0"/>
              <a:t>mühendisliği, doğal kaynakların kullanımı ve insan sağlığına uygun çevre koşullarının yaratılması ile ilgili mühendislik dalıdır.</a:t>
            </a:r>
          </a:p>
          <a:p>
            <a:pPr>
              <a:buNone/>
            </a:pPr>
            <a:endParaRPr lang="tr-TR" dirty="0" smtClean="0"/>
          </a:p>
          <a:p>
            <a:pPr>
              <a:buNone/>
            </a:pPr>
            <a:r>
              <a:rPr lang="tr-TR" b="1" dirty="0" smtClean="0">
                <a:solidFill>
                  <a:srgbClr val="FF0000"/>
                </a:solidFill>
              </a:rPr>
              <a:t>Çevre </a:t>
            </a:r>
            <a:r>
              <a:rPr lang="tr-TR" b="1" dirty="0">
                <a:solidFill>
                  <a:srgbClr val="FF0000"/>
                </a:solidFill>
              </a:rPr>
              <a:t>Mühendisi Kimdir?</a:t>
            </a:r>
          </a:p>
          <a:p>
            <a:pPr>
              <a:buNone/>
            </a:pPr>
            <a:r>
              <a:rPr lang="tr-TR" dirty="0" smtClean="0"/>
              <a:t>	Mühendislik </a:t>
            </a:r>
            <a:r>
              <a:rPr lang="tr-TR" dirty="0"/>
              <a:t>fakültelerinin ilgili bölümünden mezun olan, doğal kaynakların verimli şekilde kullanılması, doğal çevrenin korunması ve insan sağlığına uygun biçimde geliştirilmesi konularında çalışmalar yapan kişilerdir.</a:t>
            </a:r>
          </a:p>
          <a:p>
            <a:pPr>
              <a:buNone/>
            </a:pPr>
            <a:endParaRPr lang="tr-TR" dirty="0" smtClean="0"/>
          </a:p>
          <a:p>
            <a:pPr>
              <a:buNone/>
            </a:pPr>
            <a:r>
              <a:rPr lang="tr-TR" b="1" dirty="0" smtClean="0">
                <a:solidFill>
                  <a:srgbClr val="FF0000"/>
                </a:solidFill>
              </a:rPr>
              <a:t>Çevre </a:t>
            </a:r>
            <a:r>
              <a:rPr lang="tr-TR" b="1" dirty="0">
                <a:solidFill>
                  <a:srgbClr val="FF0000"/>
                </a:solidFill>
              </a:rPr>
              <a:t>Mühendisleri Neler Yapar? </a:t>
            </a:r>
          </a:p>
          <a:p>
            <a:pPr>
              <a:buNone/>
            </a:pPr>
            <a:r>
              <a:rPr lang="tr-TR" dirty="0" smtClean="0"/>
              <a:t>	Su</a:t>
            </a:r>
            <a:r>
              <a:rPr lang="tr-TR" dirty="0"/>
              <a:t>, toprak ve hava ortamlarında kalite kontrolleri yapar.</a:t>
            </a:r>
            <a:br>
              <a:rPr lang="tr-TR" dirty="0"/>
            </a:br>
            <a:r>
              <a:rPr lang="tr-TR" dirty="0"/>
              <a:t>Fabrika atıklarının insan sağlığına zararlı hale gelmeye başladığı miktarı saptar.</a:t>
            </a:r>
            <a:br>
              <a:rPr lang="tr-TR" dirty="0"/>
            </a:br>
            <a:r>
              <a:rPr lang="tr-TR" dirty="0"/>
              <a:t>Yerleşim merkezlerinde kanalizasyon, su ve yağmur suyu şebekesi gibi sistemlerin insan sağlığına en uygun biçimde tasarlanması ve yapılıp işletilmesi için gerekli önlemlerin alınmasına çalışır.</a:t>
            </a:r>
          </a:p>
          <a:p>
            <a:pPr>
              <a:buNone/>
            </a:pPr>
            <a:endParaRPr lang="tr-TR" dirty="0" smtClean="0"/>
          </a:p>
          <a:p>
            <a:pPr>
              <a:buNone/>
            </a:pPr>
            <a:r>
              <a:rPr lang="tr-TR" b="1" dirty="0" smtClean="0">
                <a:solidFill>
                  <a:srgbClr val="FF0000"/>
                </a:solidFill>
              </a:rPr>
              <a:t>Çevre </a:t>
            </a:r>
            <a:r>
              <a:rPr lang="tr-TR" b="1" dirty="0">
                <a:solidFill>
                  <a:srgbClr val="FF0000"/>
                </a:solidFill>
              </a:rPr>
              <a:t>Mühendislerinin Çalışma Alanları</a:t>
            </a:r>
          </a:p>
          <a:p>
            <a:pPr>
              <a:buNone/>
            </a:pPr>
            <a:r>
              <a:rPr lang="tr-TR" dirty="0" smtClean="0"/>
              <a:t>	Belediyeler</a:t>
            </a:r>
            <a:r>
              <a:rPr lang="tr-TR" dirty="0"/>
              <a:t>, İl Çevre ve Şehircilik Bakanlıkları çeşitli arıtma tesisleri gibi yerlerin dışında özel firmalarda da çalışmaktadırlar.</a:t>
            </a:r>
          </a:p>
          <a:p>
            <a:pPr>
              <a:buNone/>
            </a:pPr>
            <a:endParaRPr lang="tr-TR" dirty="0" smtClean="0"/>
          </a:p>
          <a:p>
            <a:pPr>
              <a:buNone/>
            </a:pPr>
            <a:r>
              <a:rPr lang="tr-TR" b="1" dirty="0" smtClean="0">
                <a:solidFill>
                  <a:srgbClr val="FF0000"/>
                </a:solidFill>
              </a:rPr>
              <a:t>Çevre </a:t>
            </a:r>
            <a:r>
              <a:rPr lang="tr-TR" b="1" dirty="0">
                <a:solidFill>
                  <a:srgbClr val="FF0000"/>
                </a:solidFill>
              </a:rPr>
              <a:t>Mühendisliği Eğitimi Nerede Verilir?</a:t>
            </a:r>
          </a:p>
          <a:p>
            <a:pPr>
              <a:buNone/>
            </a:pPr>
            <a:r>
              <a:rPr lang="tr-TR" dirty="0" smtClean="0"/>
              <a:t>	Çevre </a:t>
            </a:r>
            <a:r>
              <a:rPr lang="tr-TR" dirty="0"/>
              <a:t>mühendisliği eğitimi üniversitelerin mühendislik fakültelerinin çevre mühendisliği bölümlerinde verilmektedir. Eğitim süresi 4 yıldır. </a:t>
            </a:r>
          </a:p>
          <a:p>
            <a:pPr>
              <a:buNone/>
            </a:pPr>
            <a:r>
              <a:rPr lang="tr-TR" dirty="0" smtClean="0"/>
              <a:t/>
            </a:r>
            <a:br>
              <a:rPr lang="tr-TR" dirty="0" smtClean="0"/>
            </a:b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PSİKOLOG</a:t>
            </a:r>
            <a:endParaRPr lang="tr-TR" dirty="0"/>
          </a:p>
        </p:txBody>
      </p:sp>
      <p:pic>
        <p:nvPicPr>
          <p:cNvPr id="9218" name="Picture 2" descr="C:\Users\USER\Desktop\9ClK8.jpg"/>
          <p:cNvPicPr>
            <a:picLocks noGrp="1" noChangeAspect="1" noChangeArrowheads="1"/>
          </p:cNvPicPr>
          <p:nvPr>
            <p:ph idx="1"/>
          </p:nvPr>
        </p:nvPicPr>
        <p:blipFill>
          <a:blip r:embed="rId2" cstate="print"/>
          <a:srcRect/>
          <a:stretch>
            <a:fillRect/>
          </a:stretch>
        </p:blipFill>
        <p:spPr bwMode="auto">
          <a:xfrm>
            <a:off x="1500166" y="1500174"/>
            <a:ext cx="6072229" cy="51435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40000" lnSpcReduction="20000"/>
          </a:bodyPr>
          <a:lstStyle/>
          <a:p>
            <a:pPr>
              <a:buNone/>
            </a:pPr>
            <a:r>
              <a:rPr lang="tr-TR" b="1" dirty="0">
                <a:solidFill>
                  <a:srgbClr val="FF0000"/>
                </a:solidFill>
              </a:rPr>
              <a:t>Psikologluk</a:t>
            </a:r>
          </a:p>
          <a:p>
            <a:pPr>
              <a:buNone/>
            </a:pPr>
            <a:r>
              <a:rPr lang="tr-TR" dirty="0" smtClean="0"/>
              <a:t>	Duygu </a:t>
            </a:r>
            <a:r>
              <a:rPr lang="tr-TR" dirty="0"/>
              <a:t>ve düşüncelerin analizi ile sentezi, psikologluk mesleğinin ana kavramlarını oluşturmaktadır.</a:t>
            </a:r>
          </a:p>
          <a:p>
            <a:pPr>
              <a:buNone/>
            </a:pPr>
            <a:endParaRPr lang="tr-TR" dirty="0" smtClean="0"/>
          </a:p>
          <a:p>
            <a:pPr>
              <a:buNone/>
            </a:pPr>
            <a:r>
              <a:rPr lang="tr-TR" b="1" dirty="0" smtClean="0">
                <a:solidFill>
                  <a:srgbClr val="FF0000"/>
                </a:solidFill>
              </a:rPr>
              <a:t>Psikolog </a:t>
            </a:r>
            <a:r>
              <a:rPr lang="tr-TR" b="1" dirty="0">
                <a:solidFill>
                  <a:srgbClr val="FF0000"/>
                </a:solidFill>
              </a:rPr>
              <a:t>Kimdir?</a:t>
            </a:r>
          </a:p>
          <a:p>
            <a:pPr>
              <a:buNone/>
            </a:pPr>
            <a:r>
              <a:rPr lang="tr-TR" dirty="0" smtClean="0"/>
              <a:t>	Psikolog</a:t>
            </a:r>
            <a:r>
              <a:rPr lang="tr-TR" dirty="0"/>
              <a:t> insan ve hayvan davranışlarını, zihinsel yapı ve süreçlerini gözlem ve deney gibi bilimsel yöntemleri kullanarak inceleyen kişidir.</a:t>
            </a:r>
          </a:p>
          <a:p>
            <a:pPr>
              <a:buNone/>
            </a:pPr>
            <a:endParaRPr lang="tr-TR" dirty="0" smtClean="0"/>
          </a:p>
          <a:p>
            <a:pPr>
              <a:buNone/>
            </a:pPr>
            <a:r>
              <a:rPr lang="tr-TR" b="1" dirty="0" smtClean="0">
                <a:solidFill>
                  <a:srgbClr val="FF0000"/>
                </a:solidFill>
              </a:rPr>
              <a:t>Psikologlar </a:t>
            </a:r>
            <a:r>
              <a:rPr lang="tr-TR" b="1" dirty="0">
                <a:solidFill>
                  <a:srgbClr val="FF0000"/>
                </a:solidFill>
              </a:rPr>
              <a:t>Neler Yapar?</a:t>
            </a:r>
          </a:p>
          <a:p>
            <a:pPr>
              <a:buNone/>
            </a:pPr>
            <a:r>
              <a:rPr lang="tr-TR" dirty="0" smtClean="0"/>
              <a:t>	Doğum </a:t>
            </a:r>
            <a:r>
              <a:rPr lang="tr-TR" dirty="0"/>
              <a:t>öncesi dönemden başlayarak çocuklukta, gençlikte, yetişkinlik ve yaşlılıkta zihinsel ve fiziksel gelişim süreçlerini inceler,</a:t>
            </a:r>
            <a:br>
              <a:rPr lang="tr-TR" dirty="0"/>
            </a:br>
            <a:r>
              <a:rPr lang="tr-TR" dirty="0"/>
              <a:t>Yaşa bağlı davranış değişikliklerinin tanımlanması, açıklanması ve ölçülmesiyle ilgilenir,</a:t>
            </a:r>
            <a:br>
              <a:rPr lang="tr-TR" dirty="0"/>
            </a:br>
            <a:r>
              <a:rPr lang="tr-TR" dirty="0"/>
              <a:t>Organik süreçlerin davranış, düşünce ve duygular üzerindeki etkisini inceler,</a:t>
            </a:r>
            <a:br>
              <a:rPr lang="tr-TR" dirty="0"/>
            </a:br>
            <a:r>
              <a:rPr lang="tr-TR" dirty="0"/>
              <a:t>Biyolojik sistemler ile zihnin işlevi ve davranış arasındaki ilişkiyi inceler,</a:t>
            </a:r>
            <a:br>
              <a:rPr lang="tr-TR" dirty="0"/>
            </a:br>
            <a:r>
              <a:rPr lang="tr-TR" dirty="0"/>
              <a:t>Kaygı, sosyallik, başarı gereksinimi, saldırganlık vb. kişilerarası farklılıkları inceler,</a:t>
            </a:r>
            <a:br>
              <a:rPr lang="tr-TR" dirty="0"/>
            </a:br>
            <a:r>
              <a:rPr lang="tr-TR" dirty="0"/>
              <a:t>İnsanlarda görülen normal ve normal dışı davranışları; düşünme, öğrenme, duygu ve heyecan gibi insanları psikolojik süreçlerini inceler,</a:t>
            </a:r>
            <a:br>
              <a:rPr lang="tr-TR" dirty="0"/>
            </a:br>
            <a:r>
              <a:rPr lang="tr-TR" dirty="0"/>
              <a:t> İleri derecede davranış bozukluklarının tanı ve tedavisine yönelik çalışmalarda (psikoterapi) bulunur,</a:t>
            </a:r>
            <a:br>
              <a:rPr lang="tr-TR" dirty="0"/>
            </a:br>
            <a:r>
              <a:rPr lang="tr-TR" dirty="0"/>
              <a:t>Psikolojik etkenler ile fiziksel sağlık ve hastalık arasındaki ilişkiyi inceler,</a:t>
            </a:r>
            <a:br>
              <a:rPr lang="tr-TR" dirty="0"/>
            </a:br>
            <a:r>
              <a:rPr lang="tr-TR" dirty="0"/>
              <a:t>Bireylerin mesleki uyumlarının, kişiler arası iletişim becerilerinin geliştirilmesine çalışır,</a:t>
            </a:r>
            <a:br>
              <a:rPr lang="tr-TR" dirty="0"/>
            </a:br>
            <a:r>
              <a:rPr lang="tr-TR" dirty="0"/>
              <a:t>Sağlığı ve hastalığı etkileyen biyolojik, psikolojik ve sosyal etmenlerle ilgilenir.</a:t>
            </a:r>
          </a:p>
          <a:p>
            <a:pPr>
              <a:buNone/>
            </a:pPr>
            <a:endParaRPr lang="tr-TR" dirty="0" smtClean="0"/>
          </a:p>
          <a:p>
            <a:pPr>
              <a:buNone/>
            </a:pPr>
            <a:r>
              <a:rPr lang="tr-TR" b="1" dirty="0" smtClean="0">
                <a:solidFill>
                  <a:srgbClr val="FF0000"/>
                </a:solidFill>
              </a:rPr>
              <a:t>Psikologların </a:t>
            </a:r>
            <a:r>
              <a:rPr lang="tr-TR" b="1" dirty="0">
                <a:solidFill>
                  <a:srgbClr val="FF0000"/>
                </a:solidFill>
              </a:rPr>
              <a:t>Çalışma Alanları</a:t>
            </a:r>
          </a:p>
          <a:p>
            <a:pPr>
              <a:buNone/>
            </a:pPr>
            <a:r>
              <a:rPr lang="tr-TR" dirty="0" smtClean="0"/>
              <a:t>	Sağlık </a:t>
            </a:r>
            <a:r>
              <a:rPr lang="tr-TR" dirty="0"/>
              <a:t>Bakanlığına ve üniversitelere bağlı ruh ve sinir hastalıkları hastanelerinde, ruh sağlığı merkezlerinde, kreş ve çocuk bakımevlerinde, huzurevlerinde, çocuk ıslahevleri ve cezaevlerinde psikolog; rehberlik araştırma merkezlerinde okul </a:t>
            </a:r>
            <a:r>
              <a:rPr lang="tr-TR" dirty="0" err="1"/>
              <a:t>psikoloğu</a:t>
            </a:r>
            <a:r>
              <a:rPr lang="tr-TR" dirty="0"/>
              <a:t> olarak görev almaktadırlar. </a:t>
            </a:r>
          </a:p>
          <a:p>
            <a:pPr>
              <a:buNone/>
            </a:pPr>
            <a:endParaRPr lang="tr-TR" dirty="0" smtClean="0"/>
          </a:p>
          <a:p>
            <a:pPr>
              <a:buNone/>
            </a:pPr>
            <a:r>
              <a:rPr lang="tr-TR" b="1" dirty="0" smtClean="0">
                <a:solidFill>
                  <a:srgbClr val="FF0000"/>
                </a:solidFill>
              </a:rPr>
              <a:t>Psikoloji </a:t>
            </a:r>
            <a:r>
              <a:rPr lang="tr-TR" b="1" dirty="0">
                <a:solidFill>
                  <a:srgbClr val="FF0000"/>
                </a:solidFill>
              </a:rPr>
              <a:t>Eğitimi Nerede Verilir?</a:t>
            </a:r>
          </a:p>
          <a:p>
            <a:pPr>
              <a:buNone/>
            </a:pPr>
            <a:r>
              <a:rPr lang="tr-TR" dirty="0" smtClean="0"/>
              <a:t>	Üniversitelerin </a:t>
            </a:r>
            <a:r>
              <a:rPr lang="tr-TR" dirty="0"/>
              <a:t>Fen- Edebiyat fakültelerinin "Psikoloji" bölümlerinde verilmektedir. Eğitim süresi 4 yıldır.</a:t>
            </a:r>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ÖĞRETMEN</a:t>
            </a:r>
            <a:endParaRPr lang="tr-TR" dirty="0"/>
          </a:p>
        </p:txBody>
      </p:sp>
      <p:pic>
        <p:nvPicPr>
          <p:cNvPr id="1026" name="Picture 2" descr="C:\Users\USER\Desktop\dWl5D.jpg"/>
          <p:cNvPicPr>
            <a:picLocks noGrp="1" noChangeAspect="1" noChangeArrowheads="1"/>
          </p:cNvPicPr>
          <p:nvPr>
            <p:ph idx="1"/>
          </p:nvPr>
        </p:nvPicPr>
        <p:blipFill>
          <a:blip r:embed="rId2" cstate="print"/>
          <a:srcRect/>
          <a:stretch>
            <a:fillRect/>
          </a:stretch>
        </p:blipFill>
        <p:spPr bwMode="auto">
          <a:xfrm>
            <a:off x="1000100" y="1428736"/>
            <a:ext cx="7215237" cy="521497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VETERİNER</a:t>
            </a:r>
            <a:endParaRPr lang="tr-TR" dirty="0"/>
          </a:p>
        </p:txBody>
      </p:sp>
      <p:pic>
        <p:nvPicPr>
          <p:cNvPr id="11266" name="Picture 2" descr="C:\Users\USER\Desktop\vnVyF.jpg"/>
          <p:cNvPicPr>
            <a:picLocks noGrp="1" noChangeAspect="1" noChangeArrowheads="1"/>
          </p:cNvPicPr>
          <p:nvPr>
            <p:ph idx="1"/>
          </p:nvPr>
        </p:nvPicPr>
        <p:blipFill>
          <a:blip r:embed="rId2" cstate="print"/>
          <a:srcRect/>
          <a:stretch>
            <a:fillRect/>
          </a:stretch>
        </p:blipFill>
        <p:spPr bwMode="auto">
          <a:xfrm>
            <a:off x="1142976" y="1500174"/>
            <a:ext cx="6715171" cy="514353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40000" lnSpcReduction="20000"/>
          </a:bodyPr>
          <a:lstStyle/>
          <a:p>
            <a:pPr>
              <a:buNone/>
            </a:pPr>
            <a:r>
              <a:rPr lang="tr-TR" b="1" dirty="0">
                <a:solidFill>
                  <a:srgbClr val="FF0000"/>
                </a:solidFill>
              </a:rPr>
              <a:t>Veterinerlik</a:t>
            </a:r>
          </a:p>
          <a:p>
            <a:pPr>
              <a:buNone/>
            </a:pPr>
            <a:r>
              <a:rPr lang="tr-TR" dirty="0" smtClean="0"/>
              <a:t>	Üniversitelerin</a:t>
            </a:r>
            <a:r>
              <a:rPr lang="tr-TR" dirty="0"/>
              <a:t> Veterinerlik bölümü programlarından, mezun olan kişilerin, icra etmeye hak kazandığı mesleğe, veterinerlik adı verilir.</a:t>
            </a:r>
          </a:p>
          <a:p>
            <a:pPr>
              <a:buNone/>
            </a:pPr>
            <a:endParaRPr lang="tr-TR" dirty="0" smtClean="0"/>
          </a:p>
          <a:p>
            <a:pPr>
              <a:buNone/>
            </a:pPr>
            <a:r>
              <a:rPr lang="tr-TR" b="1" dirty="0" smtClean="0">
                <a:solidFill>
                  <a:srgbClr val="FF0000"/>
                </a:solidFill>
              </a:rPr>
              <a:t>Veteriner </a:t>
            </a:r>
            <a:r>
              <a:rPr lang="tr-TR" b="1" dirty="0">
                <a:solidFill>
                  <a:srgbClr val="FF0000"/>
                </a:solidFill>
              </a:rPr>
              <a:t>Kimdir?</a:t>
            </a:r>
          </a:p>
          <a:p>
            <a:pPr>
              <a:buNone/>
            </a:pPr>
            <a:r>
              <a:rPr lang="tr-TR" dirty="0" smtClean="0"/>
              <a:t>	Hayvan </a:t>
            </a:r>
            <a:r>
              <a:rPr lang="tr-TR" dirty="0"/>
              <a:t>sağlığının korunması için önlemler alan, hastalıklara tanı koyan, tıbbi ve cerrahi girişimlerde bulunarak hastalığın tedavisini sağlayan kişidir.</a:t>
            </a:r>
          </a:p>
          <a:p>
            <a:pPr>
              <a:buNone/>
            </a:pPr>
            <a:endParaRPr lang="tr-TR" dirty="0" smtClean="0"/>
          </a:p>
          <a:p>
            <a:pPr>
              <a:buNone/>
            </a:pPr>
            <a:r>
              <a:rPr lang="tr-TR" b="1" dirty="0" smtClean="0">
                <a:solidFill>
                  <a:srgbClr val="FF0000"/>
                </a:solidFill>
              </a:rPr>
              <a:t>Veterinerler </a:t>
            </a:r>
            <a:r>
              <a:rPr lang="tr-TR" b="1" dirty="0">
                <a:solidFill>
                  <a:srgbClr val="FF0000"/>
                </a:solidFill>
              </a:rPr>
              <a:t>Neler Yapar?</a:t>
            </a:r>
          </a:p>
          <a:p>
            <a:pPr>
              <a:buNone/>
            </a:pPr>
            <a:r>
              <a:rPr lang="tr-TR" dirty="0" smtClean="0"/>
              <a:t>	Yurdun </a:t>
            </a:r>
            <a:r>
              <a:rPr lang="tr-TR" dirty="0"/>
              <a:t>çeşitli bölgelerinin, iklim, tarımsal yapı ve pazarlama koşullarına uygun hayvan tür ve ırklarının saptanması, mevcut olanların iyileştirilmesi,</a:t>
            </a:r>
            <a:br>
              <a:rPr lang="tr-TR" dirty="0"/>
            </a:br>
            <a:r>
              <a:rPr lang="tr-TR" dirty="0"/>
              <a:t>Hayvan davranışları ve korunmaları verimlerini artırıcı yöntemlerin geliştirilmesi ve uygulanması gibi çalışmalarda bulunur,</a:t>
            </a:r>
            <a:br>
              <a:rPr lang="tr-TR" dirty="0"/>
            </a:br>
            <a:r>
              <a:rPr lang="tr-TR" dirty="0"/>
              <a:t>Hayvanların bakım ve beslenmesi, sağlıklarının korunması,</a:t>
            </a:r>
            <a:br>
              <a:rPr lang="tr-TR" dirty="0"/>
            </a:br>
            <a:r>
              <a:rPr lang="tr-TR" dirty="0"/>
              <a:t>Hayvan ürünlerinin değerlendirilmesi konularında, hayvan yetiştiricilerini aydınlatmak amacıyla eğitim programları düzenler,</a:t>
            </a:r>
            <a:br>
              <a:rPr lang="tr-TR" dirty="0"/>
            </a:br>
            <a:r>
              <a:rPr lang="tr-TR" dirty="0"/>
              <a:t>Salgın ve </a:t>
            </a:r>
            <a:r>
              <a:rPr lang="tr-TR" dirty="0" err="1"/>
              <a:t>paraziter</a:t>
            </a:r>
            <a:r>
              <a:rPr lang="tr-TR" dirty="0"/>
              <a:t> hayvan hastalıklarının önlenmesi için her türlü tıbbi çalışmaları yapar, Embriyo transferi gibi </a:t>
            </a:r>
            <a:r>
              <a:rPr lang="tr-TR" dirty="0" err="1"/>
              <a:t>biyoteknolojik</a:t>
            </a:r>
            <a:r>
              <a:rPr lang="tr-TR" dirty="0"/>
              <a:t> yöntemlerle hayvanlarda döl verimini artırma ve ıslah çalışmalarında bulunur.</a:t>
            </a:r>
            <a:br>
              <a:rPr lang="tr-TR" dirty="0"/>
            </a:br>
            <a:r>
              <a:rPr lang="tr-TR" dirty="0" err="1"/>
              <a:t>Zoonozların</a:t>
            </a:r>
            <a:r>
              <a:rPr lang="tr-TR" dirty="0"/>
              <a:t> yayılmasını önler ve tedavi yöntemleri geliştirir.</a:t>
            </a:r>
          </a:p>
          <a:p>
            <a:pPr>
              <a:buNone/>
            </a:pPr>
            <a:endParaRPr lang="tr-TR" dirty="0" smtClean="0"/>
          </a:p>
          <a:p>
            <a:pPr>
              <a:buNone/>
            </a:pPr>
            <a:r>
              <a:rPr lang="tr-TR" b="1" dirty="0" smtClean="0">
                <a:solidFill>
                  <a:srgbClr val="FF0000"/>
                </a:solidFill>
              </a:rPr>
              <a:t>Veterinerlerin </a:t>
            </a:r>
            <a:r>
              <a:rPr lang="tr-TR" b="1" dirty="0">
                <a:solidFill>
                  <a:srgbClr val="FF0000"/>
                </a:solidFill>
              </a:rPr>
              <a:t>Çalışma Alanları</a:t>
            </a:r>
          </a:p>
          <a:p>
            <a:pPr>
              <a:buNone/>
            </a:pPr>
            <a:r>
              <a:rPr lang="tr-TR" dirty="0" smtClean="0"/>
              <a:t>	Tarım </a:t>
            </a:r>
            <a:r>
              <a:rPr lang="tr-TR" dirty="0"/>
              <a:t>İşletmeleri Genel Müdürlüğü merkez ve hayvan ıslahı ve üretim kurumlarında, Veteriner Kontrol ve Araştırma Enstitüleri bölge </a:t>
            </a:r>
            <a:r>
              <a:rPr lang="tr-TR" dirty="0" err="1"/>
              <a:t>laboratuvarlarında</a:t>
            </a:r>
            <a:r>
              <a:rPr lang="tr-TR" dirty="0"/>
              <a:t>, ordu hayvan sağlığı ve gıda kontrol hizmetlerinde; ilaç firmaları, özel sektör çiftlikleri ve hayvansal üretime dayalı gıda </a:t>
            </a:r>
            <a:r>
              <a:rPr lang="tr-TR" dirty="0" err="1"/>
              <a:t>sanayiinde</a:t>
            </a:r>
            <a:r>
              <a:rPr lang="tr-TR" dirty="0"/>
              <a:t>, halk sağlığı ve çevre sağlığıyla ilgili tüm kamu kurum ve kuruluşlarında sağlık kontrol, kalite kontrol, üretme, işletme ve yönetim alanlarında görev yapabilir ve mevcut kanunlara göre kendi kliniklerini açabilirler.</a:t>
            </a:r>
          </a:p>
          <a:p>
            <a:pPr>
              <a:buNone/>
            </a:pPr>
            <a:endParaRPr lang="tr-TR" dirty="0" smtClean="0"/>
          </a:p>
          <a:p>
            <a:pPr>
              <a:buNone/>
            </a:pPr>
            <a:r>
              <a:rPr lang="tr-TR" b="1" dirty="0" smtClean="0">
                <a:solidFill>
                  <a:srgbClr val="FF0000"/>
                </a:solidFill>
              </a:rPr>
              <a:t>Veterinerlik </a:t>
            </a:r>
            <a:r>
              <a:rPr lang="tr-TR" b="1" dirty="0">
                <a:solidFill>
                  <a:srgbClr val="FF0000"/>
                </a:solidFill>
              </a:rPr>
              <a:t>Eğitimi Nerede Verilir?</a:t>
            </a:r>
          </a:p>
          <a:p>
            <a:pPr>
              <a:buNone/>
            </a:pPr>
            <a:r>
              <a:rPr lang="tr-TR" dirty="0" smtClean="0"/>
              <a:t>	Meslek </a:t>
            </a:r>
            <a:r>
              <a:rPr lang="tr-TR" dirty="0"/>
              <a:t>eğitimi; üniversitelere bağlı  fakültelerin Veterinerlik Bölümlerinde verilmektedir. Eğitim süresi 5 yıldır.</a:t>
            </a:r>
          </a:p>
          <a:p>
            <a:pPr>
              <a:buNone/>
            </a:pP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BİLGİSAYAR MÜHENDİSİ</a:t>
            </a:r>
            <a:endParaRPr lang="tr-TR" dirty="0"/>
          </a:p>
        </p:txBody>
      </p:sp>
      <p:pic>
        <p:nvPicPr>
          <p:cNvPr id="1026" name="Picture 2" descr="C:\Users\USER\Desktop\HC174.jpg"/>
          <p:cNvPicPr>
            <a:picLocks noGrp="1" noChangeAspect="1" noChangeArrowheads="1"/>
          </p:cNvPicPr>
          <p:nvPr>
            <p:ph idx="1"/>
          </p:nvPr>
        </p:nvPicPr>
        <p:blipFill>
          <a:blip r:embed="rId2" cstate="print"/>
          <a:srcRect/>
          <a:stretch>
            <a:fillRect/>
          </a:stretch>
        </p:blipFill>
        <p:spPr bwMode="auto">
          <a:xfrm>
            <a:off x="1071538" y="1428736"/>
            <a:ext cx="6786609" cy="51435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fontScale="47500" lnSpcReduction="20000"/>
          </a:bodyPr>
          <a:lstStyle/>
          <a:p>
            <a:pPr>
              <a:buNone/>
            </a:pPr>
            <a:r>
              <a:rPr lang="tr-TR" b="1" dirty="0" smtClean="0">
                <a:solidFill>
                  <a:srgbClr val="FF0000"/>
                </a:solidFill>
              </a:rPr>
              <a:t>Bilgisayar Mühendisi</a:t>
            </a:r>
          </a:p>
          <a:p>
            <a:pPr>
              <a:buNone/>
            </a:pPr>
            <a:r>
              <a:rPr lang="tr-TR" dirty="0" smtClean="0"/>
              <a:t>	Bilgisayar mühendisliği, bilgisayar ve ilgili cihazların tasarımı, üretimi, işletimi ve bakımı ile ilgili mühendislik dalıdır.</a:t>
            </a:r>
          </a:p>
          <a:p>
            <a:pPr>
              <a:buNone/>
            </a:pPr>
            <a:endParaRPr lang="tr-TR" dirty="0" smtClean="0"/>
          </a:p>
          <a:p>
            <a:pPr>
              <a:buNone/>
            </a:pPr>
            <a:r>
              <a:rPr lang="tr-TR" b="1" dirty="0" smtClean="0">
                <a:solidFill>
                  <a:srgbClr val="FF0000"/>
                </a:solidFill>
              </a:rPr>
              <a:t>Bilgisayar Mühendisi Kimdir?</a:t>
            </a:r>
          </a:p>
          <a:p>
            <a:pPr>
              <a:buNone/>
            </a:pPr>
            <a:r>
              <a:rPr lang="tr-TR" dirty="0" smtClean="0"/>
              <a:t>	Bilgisayar sistemlerinin yapısı, tasarımı, geliştirilmesi ve sistemlerin kullanılması konularında çalışan kişidir. Bir sorunu çözmek, bir işi yapmak amacıyla bilgisayar donanım ve yazılımlarını tasarlayan, geliştiren kişidir.</a:t>
            </a:r>
          </a:p>
          <a:p>
            <a:pPr>
              <a:buNone/>
            </a:pPr>
            <a:endParaRPr lang="tr-TR" dirty="0" smtClean="0"/>
          </a:p>
          <a:p>
            <a:pPr>
              <a:buNone/>
            </a:pPr>
            <a:r>
              <a:rPr lang="tr-TR" b="1" dirty="0" smtClean="0">
                <a:solidFill>
                  <a:srgbClr val="FF0000"/>
                </a:solidFill>
              </a:rPr>
              <a:t>Bilgisayar Mühendisi Neler Yapar?</a:t>
            </a:r>
          </a:p>
          <a:p>
            <a:pPr>
              <a:buNone/>
            </a:pPr>
            <a:r>
              <a:rPr lang="tr-TR" dirty="0" smtClean="0"/>
              <a:t>	Bilgisayar yazılımı yapar,</a:t>
            </a:r>
            <a:br>
              <a:rPr lang="tr-TR" dirty="0" smtClean="0"/>
            </a:br>
            <a:r>
              <a:rPr lang="tr-TR" dirty="0" smtClean="0"/>
              <a:t>Bilgisayar donanımı tasarlar,</a:t>
            </a:r>
            <a:br>
              <a:rPr lang="tr-TR" dirty="0" smtClean="0"/>
            </a:br>
            <a:r>
              <a:rPr lang="tr-TR" dirty="0" smtClean="0"/>
              <a:t>Bilgisayar sistem mühendisliği yapar,</a:t>
            </a:r>
            <a:br>
              <a:rPr lang="tr-TR" dirty="0" smtClean="0"/>
            </a:br>
            <a:r>
              <a:rPr lang="tr-TR" dirty="0" smtClean="0"/>
              <a:t>Bilgisayar veri tabanı yöneticiliğini yapar,</a:t>
            </a:r>
            <a:br>
              <a:rPr lang="tr-TR" dirty="0" smtClean="0"/>
            </a:br>
            <a:r>
              <a:rPr lang="tr-TR" dirty="0" smtClean="0"/>
              <a:t>Bilgi güvenliği uzmanlığı yapar.</a:t>
            </a:r>
          </a:p>
          <a:p>
            <a:pPr>
              <a:buNone/>
            </a:pPr>
            <a:endParaRPr lang="tr-TR" dirty="0" smtClean="0"/>
          </a:p>
          <a:p>
            <a:pPr>
              <a:buNone/>
            </a:pPr>
            <a:r>
              <a:rPr lang="tr-TR" b="1" dirty="0" smtClean="0">
                <a:solidFill>
                  <a:srgbClr val="FF0000"/>
                </a:solidFill>
              </a:rPr>
              <a:t>Bilgisayar Mühendislerinin Çalışma Alanları</a:t>
            </a:r>
          </a:p>
          <a:p>
            <a:pPr>
              <a:buNone/>
            </a:pPr>
            <a:r>
              <a:rPr lang="tr-TR" dirty="0" smtClean="0"/>
              <a:t>	Bilgisayar kullanımının hızla yaygınlaştığı günümüzde bilgisayar mühendisleri; endüstri, ticaret, danışmanlık, eğitim, yazılım alanlarında faaliyet gösteren kamu kuruluşlarında, özel kuruluşlarda, üniversitelerde, bankalarda, bilgisayar donanımı ve yazılımı üreten firmalarda çalışabilirler.</a:t>
            </a:r>
          </a:p>
          <a:p>
            <a:pPr>
              <a:buNone/>
            </a:pPr>
            <a:endParaRPr lang="tr-TR" dirty="0" smtClean="0"/>
          </a:p>
          <a:p>
            <a:pPr>
              <a:buNone/>
            </a:pPr>
            <a:r>
              <a:rPr lang="tr-TR" b="1" dirty="0" smtClean="0">
                <a:solidFill>
                  <a:srgbClr val="FF0000"/>
                </a:solidFill>
              </a:rPr>
              <a:t>Bilgisayar Mühendisliği Eğitimi Nerede Verilir?</a:t>
            </a:r>
          </a:p>
          <a:p>
            <a:pPr>
              <a:buNone/>
            </a:pPr>
            <a:r>
              <a:rPr lang="tr-TR" dirty="0" smtClean="0"/>
              <a:t>	Bilgisayar mühendisliği eğitimi üniversitelere bağlı fakültelerin Bilgisayar mühendisliği bölümünde verilmektedir. Eğitim süresi 4 yıldır.</a:t>
            </a:r>
          </a:p>
          <a:p>
            <a:pPr>
              <a:buNone/>
            </a:pPr>
            <a:r>
              <a:rPr lang="tr-TR" dirty="0" smtClean="0"/>
              <a:t/>
            </a:r>
            <a:br>
              <a:rPr lang="tr-TR" dirty="0" smtClean="0"/>
            </a:b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YAZILIM MÜHENDİSİ</a:t>
            </a:r>
            <a:endParaRPr lang="tr-TR" dirty="0"/>
          </a:p>
        </p:txBody>
      </p:sp>
      <p:pic>
        <p:nvPicPr>
          <p:cNvPr id="2050" name="Picture 2" descr="C:\Users\USER\Desktop\W4lFE.jpg"/>
          <p:cNvPicPr>
            <a:picLocks noGrp="1" noChangeAspect="1" noChangeArrowheads="1"/>
          </p:cNvPicPr>
          <p:nvPr>
            <p:ph idx="1"/>
          </p:nvPr>
        </p:nvPicPr>
        <p:blipFill>
          <a:blip r:embed="rId2" cstate="print"/>
          <a:srcRect/>
          <a:stretch>
            <a:fillRect/>
          </a:stretch>
        </p:blipFill>
        <p:spPr bwMode="auto">
          <a:xfrm>
            <a:off x="1214414" y="1571612"/>
            <a:ext cx="6643733" cy="50006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fontScale="47500" lnSpcReduction="20000"/>
          </a:bodyPr>
          <a:lstStyle/>
          <a:p>
            <a:pPr>
              <a:buNone/>
            </a:pPr>
            <a:r>
              <a:rPr lang="tr-TR" b="1" dirty="0" smtClean="0">
                <a:solidFill>
                  <a:srgbClr val="FF0000"/>
                </a:solidFill>
              </a:rPr>
              <a:t>Yazılım Mühendisliği</a:t>
            </a:r>
          </a:p>
          <a:p>
            <a:pPr>
              <a:buNone/>
            </a:pPr>
            <a:r>
              <a:rPr lang="tr-TR" dirty="0" smtClean="0"/>
              <a:t>	Yazılım Mühendisliği; sistemli, düzenli, ölçülebilir bir yaklaşımın yazılım geliştirme de, yazılımın işlenilmesinde ve bakımında uygulanması ile ilgili mühendislik dalıdır.</a:t>
            </a:r>
          </a:p>
          <a:p>
            <a:pPr>
              <a:buNone/>
            </a:pPr>
            <a:endParaRPr lang="tr-TR" dirty="0" smtClean="0"/>
          </a:p>
          <a:p>
            <a:pPr>
              <a:buNone/>
            </a:pPr>
            <a:r>
              <a:rPr lang="tr-TR" b="1" dirty="0" smtClean="0">
                <a:solidFill>
                  <a:srgbClr val="FF0000"/>
                </a:solidFill>
              </a:rPr>
              <a:t>Yazılım Mühendisi Kimdir?</a:t>
            </a:r>
          </a:p>
          <a:p>
            <a:pPr>
              <a:buNone/>
            </a:pPr>
            <a:r>
              <a:rPr lang="tr-TR" dirty="0" smtClean="0"/>
              <a:t>	Yazılım Mühendisi her alanda kullanılan bilgisayar sistemlerinin yazılım tasarımını hazırlayan ve sisteme entegre edip uygulamasını yapan kişidir.</a:t>
            </a:r>
          </a:p>
          <a:p>
            <a:pPr>
              <a:buNone/>
            </a:pPr>
            <a:endParaRPr lang="tr-TR" dirty="0" smtClean="0"/>
          </a:p>
          <a:p>
            <a:pPr>
              <a:buNone/>
            </a:pPr>
            <a:r>
              <a:rPr lang="tr-TR" b="1" dirty="0" smtClean="0">
                <a:solidFill>
                  <a:srgbClr val="FF0000"/>
                </a:solidFill>
              </a:rPr>
              <a:t>Yazılım Mühendisleri Neler Yapar?</a:t>
            </a:r>
          </a:p>
          <a:p>
            <a:pPr>
              <a:buNone/>
            </a:pPr>
            <a:r>
              <a:rPr lang="tr-TR" dirty="0" smtClean="0"/>
              <a:t>	Hazırlanacak yazılımla ilgili müşteri ilişkilerini kurar,</a:t>
            </a:r>
            <a:br>
              <a:rPr lang="tr-TR" dirty="0" smtClean="0"/>
            </a:br>
            <a:r>
              <a:rPr lang="tr-TR" dirty="0" smtClean="0"/>
              <a:t>Müşterilerden aldığı bilgiler doğrultusunda analiz ve tasarım yapar,</a:t>
            </a:r>
            <a:br>
              <a:rPr lang="tr-TR" dirty="0" smtClean="0"/>
            </a:br>
            <a:r>
              <a:rPr lang="tr-TR" dirty="0" smtClean="0"/>
              <a:t>Program yazar, programı test eder ve programda eksiklik varsa düzeltir,</a:t>
            </a:r>
            <a:br>
              <a:rPr lang="tr-TR" dirty="0" smtClean="0"/>
            </a:br>
            <a:r>
              <a:rPr lang="tr-TR" dirty="0" smtClean="0"/>
              <a:t>Yazılımı sorunsuz şekilde çalışır hâle getirdikten sonra, gerekli durumlarda kullanım yönergesini hazırlayarak kullanıcıların eğitilmesini sağlar.</a:t>
            </a:r>
          </a:p>
          <a:p>
            <a:pPr>
              <a:buNone/>
            </a:pPr>
            <a:endParaRPr lang="tr-TR" dirty="0" smtClean="0"/>
          </a:p>
          <a:p>
            <a:pPr>
              <a:buNone/>
            </a:pPr>
            <a:r>
              <a:rPr lang="tr-TR" b="1" dirty="0" smtClean="0">
                <a:solidFill>
                  <a:srgbClr val="FF0000"/>
                </a:solidFill>
              </a:rPr>
              <a:t>Yazılım Mühendislerinin Çalışma Alanları</a:t>
            </a:r>
          </a:p>
          <a:p>
            <a:pPr>
              <a:buNone/>
            </a:pPr>
            <a:r>
              <a:rPr lang="tr-TR" dirty="0" smtClean="0"/>
              <a:t>	Fikir üretimine dayalı bir iştir. Bu nedenle parasal olarak fazla sermayeye ihtiyaç duyulmamaktadır. Yazılım Mühendisleri kendi işlerini kurabilirler. Yazılım mühendisi, içinde yazılım yapılması gereken her sektörde çalışabilir. Bunlardan bazıları şöyledir: Bankacılık, oyun, e-devlet, elektronik savaş ve savunma sistemleri, sinyal işleme, sağlık bilgi sistemleri, robotik ve yapay-zekâ.</a:t>
            </a:r>
          </a:p>
          <a:p>
            <a:pPr>
              <a:buNone/>
            </a:pPr>
            <a:endParaRPr lang="tr-TR" dirty="0" smtClean="0"/>
          </a:p>
          <a:p>
            <a:pPr>
              <a:buNone/>
            </a:pPr>
            <a:r>
              <a:rPr lang="tr-TR" b="1" dirty="0" smtClean="0">
                <a:solidFill>
                  <a:srgbClr val="FF0000"/>
                </a:solidFill>
              </a:rPr>
              <a:t>Yazılım Mühendisliği Eğitimi Nerelerde Verilir?</a:t>
            </a:r>
          </a:p>
          <a:p>
            <a:pPr>
              <a:buNone/>
            </a:pPr>
            <a:r>
              <a:rPr lang="tr-TR" dirty="0" smtClean="0"/>
              <a:t>	Meslek eğitimi üniversitelere bağlı Mühendislik ve Bilgisayar Bilimleri Fakültelerinin Yazılım Mühendisliği ile Yazılım Mühendisliği Yüksek Lisans programında verilmektedir. Eğitim süresi, 1 yılı İngilizce hazırlık olmak üzere toplam 5 yıldır.</a:t>
            </a:r>
          </a:p>
          <a:p>
            <a:pPr>
              <a:buNone/>
            </a:pP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PİLOT</a:t>
            </a:r>
            <a:endParaRPr lang="tr-TR" dirty="0"/>
          </a:p>
        </p:txBody>
      </p:sp>
      <p:pic>
        <p:nvPicPr>
          <p:cNvPr id="1026" name="Picture 2" descr="C:\Users\USER\Desktop\hqrUy.jpg"/>
          <p:cNvPicPr>
            <a:picLocks noGrp="1" noChangeAspect="1" noChangeArrowheads="1"/>
          </p:cNvPicPr>
          <p:nvPr>
            <p:ph idx="1"/>
          </p:nvPr>
        </p:nvPicPr>
        <p:blipFill>
          <a:blip r:embed="rId2" cstate="print"/>
          <a:srcRect/>
          <a:stretch>
            <a:fillRect/>
          </a:stretch>
        </p:blipFill>
        <p:spPr bwMode="auto">
          <a:xfrm>
            <a:off x="785786" y="1600200"/>
            <a:ext cx="7215237" cy="504351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00792"/>
          </a:xfrm>
        </p:spPr>
        <p:txBody>
          <a:bodyPr>
            <a:normAutofit fontScale="47500" lnSpcReduction="20000"/>
          </a:bodyPr>
          <a:lstStyle/>
          <a:p>
            <a:pPr>
              <a:buNone/>
            </a:pPr>
            <a:r>
              <a:rPr lang="tr-TR" b="1" dirty="0" smtClean="0">
                <a:solidFill>
                  <a:srgbClr val="FF0000"/>
                </a:solidFill>
              </a:rPr>
              <a:t>Pilotluk</a:t>
            </a:r>
          </a:p>
          <a:p>
            <a:pPr>
              <a:buNone/>
            </a:pPr>
            <a:r>
              <a:rPr lang="tr-TR" dirty="0" smtClean="0"/>
              <a:t>	Bir uçuş sırasında uçuş kumandalarını idare etmek.</a:t>
            </a:r>
            <a:br>
              <a:rPr lang="tr-TR" dirty="0" smtClean="0"/>
            </a:br>
            <a:r>
              <a:rPr lang="tr-TR" dirty="0" smtClean="0"/>
              <a:t>Pilot Kimdir?</a:t>
            </a:r>
            <a:br>
              <a:rPr lang="tr-TR" dirty="0" smtClean="0"/>
            </a:br>
            <a:r>
              <a:rPr lang="tr-TR" dirty="0" smtClean="0"/>
              <a:t>Yolcu veya yük taşıyan hava taşıtını (helikopter ve uçağı) kullanan kişidir. </a:t>
            </a:r>
          </a:p>
          <a:p>
            <a:pPr>
              <a:buNone/>
            </a:pPr>
            <a:endParaRPr lang="tr-TR" dirty="0" smtClean="0"/>
          </a:p>
          <a:p>
            <a:pPr>
              <a:buNone/>
            </a:pPr>
            <a:r>
              <a:rPr lang="tr-TR" b="1" dirty="0" smtClean="0">
                <a:solidFill>
                  <a:srgbClr val="FF0000"/>
                </a:solidFill>
              </a:rPr>
              <a:t>Pilotlar Neler Yapar?</a:t>
            </a:r>
          </a:p>
          <a:p>
            <a:pPr>
              <a:buNone/>
            </a:pPr>
            <a:r>
              <a:rPr lang="tr-TR" dirty="0" smtClean="0"/>
              <a:t>	Uçuş programında belirtilen görevin özelliğine göre gerekli hazırlıkları yapar, uçuş planı hazırlar,</a:t>
            </a:r>
            <a:br>
              <a:rPr lang="tr-TR" dirty="0" smtClean="0"/>
            </a:br>
            <a:r>
              <a:rPr lang="tr-TR" dirty="0" smtClean="0"/>
              <a:t>Yakıt ve zaman hesaplamaları yapar, iniş meydanı ve yedek meydanların özelliklerini raporlardan inceler,</a:t>
            </a:r>
            <a:br>
              <a:rPr lang="tr-TR" dirty="0" smtClean="0"/>
            </a:br>
            <a:r>
              <a:rPr lang="tr-TR" dirty="0" smtClean="0"/>
              <a:t>Uçuştan belli bir süre önce hava meydanında bulunarak hava durumunu inceler,</a:t>
            </a:r>
            <a:br>
              <a:rPr lang="tr-TR" dirty="0" smtClean="0"/>
            </a:br>
            <a:r>
              <a:rPr lang="tr-TR" dirty="0" smtClean="0"/>
              <a:t>Kalkış saatinden önce uçağın yanına gelerek uçuş ekibini kontrol eder, teknik donanımların uçuşa hazır olup olmadığını inceler,</a:t>
            </a:r>
            <a:br>
              <a:rPr lang="tr-TR" dirty="0" smtClean="0"/>
            </a:br>
            <a:r>
              <a:rPr lang="tr-TR" dirty="0" smtClean="0"/>
              <a:t>Uçağın yüklenmesini kontrol eder,</a:t>
            </a:r>
            <a:br>
              <a:rPr lang="tr-TR" dirty="0" smtClean="0"/>
            </a:br>
            <a:r>
              <a:rPr lang="tr-TR" dirty="0" smtClean="0"/>
              <a:t>Kalkış zamanına uygun olarak uçuş kulesinden telsizle izin alıp motoru çalıştırır ve bütün teknik kontrolleri yapar,</a:t>
            </a:r>
            <a:br>
              <a:rPr lang="tr-TR" dirty="0" smtClean="0"/>
            </a:br>
            <a:r>
              <a:rPr lang="tr-TR" dirty="0" smtClean="0"/>
              <a:t>Kalkış, rota, alçalış ve inişleri planladığı şekliyle ve zorunluluk halinde gerekli değişiklikleri yaparak uygular,</a:t>
            </a:r>
            <a:br>
              <a:rPr lang="tr-TR" dirty="0" smtClean="0"/>
            </a:br>
            <a:r>
              <a:rPr lang="tr-TR" dirty="0" smtClean="0"/>
              <a:t>İniş sonu uçağı park edip, emniyete aldıktan sonra görevini tamamlamış olur. </a:t>
            </a:r>
          </a:p>
          <a:p>
            <a:pPr>
              <a:buNone/>
            </a:pPr>
            <a:endParaRPr lang="tr-TR" dirty="0" smtClean="0"/>
          </a:p>
          <a:p>
            <a:pPr>
              <a:buNone/>
            </a:pPr>
            <a:r>
              <a:rPr lang="tr-TR" b="1" dirty="0" smtClean="0">
                <a:solidFill>
                  <a:srgbClr val="FF0000"/>
                </a:solidFill>
              </a:rPr>
              <a:t>Pilotların Çalışma Alanları</a:t>
            </a:r>
          </a:p>
          <a:p>
            <a:pPr>
              <a:buNone/>
            </a:pPr>
            <a:r>
              <a:rPr lang="tr-TR" dirty="0" smtClean="0"/>
              <a:t>	Kurumsal havacılık ( şirket uçaklarını uçurmak ), tarımsal havacılık ( tohum serpme, ilaçlama) ve askeri havacılık </a:t>
            </a:r>
          </a:p>
          <a:p>
            <a:pPr>
              <a:buNone/>
            </a:pPr>
            <a:endParaRPr lang="tr-TR" dirty="0" smtClean="0"/>
          </a:p>
          <a:p>
            <a:pPr>
              <a:buNone/>
            </a:pPr>
            <a:r>
              <a:rPr lang="tr-TR" b="1" dirty="0" smtClean="0">
                <a:solidFill>
                  <a:srgbClr val="FF0000"/>
                </a:solidFill>
              </a:rPr>
              <a:t>Pilotluk Eğitimi Nerede Verilir?</a:t>
            </a:r>
          </a:p>
          <a:p>
            <a:pPr>
              <a:buNone/>
            </a:pPr>
            <a:r>
              <a:rPr lang="tr-TR" dirty="0" smtClean="0"/>
              <a:t>	Pilotluk eğitimi; Hava Harp Okulu, Kara Harp Okulu, Türk Hava Yolları, Türk Hava Kurumu, Anadolu Üniversitesi Sivil Havacılık Yüksek Okulu ve özel havacılık şirketlerinde verilmektedir. </a:t>
            </a:r>
          </a:p>
          <a:p>
            <a:pPr>
              <a:buNone/>
            </a:pPr>
            <a:r>
              <a:rPr lang="tr-TR" dirty="0" smtClean="0"/>
              <a:t/>
            </a:r>
            <a:br>
              <a:rPr lang="tr-TR" dirty="0" smtClean="0"/>
            </a:b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MESLEK TERAPİSTİ</a:t>
            </a:r>
            <a:endParaRPr lang="tr-TR" dirty="0"/>
          </a:p>
        </p:txBody>
      </p:sp>
      <p:pic>
        <p:nvPicPr>
          <p:cNvPr id="2051" name="Picture 3" descr="C:\Users\USER\Desktop\xCnW6.jpg"/>
          <p:cNvPicPr>
            <a:picLocks noGrp="1" noChangeAspect="1" noChangeArrowheads="1"/>
          </p:cNvPicPr>
          <p:nvPr>
            <p:ph idx="1"/>
          </p:nvPr>
        </p:nvPicPr>
        <p:blipFill>
          <a:blip r:embed="rId2" cstate="print"/>
          <a:srcRect/>
          <a:stretch>
            <a:fillRect/>
          </a:stretch>
        </p:blipFill>
        <p:spPr bwMode="auto">
          <a:xfrm>
            <a:off x="1357290" y="1500174"/>
            <a:ext cx="6357981" cy="492922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6072230"/>
          </a:xfrm>
        </p:spPr>
        <p:txBody>
          <a:bodyPr>
            <a:normAutofit fontScale="47500" lnSpcReduction="20000"/>
          </a:bodyPr>
          <a:lstStyle/>
          <a:p>
            <a:pPr>
              <a:buNone/>
            </a:pPr>
            <a:r>
              <a:rPr lang="tr-TR" b="1" dirty="0" smtClean="0">
                <a:solidFill>
                  <a:srgbClr val="FF0000"/>
                </a:solidFill>
              </a:rPr>
              <a:t>Meslek Terapistliği</a:t>
            </a:r>
          </a:p>
          <a:p>
            <a:pPr>
              <a:buNone/>
            </a:pPr>
            <a:r>
              <a:rPr lang="tr-TR" dirty="0" smtClean="0"/>
              <a:t>	Kişilerin aktivitelerle sağlıklı ve iyi olmasını sağlayıp yaşam memnuniyetini artırmaya yönelik çalışmalar yürüten bir meslek dalıdır.</a:t>
            </a:r>
          </a:p>
          <a:p>
            <a:pPr>
              <a:buNone/>
            </a:pPr>
            <a:endParaRPr lang="tr-TR" dirty="0" smtClean="0"/>
          </a:p>
          <a:p>
            <a:pPr>
              <a:buNone/>
            </a:pPr>
            <a:r>
              <a:rPr lang="tr-TR" b="1" dirty="0" smtClean="0">
                <a:solidFill>
                  <a:srgbClr val="FF0000"/>
                </a:solidFill>
              </a:rPr>
              <a:t>Meslek Terapisti ( </a:t>
            </a:r>
            <a:r>
              <a:rPr lang="tr-TR" b="1" dirty="0" err="1" smtClean="0">
                <a:solidFill>
                  <a:srgbClr val="FF0000"/>
                </a:solidFill>
              </a:rPr>
              <a:t>Ergoterapist</a:t>
            </a:r>
            <a:r>
              <a:rPr lang="tr-TR" b="1" dirty="0" smtClean="0">
                <a:solidFill>
                  <a:srgbClr val="FF0000"/>
                </a:solidFill>
              </a:rPr>
              <a:t>) Kimdir?</a:t>
            </a:r>
          </a:p>
          <a:p>
            <a:pPr>
              <a:buNone/>
            </a:pPr>
            <a:r>
              <a:rPr lang="tr-TR" dirty="0" smtClean="0"/>
              <a:t>	Meslek Terapisti, hastalanan ve yaralanan çalışanın işe uyum sürecini hızlandırmaya yardım eden kişidir.</a:t>
            </a:r>
          </a:p>
          <a:p>
            <a:pPr>
              <a:buNone/>
            </a:pPr>
            <a:endParaRPr lang="tr-TR" dirty="0" smtClean="0"/>
          </a:p>
          <a:p>
            <a:pPr>
              <a:buNone/>
            </a:pPr>
            <a:r>
              <a:rPr lang="tr-TR" b="1" dirty="0" smtClean="0">
                <a:solidFill>
                  <a:srgbClr val="FF0000"/>
                </a:solidFill>
              </a:rPr>
              <a:t>Mesleki Terapist Neler Yapar?</a:t>
            </a:r>
          </a:p>
          <a:p>
            <a:pPr>
              <a:buNone/>
            </a:pPr>
            <a:r>
              <a:rPr lang="tr-TR" dirty="0" smtClean="0"/>
              <a:t>	İnsanların sağlıklı bireyler olması için, hastalıklara yakalanmaması adına her türlü hastalıktan korunması için çalışır,</a:t>
            </a:r>
            <a:br>
              <a:rPr lang="tr-TR" dirty="0" smtClean="0"/>
            </a:br>
            <a:r>
              <a:rPr lang="tr-TR" dirty="0" smtClean="0"/>
              <a:t>Hastalarına sağlık aktivitesi yaptırmaya çalışır,</a:t>
            </a:r>
            <a:br>
              <a:rPr lang="tr-TR" dirty="0" smtClean="0"/>
            </a:br>
            <a:r>
              <a:rPr lang="tr-TR" dirty="0" smtClean="0"/>
              <a:t>Hastalarının çevresi ile uyumunu geliştirir,</a:t>
            </a:r>
            <a:br>
              <a:rPr lang="tr-TR" dirty="0" smtClean="0"/>
            </a:br>
            <a:r>
              <a:rPr lang="tr-TR" dirty="0" smtClean="0"/>
              <a:t>Çalışma verimliliğini arttırır, aynı zamanda hastasının yaşam kalitesini en üst düzeye çıkarmaya çalışır,</a:t>
            </a:r>
            <a:br>
              <a:rPr lang="tr-TR" dirty="0" smtClean="0"/>
            </a:br>
            <a:r>
              <a:rPr lang="tr-TR" dirty="0" smtClean="0"/>
              <a:t>Çalıştıkları sağlık kurumlarında; toplumdan dışlanmış kişilerin toplumsal katılımını artırıcı çalışmalarda bulunur,</a:t>
            </a:r>
            <a:br>
              <a:rPr lang="tr-TR" dirty="0" smtClean="0"/>
            </a:br>
            <a:r>
              <a:rPr lang="tr-TR" dirty="0" smtClean="0"/>
              <a:t>Yaralanma veya fonksiyon kaybı sonrası kişinin işine geri dönebilmesi veya yeni bir iş kazanabilmesi için çalışmak gibi görevleri yerine getirir.</a:t>
            </a:r>
          </a:p>
          <a:p>
            <a:pPr>
              <a:buNone/>
            </a:pPr>
            <a:endParaRPr lang="tr-TR" dirty="0" smtClean="0"/>
          </a:p>
          <a:p>
            <a:pPr>
              <a:buNone/>
            </a:pPr>
            <a:r>
              <a:rPr lang="tr-TR" b="1" dirty="0" smtClean="0">
                <a:solidFill>
                  <a:srgbClr val="FF0000"/>
                </a:solidFill>
              </a:rPr>
              <a:t>Meslek Terapistlerinin Çalışma Alanları</a:t>
            </a:r>
          </a:p>
          <a:p>
            <a:pPr>
              <a:buNone/>
            </a:pPr>
            <a:r>
              <a:rPr lang="tr-TR" dirty="0" smtClean="0"/>
              <a:t>	Mesleki terapist olarak çalışan bir kişi özel sektöre bağlı hastanelerde çalışabilir aynı zamanda devlet hastanelerinde görev alabilir. Ayrıca spor kulüplerinde, yaşlı bakım merkezlerinde de iş bulma imkânına sahiptirler.</a:t>
            </a:r>
          </a:p>
          <a:p>
            <a:pPr>
              <a:buNone/>
            </a:pPr>
            <a:endParaRPr lang="tr-TR" dirty="0" smtClean="0"/>
          </a:p>
          <a:p>
            <a:pPr>
              <a:buNone/>
            </a:pPr>
            <a:r>
              <a:rPr lang="tr-TR" b="1" dirty="0" smtClean="0">
                <a:solidFill>
                  <a:srgbClr val="FF0000"/>
                </a:solidFill>
              </a:rPr>
              <a:t>Meslek Terapistliği Eğitimi Nerelerde Verilir?</a:t>
            </a:r>
          </a:p>
          <a:p>
            <a:pPr>
              <a:buNone/>
            </a:pPr>
            <a:r>
              <a:rPr lang="tr-TR" dirty="0" smtClean="0"/>
              <a:t>	Mesleki terapistlik için meslek liselerinin sağlıkla ilgili hemşirelik, </a:t>
            </a:r>
            <a:r>
              <a:rPr lang="tr-TR" dirty="0" err="1" smtClean="0"/>
              <a:t>laboratuvar</a:t>
            </a:r>
            <a:r>
              <a:rPr lang="tr-TR" dirty="0" smtClean="0"/>
              <a:t>, sağlık memurluğu bölümü, veterinerlik, yaşlı hizmetleri bölümü, ebelik gibi bölümlerinden mezun olmak veya üniversitelerin iş ve uğraşı terapisi </a:t>
            </a:r>
            <a:r>
              <a:rPr lang="tr-TR" dirty="0" err="1" smtClean="0"/>
              <a:t>önlisans</a:t>
            </a:r>
            <a:r>
              <a:rPr lang="tr-TR" dirty="0" smtClean="0"/>
              <a:t> programına geçiş yaparak mezun olmak gerekmektedir.</a:t>
            </a:r>
          </a:p>
          <a:p>
            <a:pPr>
              <a:buNone/>
            </a:pP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14290"/>
            <a:ext cx="8229600" cy="5911873"/>
          </a:xfrm>
        </p:spPr>
        <p:txBody>
          <a:bodyPr>
            <a:normAutofit fontScale="47500" lnSpcReduction="20000"/>
          </a:bodyPr>
          <a:lstStyle/>
          <a:p>
            <a:pPr>
              <a:buNone/>
            </a:pPr>
            <a:r>
              <a:rPr lang="tr-TR" b="1" dirty="0">
                <a:solidFill>
                  <a:srgbClr val="FF0000"/>
                </a:solidFill>
              </a:rPr>
              <a:t>Öğretmenlik</a:t>
            </a:r>
          </a:p>
          <a:p>
            <a:pPr>
              <a:buNone/>
            </a:pPr>
            <a:r>
              <a:rPr lang="tr-TR" dirty="0" smtClean="0"/>
              <a:t>	Öğrencilerin </a:t>
            </a:r>
            <a:r>
              <a:rPr lang="tr-TR" dirty="0"/>
              <a:t>yetiştirildiği, yeteneklerinin keşfedildiği, onlara eğitim veren öğretmen olarak adlandırılan kişilerin dâhil olduğu meslek grubunun adıdır.</a:t>
            </a:r>
            <a:endParaRPr lang="tr-TR" b="1" dirty="0"/>
          </a:p>
          <a:p>
            <a:pPr>
              <a:buNone/>
            </a:pPr>
            <a:endParaRPr lang="tr-TR" b="1" dirty="0" smtClean="0">
              <a:solidFill>
                <a:srgbClr val="FF0000"/>
              </a:solidFill>
            </a:endParaRPr>
          </a:p>
          <a:p>
            <a:pPr>
              <a:buNone/>
            </a:pPr>
            <a:r>
              <a:rPr lang="tr-TR" b="1" dirty="0" smtClean="0">
                <a:solidFill>
                  <a:srgbClr val="FF0000"/>
                </a:solidFill>
              </a:rPr>
              <a:t>Öğretmen </a:t>
            </a:r>
            <a:r>
              <a:rPr lang="tr-TR" b="1" dirty="0">
                <a:solidFill>
                  <a:srgbClr val="FF0000"/>
                </a:solidFill>
              </a:rPr>
              <a:t>Kimdir</a:t>
            </a:r>
            <a:r>
              <a:rPr lang="tr-TR" b="1" dirty="0" smtClean="0">
                <a:solidFill>
                  <a:srgbClr val="FF0000"/>
                </a:solidFill>
              </a:rPr>
              <a:t>?</a:t>
            </a:r>
            <a:endParaRPr lang="tr-TR" b="1" dirty="0">
              <a:solidFill>
                <a:srgbClr val="FF0000"/>
              </a:solidFill>
            </a:endParaRPr>
          </a:p>
          <a:p>
            <a:pPr>
              <a:buNone/>
            </a:pPr>
            <a:r>
              <a:rPr lang="tr-TR" dirty="0" smtClean="0"/>
              <a:t>	Öğretmen</a:t>
            </a:r>
            <a:r>
              <a:rPr lang="tr-TR" dirty="0"/>
              <a:t>, bir bilim dalını, bir sanatı, bir tekniği veya belli bilgileri öğretmeyi kendisine meslek edinmiş kişidir.</a:t>
            </a:r>
          </a:p>
          <a:p>
            <a:pPr>
              <a:buNone/>
            </a:pPr>
            <a:endParaRPr lang="tr-TR" dirty="0" smtClean="0">
              <a:solidFill>
                <a:srgbClr val="FF0000"/>
              </a:solidFill>
            </a:endParaRPr>
          </a:p>
          <a:p>
            <a:pPr>
              <a:buNone/>
            </a:pPr>
            <a:r>
              <a:rPr lang="tr-TR" b="1" dirty="0" smtClean="0">
                <a:solidFill>
                  <a:srgbClr val="FF0000"/>
                </a:solidFill>
              </a:rPr>
              <a:t>Öğretmen </a:t>
            </a:r>
            <a:r>
              <a:rPr lang="tr-TR" b="1" dirty="0">
                <a:solidFill>
                  <a:srgbClr val="FF0000"/>
                </a:solidFill>
              </a:rPr>
              <a:t>Ne Yapar</a:t>
            </a:r>
            <a:r>
              <a:rPr lang="tr-TR" b="1" dirty="0" smtClean="0">
                <a:solidFill>
                  <a:srgbClr val="FF0000"/>
                </a:solidFill>
              </a:rPr>
              <a:t>?</a:t>
            </a:r>
            <a:endParaRPr lang="tr-TR" b="1" dirty="0">
              <a:solidFill>
                <a:srgbClr val="FF0000"/>
              </a:solidFill>
            </a:endParaRPr>
          </a:p>
          <a:p>
            <a:pPr>
              <a:buNone/>
            </a:pPr>
            <a:r>
              <a:rPr lang="tr-TR" dirty="0" smtClean="0"/>
              <a:t>	Eğitim </a:t>
            </a:r>
            <a:r>
              <a:rPr lang="tr-TR" dirty="0"/>
              <a:t>vereceği grubun düzeyine uygun bir çalışma planı yapar,</a:t>
            </a:r>
            <a:br>
              <a:rPr lang="tr-TR" dirty="0"/>
            </a:br>
            <a:r>
              <a:rPr lang="tr-TR" dirty="0"/>
              <a:t>Öğrencilerin başarılarını değerlendirir, başarıyı artırıcı önlemler alır,</a:t>
            </a:r>
            <a:br>
              <a:rPr lang="tr-TR" dirty="0"/>
            </a:br>
            <a:r>
              <a:rPr lang="tr-TR" dirty="0"/>
              <a:t>Eğitici kol çalışmalarında görev alarak öğrencilerin yeteneklerini geliştirici etkinlikler düzenler,</a:t>
            </a:r>
            <a:br>
              <a:rPr lang="tr-TR" dirty="0"/>
            </a:br>
            <a:r>
              <a:rPr lang="tr-TR" dirty="0"/>
              <a:t>Kendi alanı ile ilgili gelişmeleri takip eder, bunların öğretim programlarına yansıtılması için ilgililere önerilerde bulunur,</a:t>
            </a:r>
            <a:br>
              <a:rPr lang="tr-TR" dirty="0"/>
            </a:br>
            <a:r>
              <a:rPr lang="tr-TR" dirty="0"/>
              <a:t>Kendisine ayrılan ders saatlerinde planını uygulayarak öğrencilere alanı ile ilgili bilgi ve beceri kazandırır.</a:t>
            </a:r>
          </a:p>
          <a:p>
            <a:pPr>
              <a:buNone/>
            </a:pPr>
            <a:endParaRPr lang="tr-TR" dirty="0" smtClean="0">
              <a:solidFill>
                <a:srgbClr val="FF0000"/>
              </a:solidFill>
            </a:endParaRPr>
          </a:p>
          <a:p>
            <a:pPr>
              <a:buNone/>
            </a:pPr>
            <a:r>
              <a:rPr lang="tr-TR" b="1" dirty="0" smtClean="0">
                <a:solidFill>
                  <a:srgbClr val="FF0000"/>
                </a:solidFill>
              </a:rPr>
              <a:t>Öğretmenlerin </a:t>
            </a:r>
            <a:r>
              <a:rPr lang="tr-TR" b="1" dirty="0">
                <a:solidFill>
                  <a:srgbClr val="FF0000"/>
                </a:solidFill>
              </a:rPr>
              <a:t>Çalışma </a:t>
            </a:r>
            <a:r>
              <a:rPr lang="tr-TR" b="1" dirty="0" smtClean="0">
                <a:solidFill>
                  <a:srgbClr val="FF0000"/>
                </a:solidFill>
              </a:rPr>
              <a:t>Alanları</a:t>
            </a:r>
            <a:endParaRPr lang="tr-TR" b="1" dirty="0">
              <a:solidFill>
                <a:srgbClr val="FF0000"/>
              </a:solidFill>
            </a:endParaRPr>
          </a:p>
          <a:p>
            <a:pPr>
              <a:buNone/>
            </a:pPr>
            <a:r>
              <a:rPr lang="tr-TR" dirty="0"/>
              <a:t> </a:t>
            </a:r>
            <a:r>
              <a:rPr lang="tr-TR" dirty="0" smtClean="0"/>
              <a:t>	Milli </a:t>
            </a:r>
            <a:r>
              <a:rPr lang="tr-TR" dirty="0"/>
              <a:t>Eğitim Bakanlığına bağlı okullarda,</a:t>
            </a:r>
            <a:br>
              <a:rPr lang="tr-TR" dirty="0"/>
            </a:br>
            <a:r>
              <a:rPr lang="tr-TR" dirty="0"/>
              <a:t>Özel kolejlerde,</a:t>
            </a:r>
            <a:br>
              <a:rPr lang="tr-TR" dirty="0"/>
            </a:br>
            <a:r>
              <a:rPr lang="tr-TR" dirty="0"/>
              <a:t>Türk Silahlı Kuvvetlerinde,</a:t>
            </a:r>
            <a:br>
              <a:rPr lang="tr-TR" dirty="0"/>
            </a:br>
            <a:r>
              <a:rPr lang="tr-TR" dirty="0"/>
              <a:t>Özel dershanelerde çalışabilirler.</a:t>
            </a:r>
          </a:p>
          <a:p>
            <a:pPr>
              <a:buNone/>
            </a:pPr>
            <a:endParaRPr lang="tr-TR" dirty="0" smtClean="0">
              <a:solidFill>
                <a:srgbClr val="FF0000"/>
              </a:solidFill>
            </a:endParaRPr>
          </a:p>
          <a:p>
            <a:pPr>
              <a:buNone/>
            </a:pPr>
            <a:r>
              <a:rPr lang="tr-TR" b="1" dirty="0" smtClean="0">
                <a:solidFill>
                  <a:srgbClr val="FF0000"/>
                </a:solidFill>
              </a:rPr>
              <a:t>Öğretmenlik </a:t>
            </a:r>
            <a:r>
              <a:rPr lang="tr-TR" b="1" dirty="0">
                <a:solidFill>
                  <a:srgbClr val="FF0000"/>
                </a:solidFill>
              </a:rPr>
              <a:t>Eğitimi Nerede Verilir</a:t>
            </a:r>
            <a:r>
              <a:rPr lang="tr-TR" b="1" dirty="0" smtClean="0">
                <a:solidFill>
                  <a:srgbClr val="FF0000"/>
                </a:solidFill>
              </a:rPr>
              <a:t>?</a:t>
            </a:r>
            <a:endParaRPr lang="tr-TR" b="1" dirty="0">
              <a:solidFill>
                <a:srgbClr val="FF0000"/>
              </a:solidFill>
            </a:endParaRPr>
          </a:p>
          <a:p>
            <a:pPr>
              <a:buNone/>
            </a:pPr>
            <a:r>
              <a:rPr lang="tr-TR" dirty="0" smtClean="0"/>
              <a:t>	Öğretmenlik </a:t>
            </a:r>
            <a:r>
              <a:rPr lang="tr-TR" dirty="0"/>
              <a:t>Eğitimi için üniversite sınavına girmeden önce hangi branşın öğretmeni olunacağına karar verilmeli ve bu doğrultuda çalışmaya ağırlık verilmelidir. İstenilen bölüm kazanıldıktan sonra minimum 4 yıl sürecek fakültedeki eğitimin ardından KPSS sınavına girilecektir. KPSS sınavında alınacak puan ile gerekli sıralamaya girilirse öğretmen adayının ataması gerçekleşecektir.</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a:t>
            </a:r>
            <a:endParaRPr lang="tr-TR" dirty="0"/>
          </a:p>
        </p:txBody>
      </p:sp>
      <p:sp>
        <p:nvSpPr>
          <p:cNvPr id="3" name="2 İçerik Yer Tutucusu"/>
          <p:cNvSpPr>
            <a:spLocks noGrp="1"/>
          </p:cNvSpPr>
          <p:nvPr>
            <p:ph idx="1"/>
          </p:nvPr>
        </p:nvSpPr>
        <p:spPr/>
        <p:txBody>
          <a:bodyPr/>
          <a:lstStyle/>
          <a:p>
            <a:r>
              <a:rPr lang="tr-TR" dirty="0" smtClean="0"/>
              <a:t>https://www.guvenlicocuk.org.tr/meslekler</a:t>
            </a:r>
            <a:endParaRPr lang="tr-TR" dirty="0"/>
          </a:p>
        </p:txBody>
      </p:sp>
      <p:pic>
        <p:nvPicPr>
          <p:cNvPr id="4" name="Picture 2" descr="C:\Users\USER\Desktop\ihsan arak\yeni klsor önemli  bilglr\306280730_127611746719227_2688021449983366933_n.jpg"/>
          <p:cNvPicPr>
            <a:picLocks noChangeAspect="1" noChangeArrowheads="1"/>
          </p:cNvPicPr>
          <p:nvPr/>
        </p:nvPicPr>
        <p:blipFill>
          <a:blip r:embed="rId2"/>
          <a:srcRect/>
          <a:stretch>
            <a:fillRect/>
          </a:stretch>
        </p:blipFill>
        <p:spPr bwMode="auto">
          <a:xfrm>
            <a:off x="3143240" y="2928934"/>
            <a:ext cx="2786082" cy="278608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DOKTOR</a:t>
            </a:r>
            <a:endParaRPr lang="tr-TR" dirty="0"/>
          </a:p>
        </p:txBody>
      </p:sp>
      <p:pic>
        <p:nvPicPr>
          <p:cNvPr id="2050" name="Picture 2" descr="C:\Users\USER\Desktop\MCTzy.jpg"/>
          <p:cNvPicPr>
            <a:picLocks noGrp="1" noChangeAspect="1" noChangeArrowheads="1"/>
          </p:cNvPicPr>
          <p:nvPr>
            <p:ph idx="1"/>
          </p:nvPr>
        </p:nvPicPr>
        <p:blipFill>
          <a:blip r:embed="rId2" cstate="print"/>
          <a:srcRect/>
          <a:stretch>
            <a:fillRect/>
          </a:stretch>
        </p:blipFill>
        <p:spPr bwMode="auto">
          <a:xfrm>
            <a:off x="857224" y="1357298"/>
            <a:ext cx="7143799" cy="53578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00792"/>
          </a:xfrm>
        </p:spPr>
        <p:txBody>
          <a:bodyPr>
            <a:normAutofit fontScale="47500" lnSpcReduction="20000"/>
          </a:bodyPr>
          <a:lstStyle/>
          <a:p>
            <a:pPr>
              <a:buNone/>
            </a:pPr>
            <a:r>
              <a:rPr lang="tr-TR" b="1" dirty="0">
                <a:solidFill>
                  <a:srgbClr val="FF0000"/>
                </a:solidFill>
              </a:rPr>
              <a:t>Doktorluk</a:t>
            </a:r>
          </a:p>
          <a:p>
            <a:pPr>
              <a:buNone/>
            </a:pPr>
            <a:r>
              <a:rPr lang="tr-TR" dirty="0" smtClean="0"/>
              <a:t>	Doktorluk </a:t>
            </a:r>
            <a:r>
              <a:rPr lang="tr-TR" dirty="0"/>
              <a:t>mesleğini yerine getiren kişiler insanların sağlıklarını korumaları için önlem alırlar ve onlara önerilerde bulunurlar, hastalıklara teşhis koyarak tedavi edilmesinde yardımcı olurlar, gerektiğinde tıbbi veya cerrahi müdahalede bulunarak hastaların hayatlarının eski haline getirilmesinde başrol oynarlar.</a:t>
            </a:r>
          </a:p>
          <a:p>
            <a:pPr>
              <a:buNone/>
            </a:pPr>
            <a:endParaRPr lang="tr-TR" dirty="0" smtClean="0">
              <a:solidFill>
                <a:srgbClr val="FF0000"/>
              </a:solidFill>
            </a:endParaRPr>
          </a:p>
          <a:p>
            <a:pPr>
              <a:buNone/>
            </a:pPr>
            <a:r>
              <a:rPr lang="tr-TR" b="1" dirty="0" smtClean="0">
                <a:solidFill>
                  <a:srgbClr val="FF0000"/>
                </a:solidFill>
              </a:rPr>
              <a:t>Doktor </a:t>
            </a:r>
            <a:r>
              <a:rPr lang="tr-TR" b="1" dirty="0">
                <a:solidFill>
                  <a:srgbClr val="FF0000"/>
                </a:solidFill>
              </a:rPr>
              <a:t>Nedir?</a:t>
            </a:r>
          </a:p>
          <a:p>
            <a:pPr>
              <a:buNone/>
            </a:pPr>
            <a:r>
              <a:rPr lang="tr-TR" dirty="0" smtClean="0"/>
              <a:t>	Doktor</a:t>
            </a:r>
            <a:r>
              <a:rPr lang="tr-TR" dirty="0"/>
              <a:t>, hastalıkları önlemek ve tedavi etmek için tıp eğitimi görmüş kişidir.</a:t>
            </a:r>
          </a:p>
          <a:p>
            <a:pPr>
              <a:buNone/>
            </a:pPr>
            <a:endParaRPr lang="tr-TR" dirty="0" smtClean="0">
              <a:solidFill>
                <a:srgbClr val="FF0000"/>
              </a:solidFill>
            </a:endParaRPr>
          </a:p>
          <a:p>
            <a:pPr>
              <a:buNone/>
            </a:pPr>
            <a:r>
              <a:rPr lang="tr-TR" b="1" dirty="0" smtClean="0">
                <a:solidFill>
                  <a:srgbClr val="FF0000"/>
                </a:solidFill>
              </a:rPr>
              <a:t>Doktor </a:t>
            </a:r>
            <a:r>
              <a:rPr lang="tr-TR" b="1" dirty="0">
                <a:solidFill>
                  <a:srgbClr val="FF0000"/>
                </a:solidFill>
              </a:rPr>
              <a:t>Neler Yapar?</a:t>
            </a:r>
          </a:p>
          <a:p>
            <a:pPr>
              <a:buNone/>
            </a:pPr>
            <a:r>
              <a:rPr lang="tr-TR" dirty="0"/>
              <a:t> </a:t>
            </a:r>
            <a:r>
              <a:rPr lang="tr-TR" dirty="0" smtClean="0"/>
              <a:t>	Hastayı </a:t>
            </a:r>
            <a:r>
              <a:rPr lang="tr-TR" dirty="0"/>
              <a:t>Muayene eder,</a:t>
            </a:r>
            <a:br>
              <a:rPr lang="tr-TR" dirty="0"/>
            </a:br>
            <a:r>
              <a:rPr lang="tr-TR" dirty="0"/>
              <a:t>Tansiyon ölçme, sırt dinleme ve göğüs dinleme gibi ön </a:t>
            </a:r>
            <a:r>
              <a:rPr lang="tr-TR" dirty="0" err="1"/>
              <a:t>muayine</a:t>
            </a:r>
            <a:r>
              <a:rPr lang="tr-TR" dirty="0"/>
              <a:t> tekniklerini kullanır,</a:t>
            </a:r>
            <a:br>
              <a:rPr lang="tr-TR" dirty="0"/>
            </a:br>
            <a:r>
              <a:rPr lang="tr-TR" dirty="0"/>
              <a:t>Bebek, çocuk ve yetişkinlere gerekli aşıları uygular,</a:t>
            </a:r>
            <a:br>
              <a:rPr lang="tr-TR" dirty="0"/>
            </a:br>
            <a:r>
              <a:rPr lang="tr-TR" dirty="0"/>
              <a:t>Tahlil, röntgen vb. gerektiğinde bunları hastadan isteyerek sonuçlarını inceler,</a:t>
            </a:r>
            <a:br>
              <a:rPr lang="tr-TR" dirty="0"/>
            </a:br>
            <a:r>
              <a:rPr lang="tr-TR" dirty="0"/>
              <a:t>Reçete yazar,</a:t>
            </a:r>
            <a:br>
              <a:rPr lang="tr-TR" dirty="0"/>
            </a:br>
            <a:r>
              <a:rPr lang="tr-TR" dirty="0"/>
              <a:t>Acil hastalara yer, zaman önemli olmaksızın tedavi eder ve gerektiğinde ilk yardım uygular.</a:t>
            </a:r>
          </a:p>
          <a:p>
            <a:pPr>
              <a:buNone/>
            </a:pPr>
            <a:endParaRPr lang="tr-TR" dirty="0" smtClean="0">
              <a:solidFill>
                <a:srgbClr val="FF0000"/>
              </a:solidFill>
            </a:endParaRPr>
          </a:p>
          <a:p>
            <a:pPr>
              <a:buNone/>
            </a:pPr>
            <a:r>
              <a:rPr lang="tr-TR" b="1" dirty="0" smtClean="0">
                <a:solidFill>
                  <a:srgbClr val="FF0000"/>
                </a:solidFill>
              </a:rPr>
              <a:t>Doktorların </a:t>
            </a:r>
            <a:r>
              <a:rPr lang="tr-TR" b="1" dirty="0">
                <a:solidFill>
                  <a:srgbClr val="FF0000"/>
                </a:solidFill>
              </a:rPr>
              <a:t>Çalışma Alanları</a:t>
            </a:r>
          </a:p>
          <a:p>
            <a:pPr>
              <a:buNone/>
            </a:pPr>
            <a:r>
              <a:rPr lang="tr-TR" dirty="0" smtClean="0"/>
              <a:t>	Doktorlar</a:t>
            </a:r>
            <a:r>
              <a:rPr lang="tr-TR" dirty="0"/>
              <a:t>; sağlık ocaklarında, çocuk sağlığı merkezlerinde, dispanserlerde, SSK hastanelerinde, çeşitli kurumların sağlık birimlerinde, devlet hastanelerinin acil servislerinde, özel hastane ve polikliniklerde doktor ve yönetici olarak çalışabildikleri gibi kendi muayenehanelerini de açabilmektedirler.</a:t>
            </a:r>
          </a:p>
          <a:p>
            <a:pPr>
              <a:buNone/>
            </a:pPr>
            <a:endParaRPr lang="tr-TR" dirty="0" smtClean="0">
              <a:solidFill>
                <a:srgbClr val="FF0000"/>
              </a:solidFill>
            </a:endParaRPr>
          </a:p>
          <a:p>
            <a:pPr>
              <a:buNone/>
            </a:pPr>
            <a:r>
              <a:rPr lang="tr-TR" b="1" dirty="0" smtClean="0">
                <a:solidFill>
                  <a:srgbClr val="FF0000"/>
                </a:solidFill>
              </a:rPr>
              <a:t>Doktorluk </a:t>
            </a:r>
            <a:r>
              <a:rPr lang="tr-TR" b="1" dirty="0">
                <a:solidFill>
                  <a:srgbClr val="FF0000"/>
                </a:solidFill>
              </a:rPr>
              <a:t>Eğitimi Nerede Verilir?</a:t>
            </a:r>
          </a:p>
          <a:p>
            <a:pPr>
              <a:buNone/>
            </a:pPr>
            <a:r>
              <a:rPr lang="tr-TR" dirty="0" smtClean="0"/>
              <a:t>	Doktor </a:t>
            </a:r>
            <a:r>
              <a:rPr lang="tr-TR" dirty="0"/>
              <a:t>olabilmek için 6 yıllık tıp eğitimi alınması gerekmektedir. Bu eğitim sonrasında pratisyen hekim olarak mezun olunur. Fakülteden mezun olan pratisyen hekimlerin devlete hizmet yükümlülükleri bulunmaktadır, devlet hizmet yükümlülüğünü tamamladıktan sonra diplomalarını alabilmektedirler.</a:t>
            </a:r>
          </a:p>
          <a:p>
            <a:pPr>
              <a:buNone/>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AVUKAT</a:t>
            </a:r>
            <a:endParaRPr lang="tr-TR" dirty="0"/>
          </a:p>
        </p:txBody>
      </p:sp>
      <p:pic>
        <p:nvPicPr>
          <p:cNvPr id="3074" name="Picture 2" descr="C:\Users\USER\Desktop\xXcnp.jpg"/>
          <p:cNvPicPr>
            <a:picLocks noGrp="1" noChangeAspect="1" noChangeArrowheads="1"/>
          </p:cNvPicPr>
          <p:nvPr>
            <p:ph idx="1"/>
          </p:nvPr>
        </p:nvPicPr>
        <p:blipFill>
          <a:blip r:embed="rId2" cstate="print"/>
          <a:srcRect/>
          <a:stretch>
            <a:fillRect/>
          </a:stretch>
        </p:blipFill>
        <p:spPr bwMode="auto">
          <a:xfrm>
            <a:off x="1142976" y="1285860"/>
            <a:ext cx="6786609" cy="53578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6286544"/>
          </a:xfrm>
        </p:spPr>
        <p:txBody>
          <a:bodyPr>
            <a:normAutofit fontScale="47500" lnSpcReduction="20000"/>
          </a:bodyPr>
          <a:lstStyle/>
          <a:p>
            <a:pPr>
              <a:buNone/>
            </a:pPr>
            <a:r>
              <a:rPr lang="tr-TR" b="1" dirty="0">
                <a:solidFill>
                  <a:srgbClr val="FF0000"/>
                </a:solidFill>
              </a:rPr>
              <a:t>Avukatlık</a:t>
            </a:r>
          </a:p>
          <a:p>
            <a:pPr>
              <a:buNone/>
            </a:pPr>
            <a:r>
              <a:rPr lang="tr-TR" dirty="0" smtClean="0"/>
              <a:t>	Avukatlık </a:t>
            </a:r>
            <a:r>
              <a:rPr lang="tr-TR" dirty="0"/>
              <a:t>"her türlü hukuki sorun ve anlaşmazlıkların, adalet ve hakkaniyete uygun olarak çözümlenmesi ve hukuk kurallarının tam olarak uygulanmasında, yargı organlarına, kişilere, kurum ve kuruluşlara yardım etmek için, hukuki bilgi ve tecrübelerini, adaletin hizmetine tahsis eden ve kamu hizmeti gören serbest meslek mensubudur.</a:t>
            </a:r>
          </a:p>
          <a:p>
            <a:pPr>
              <a:buNone/>
            </a:pPr>
            <a:endParaRPr lang="tr-TR" b="1" dirty="0" smtClean="0">
              <a:solidFill>
                <a:srgbClr val="FF0000"/>
              </a:solidFill>
            </a:endParaRPr>
          </a:p>
          <a:p>
            <a:pPr>
              <a:buNone/>
            </a:pPr>
            <a:r>
              <a:rPr lang="tr-TR" b="1" dirty="0" smtClean="0">
                <a:solidFill>
                  <a:srgbClr val="FF0000"/>
                </a:solidFill>
              </a:rPr>
              <a:t>Avukat </a:t>
            </a:r>
            <a:r>
              <a:rPr lang="tr-TR" b="1" dirty="0">
                <a:solidFill>
                  <a:srgbClr val="FF0000"/>
                </a:solidFill>
              </a:rPr>
              <a:t>Kimdir?</a:t>
            </a:r>
          </a:p>
          <a:p>
            <a:pPr>
              <a:buNone/>
            </a:pPr>
            <a:r>
              <a:rPr lang="tr-TR" dirty="0" smtClean="0"/>
              <a:t>	Bireylerin </a:t>
            </a:r>
            <a:r>
              <a:rPr lang="tr-TR" dirty="0"/>
              <a:t>birbirleriyle ve devletle ilişkilerinde ortaya çıkan anlaşmazlıklarda hukuki bilgisine başvurulan ve bireyleri ilgili yerlerde temsil eden ve haklarını savunan kişidir.</a:t>
            </a:r>
          </a:p>
          <a:p>
            <a:pPr>
              <a:buNone/>
            </a:pPr>
            <a:endParaRPr lang="tr-TR" b="1" dirty="0" smtClean="0">
              <a:solidFill>
                <a:srgbClr val="FF0000"/>
              </a:solidFill>
            </a:endParaRPr>
          </a:p>
          <a:p>
            <a:pPr>
              <a:buNone/>
            </a:pPr>
            <a:r>
              <a:rPr lang="tr-TR" b="1" dirty="0" smtClean="0">
                <a:solidFill>
                  <a:srgbClr val="FF0000"/>
                </a:solidFill>
              </a:rPr>
              <a:t>Avukatlar </a:t>
            </a:r>
            <a:r>
              <a:rPr lang="tr-TR" b="1" dirty="0">
                <a:solidFill>
                  <a:srgbClr val="FF0000"/>
                </a:solidFill>
              </a:rPr>
              <a:t>Neler Yapar?</a:t>
            </a:r>
          </a:p>
          <a:p>
            <a:pPr>
              <a:buNone/>
            </a:pPr>
            <a:r>
              <a:rPr lang="tr-TR" dirty="0" smtClean="0"/>
              <a:t>	Bir </a:t>
            </a:r>
            <a:r>
              <a:rPr lang="tr-TR" dirty="0"/>
              <a:t>kimsenin avukatlığını kabul etmeden önce davasını aldığı kişiyi (müvekkilini) dinler, yararlı olabileceğine inanırsa davayı kabul eder,</a:t>
            </a:r>
            <a:br>
              <a:rPr lang="tr-TR" dirty="0"/>
            </a:br>
            <a:r>
              <a:rPr lang="tr-TR" dirty="0"/>
              <a:t>Dava konusu ile ilgili yasaları, yüksek mahkemelerin kararlarını inceler,</a:t>
            </a:r>
            <a:br>
              <a:rPr lang="tr-TR" dirty="0"/>
            </a:br>
            <a:r>
              <a:rPr lang="tr-TR" dirty="0"/>
              <a:t>Dava ile ilgili geniş araştırma ve inceleme yapar,</a:t>
            </a:r>
            <a:br>
              <a:rPr lang="tr-TR" dirty="0"/>
            </a:br>
            <a:r>
              <a:rPr lang="tr-TR" dirty="0"/>
              <a:t>Mahkemelerde çeşitli davalar açar veya müvekkili aleyhine açılan davaya katılır,</a:t>
            </a:r>
            <a:br>
              <a:rPr lang="tr-TR" dirty="0"/>
            </a:br>
            <a:r>
              <a:rPr lang="tr-TR" dirty="0"/>
              <a:t>Dava ile ilgili tanıkları mahkeme heyetine dinletir ve sorular sorar,</a:t>
            </a:r>
            <a:br>
              <a:rPr lang="tr-TR" dirty="0"/>
            </a:br>
            <a:r>
              <a:rPr lang="tr-TR" dirty="0"/>
              <a:t>Kararın müvekkili lehine sonuçlanmasını sağlamak için savunma metnini hazırlar ve savunma amacıyla konuşma yapar,</a:t>
            </a:r>
            <a:br>
              <a:rPr lang="tr-TR" dirty="0"/>
            </a:br>
            <a:r>
              <a:rPr lang="tr-TR" dirty="0"/>
              <a:t>Yeni çıkan yayın ve kanunları takip eder</a:t>
            </a:r>
          </a:p>
          <a:p>
            <a:pPr>
              <a:buNone/>
            </a:pPr>
            <a:endParaRPr lang="tr-TR" b="1" dirty="0" smtClean="0">
              <a:solidFill>
                <a:srgbClr val="FF0000"/>
              </a:solidFill>
            </a:endParaRPr>
          </a:p>
          <a:p>
            <a:pPr>
              <a:buNone/>
            </a:pPr>
            <a:r>
              <a:rPr lang="tr-TR" b="1" dirty="0" smtClean="0">
                <a:solidFill>
                  <a:srgbClr val="FF0000"/>
                </a:solidFill>
              </a:rPr>
              <a:t>Avukatların </a:t>
            </a:r>
            <a:r>
              <a:rPr lang="tr-TR" b="1" dirty="0">
                <a:solidFill>
                  <a:srgbClr val="FF0000"/>
                </a:solidFill>
              </a:rPr>
              <a:t>Çalışma Alanları</a:t>
            </a:r>
          </a:p>
          <a:p>
            <a:pPr>
              <a:buNone/>
            </a:pPr>
            <a:r>
              <a:rPr lang="tr-TR" dirty="0" smtClean="0"/>
              <a:t>	Kamu </a:t>
            </a:r>
            <a:r>
              <a:rPr lang="tr-TR" dirty="0"/>
              <a:t>kurumlarında, özel şirketlerde çalışabileceği gibi kişi kendi işyerini açıp bağımsız olarak da çalışabilir.</a:t>
            </a:r>
          </a:p>
          <a:p>
            <a:pPr>
              <a:buNone/>
            </a:pPr>
            <a:endParaRPr lang="tr-TR" b="1" dirty="0" smtClean="0">
              <a:solidFill>
                <a:srgbClr val="FF0000"/>
              </a:solidFill>
            </a:endParaRPr>
          </a:p>
          <a:p>
            <a:pPr>
              <a:buNone/>
            </a:pPr>
            <a:r>
              <a:rPr lang="tr-TR" b="1" dirty="0" smtClean="0">
                <a:solidFill>
                  <a:srgbClr val="FF0000"/>
                </a:solidFill>
              </a:rPr>
              <a:t>Avukatlık </a:t>
            </a:r>
            <a:r>
              <a:rPr lang="tr-TR" b="1" dirty="0">
                <a:solidFill>
                  <a:srgbClr val="FF0000"/>
                </a:solidFill>
              </a:rPr>
              <a:t>Eğitimi Nerede Verilir?</a:t>
            </a:r>
          </a:p>
          <a:p>
            <a:pPr>
              <a:buNone/>
            </a:pPr>
            <a:r>
              <a:rPr lang="tr-TR" dirty="0" smtClean="0"/>
              <a:t>	Mesleki </a:t>
            </a:r>
            <a:r>
              <a:rPr lang="tr-TR" dirty="0"/>
              <a:t>eğitim, üniversitelerin Hukuk fakültelerinde verilmektedir. Eğitim süresi 4 yıldır. Ön eğitim tamamlandıktan sonra 1 yıllık staj dönemi bulunmaktadır.  Staj sonunda, Baro Yönetim Kurulunca sözlü sınav yapılır, başarılı olanlara “Avukatlık” belgesi verilir</a:t>
            </a:r>
          </a:p>
          <a:p>
            <a:pPr>
              <a:buNone/>
            </a:pP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DİŞ HEKİMİ</a:t>
            </a:r>
            <a:endParaRPr lang="tr-TR" dirty="0"/>
          </a:p>
        </p:txBody>
      </p:sp>
      <p:pic>
        <p:nvPicPr>
          <p:cNvPr id="4098" name="Picture 2" descr="C:\Users\USER\Desktop\aCtn2.jpg"/>
          <p:cNvPicPr>
            <a:picLocks noGrp="1" noChangeAspect="1" noChangeArrowheads="1"/>
          </p:cNvPicPr>
          <p:nvPr>
            <p:ph idx="1"/>
          </p:nvPr>
        </p:nvPicPr>
        <p:blipFill>
          <a:blip r:embed="rId2" cstate="print"/>
          <a:srcRect/>
          <a:stretch>
            <a:fillRect/>
          </a:stretch>
        </p:blipFill>
        <p:spPr bwMode="auto">
          <a:xfrm>
            <a:off x="1000100" y="1428736"/>
            <a:ext cx="7215237" cy="514353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normAutofit fontScale="47500" lnSpcReduction="20000"/>
          </a:bodyPr>
          <a:lstStyle/>
          <a:p>
            <a:pPr>
              <a:buNone/>
            </a:pPr>
            <a:r>
              <a:rPr lang="tr-TR" b="1" dirty="0">
                <a:solidFill>
                  <a:srgbClr val="FF0000"/>
                </a:solidFill>
              </a:rPr>
              <a:t>Diş Hekimliği</a:t>
            </a:r>
          </a:p>
          <a:p>
            <a:pPr>
              <a:buNone/>
            </a:pPr>
            <a:r>
              <a:rPr lang="tr-TR" dirty="0"/>
              <a:t>	</a:t>
            </a:r>
            <a:r>
              <a:rPr lang="tr-TR" dirty="0" smtClean="0"/>
              <a:t>Diş </a:t>
            </a:r>
            <a:r>
              <a:rPr lang="tr-TR" dirty="0"/>
              <a:t>hekimliği, baş, yüz, ağız, çeneler ve dişlerin normal yapısını; görevlerini, hastalıklarını inceleyen ve bu hastalıkların koruyucu, iyileştirici tedavilerini kendine uğraş edinen bir tıp alanıdır.</a:t>
            </a:r>
          </a:p>
          <a:p>
            <a:pPr>
              <a:buNone/>
            </a:pPr>
            <a:endParaRPr lang="tr-TR" dirty="0" smtClean="0"/>
          </a:p>
          <a:p>
            <a:pPr>
              <a:buNone/>
            </a:pPr>
            <a:r>
              <a:rPr lang="tr-TR" b="1" dirty="0" smtClean="0">
                <a:solidFill>
                  <a:srgbClr val="FF0000"/>
                </a:solidFill>
              </a:rPr>
              <a:t>Diş </a:t>
            </a:r>
            <a:r>
              <a:rPr lang="tr-TR" b="1" dirty="0">
                <a:solidFill>
                  <a:srgbClr val="FF0000"/>
                </a:solidFill>
              </a:rPr>
              <a:t>Hekimi Kimdir?</a:t>
            </a:r>
          </a:p>
          <a:p>
            <a:pPr>
              <a:buNone/>
            </a:pPr>
            <a:r>
              <a:rPr lang="tr-TR" dirty="0" smtClean="0"/>
              <a:t>	Diş </a:t>
            </a:r>
            <a:r>
              <a:rPr lang="tr-TR" dirty="0"/>
              <a:t>sağlığının korunması, diş hastalıklarının tedavisi için gerekli çalışmaları yapan kişidir.</a:t>
            </a:r>
          </a:p>
          <a:p>
            <a:pPr>
              <a:buNone/>
            </a:pPr>
            <a:endParaRPr lang="tr-TR" dirty="0" smtClean="0"/>
          </a:p>
          <a:p>
            <a:pPr>
              <a:buNone/>
            </a:pPr>
            <a:r>
              <a:rPr lang="tr-TR" b="1" dirty="0" smtClean="0">
                <a:solidFill>
                  <a:srgbClr val="FF0000"/>
                </a:solidFill>
              </a:rPr>
              <a:t>Diş </a:t>
            </a:r>
            <a:r>
              <a:rPr lang="tr-TR" b="1" dirty="0">
                <a:solidFill>
                  <a:srgbClr val="FF0000"/>
                </a:solidFill>
              </a:rPr>
              <a:t>Hekimleri Neler Yapar?</a:t>
            </a:r>
          </a:p>
          <a:p>
            <a:pPr>
              <a:buNone/>
            </a:pPr>
            <a:r>
              <a:rPr lang="tr-TR" dirty="0" smtClean="0"/>
              <a:t>	Hastanın </a:t>
            </a:r>
            <a:r>
              <a:rPr lang="tr-TR" dirty="0"/>
              <a:t>şikâyetlerini dinleyip, dişlerini muayene eder, Gerekirse röntgen filmi çeker, inceler ve hastalığı teşhis eder,</a:t>
            </a:r>
            <a:br>
              <a:rPr lang="tr-TR" dirty="0"/>
            </a:br>
            <a:r>
              <a:rPr lang="tr-TR" dirty="0"/>
              <a:t>Apseli diş için reçete yazar,</a:t>
            </a:r>
            <a:br>
              <a:rPr lang="tr-TR" dirty="0"/>
            </a:br>
            <a:r>
              <a:rPr lang="tr-TR" dirty="0"/>
              <a:t>Çekilmiş dişlerin yerine köprü ve protezle yenilerini takar,</a:t>
            </a:r>
            <a:br>
              <a:rPr lang="tr-TR" dirty="0"/>
            </a:br>
            <a:r>
              <a:rPr lang="tr-TR" dirty="0"/>
              <a:t>Kanal tedavisi yapar,</a:t>
            </a:r>
            <a:br>
              <a:rPr lang="tr-TR" dirty="0"/>
            </a:br>
            <a:r>
              <a:rPr lang="tr-TR" dirty="0"/>
              <a:t>Ağız ve diş eti hastalıklarını tedavi eder,</a:t>
            </a:r>
            <a:br>
              <a:rPr lang="tr-TR" dirty="0"/>
            </a:br>
            <a:r>
              <a:rPr lang="tr-TR" dirty="0"/>
              <a:t>İnsanlara, ağız sağlığı ve temizliği konularında bilgi verir, önerilerde bulunur. </a:t>
            </a:r>
          </a:p>
          <a:p>
            <a:pPr>
              <a:buNone/>
            </a:pPr>
            <a:endParaRPr lang="tr-TR" dirty="0" smtClean="0"/>
          </a:p>
          <a:p>
            <a:pPr>
              <a:buNone/>
            </a:pPr>
            <a:r>
              <a:rPr lang="tr-TR" b="1" dirty="0" smtClean="0">
                <a:solidFill>
                  <a:srgbClr val="FF0000"/>
                </a:solidFill>
              </a:rPr>
              <a:t>Diş </a:t>
            </a:r>
            <a:r>
              <a:rPr lang="tr-TR" b="1" dirty="0">
                <a:solidFill>
                  <a:srgbClr val="FF0000"/>
                </a:solidFill>
              </a:rPr>
              <a:t>Hekimlerinin Çalışma Alanları</a:t>
            </a:r>
          </a:p>
          <a:p>
            <a:pPr>
              <a:buNone/>
            </a:pPr>
            <a:r>
              <a:rPr lang="tr-TR" dirty="0" smtClean="0"/>
              <a:t>	Sağlık </a:t>
            </a:r>
            <a:r>
              <a:rPr lang="tr-TR" dirty="0"/>
              <a:t>Bakanlığı’na Bağlı Kurum ve Kuruluşlarda, Diş Hekimliği Fakültelerinde, hastanelerde, özel kliniklerde ve kendi muayenelerini açarak çalışabilirler.</a:t>
            </a:r>
          </a:p>
          <a:p>
            <a:pPr>
              <a:buNone/>
            </a:pPr>
            <a:endParaRPr lang="tr-TR" dirty="0" smtClean="0"/>
          </a:p>
          <a:p>
            <a:pPr>
              <a:buNone/>
            </a:pPr>
            <a:r>
              <a:rPr lang="tr-TR" b="1" dirty="0" smtClean="0">
                <a:solidFill>
                  <a:srgbClr val="FF0000"/>
                </a:solidFill>
              </a:rPr>
              <a:t>Diş </a:t>
            </a:r>
            <a:r>
              <a:rPr lang="tr-TR" b="1" dirty="0">
                <a:solidFill>
                  <a:srgbClr val="FF0000"/>
                </a:solidFill>
              </a:rPr>
              <a:t>Hekimliği Eğitimi Nerede Verilir?</a:t>
            </a:r>
          </a:p>
          <a:p>
            <a:pPr>
              <a:buNone/>
            </a:pPr>
            <a:r>
              <a:rPr lang="tr-TR" dirty="0" smtClean="0"/>
              <a:t>	Üniversitelerin </a:t>
            </a:r>
            <a:r>
              <a:rPr lang="tr-TR" dirty="0"/>
              <a:t>"Diş Hekimliği" fakültelerinde verilmektedir. Mesleğin eğitim süresi 5 yıldır.</a:t>
            </a:r>
          </a:p>
          <a:p>
            <a:pPr>
              <a:buNone/>
            </a:pP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45</Words>
  <PresentationFormat>Ekran Gösterisi (4:3)</PresentationFormat>
  <Paragraphs>214</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MESLEKLER</vt:lpstr>
      <vt:lpstr>ÖĞRETMEN</vt:lpstr>
      <vt:lpstr>Slayt 3</vt:lpstr>
      <vt:lpstr>DOKTOR</vt:lpstr>
      <vt:lpstr>Slayt 5</vt:lpstr>
      <vt:lpstr>AVUKAT</vt:lpstr>
      <vt:lpstr>Slayt 7</vt:lpstr>
      <vt:lpstr>DİŞ HEKİMİ</vt:lpstr>
      <vt:lpstr>Slayt 9</vt:lpstr>
      <vt:lpstr>GIDA MÜHENDİSİ</vt:lpstr>
      <vt:lpstr>Slayt 11</vt:lpstr>
      <vt:lpstr>DİYETİSYEN</vt:lpstr>
      <vt:lpstr>Slayt 13</vt:lpstr>
      <vt:lpstr>MİMAR</vt:lpstr>
      <vt:lpstr>Slayt 15</vt:lpstr>
      <vt:lpstr>ÇEVRE MÜHENDİSİ</vt:lpstr>
      <vt:lpstr>Slayt 17</vt:lpstr>
      <vt:lpstr>PSİKOLOG</vt:lpstr>
      <vt:lpstr>Slayt 19</vt:lpstr>
      <vt:lpstr>VETERİNER</vt:lpstr>
      <vt:lpstr>Slayt 21</vt:lpstr>
      <vt:lpstr>BİLGİSAYAR MÜHENDİSİ</vt:lpstr>
      <vt:lpstr>Slayt 23</vt:lpstr>
      <vt:lpstr>YAZILIM MÜHENDİSİ</vt:lpstr>
      <vt:lpstr>Slayt 25</vt:lpstr>
      <vt:lpstr>PİLOT</vt:lpstr>
      <vt:lpstr>Slayt 27</vt:lpstr>
      <vt:lpstr>MESLEK TERAPİSTİ</vt:lpstr>
      <vt:lpstr>Slayt 29</vt:lpstr>
      <vt:lpstr>KAYNAK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MESLEKLER</dc:title>
  <dc:creator>USER</dc:creator>
  <cp:lastModifiedBy>USER</cp:lastModifiedBy>
  <cp:revision>4</cp:revision>
  <dcterms:created xsi:type="dcterms:W3CDTF">2023-04-05T12:50:29Z</dcterms:created>
  <dcterms:modified xsi:type="dcterms:W3CDTF">2023-04-07T11:06:14Z</dcterms:modified>
</cp:coreProperties>
</file>