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73" r:id="rId12"/>
    <p:sldId id="274" r:id="rId13"/>
    <p:sldId id="276" r:id="rId14"/>
    <p:sldId id="267" r:id="rId15"/>
    <p:sldId id="268" r:id="rId16"/>
    <p:sldId id="269" r:id="rId17"/>
    <p:sldId id="270" r:id="rId18"/>
    <p:sldId id="271" r:id="rId19"/>
    <p:sldId id="272"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FEB2972-6CC4-4A72-8593-396ABC1E98E2}" type="datetimeFigureOut">
              <a:rPr lang="tr-TR" smtClean="0"/>
              <a:pPr/>
              <a:t>24.05.2023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B2435F8-24AC-446D-A89D-063A5A9B98A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B2972-6CC4-4A72-8593-396ABC1E98E2}" type="datetimeFigureOut">
              <a:rPr lang="tr-TR" smtClean="0"/>
              <a:pPr/>
              <a:t>24.05.2023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435F8-24AC-446D-A89D-063A5A9B98A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akaryaarge.meb.gov.tr/web/tanitim/alan_detay.php?id=1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1 Başlık"/>
          <p:cNvSpPr>
            <a:spLocks noGrp="1"/>
          </p:cNvSpPr>
          <p:nvPr>
            <p:ph type="ctr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r>
              <a:rPr lang="tr-TR" sz="5400" dirty="0" smtClean="0">
                <a:latin typeface="Broadway" panose="04040905080B02020502" pitchFamily="82" charset="0"/>
              </a:rPr>
              <a:t>LİSE TÜRLERİ</a:t>
            </a:r>
            <a:endParaRPr lang="tr-TR" sz="5400" dirty="0">
              <a:latin typeface="Broadway" panose="04040905080B02020502" pitchFamily="82" charset="0"/>
            </a:endParaRP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Başlık 1"/>
          <p:cNvSpPr>
            <a:spLocks noGrp="1"/>
          </p:cNvSpPr>
          <p:nvPr>
            <p:ph type="title"/>
          </p:nvPr>
        </p:nvSpPr>
        <p:spPr>
          <a:xfrm>
            <a:off x="470140" y="214290"/>
            <a:ext cx="8229600" cy="1505273"/>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tr-TR" sz="3200" b="1" u="sng" dirty="0" smtClean="0">
                <a:effectLst>
                  <a:outerShdw blurRad="38100" dist="38100" dir="2700000" algn="tl">
                    <a:srgbClr val="000000">
                      <a:alpha val="43137"/>
                    </a:srgbClr>
                  </a:outerShdw>
                </a:effectLst>
              </a:rPr>
              <a:t>MTOK (</a:t>
            </a:r>
            <a:r>
              <a:rPr lang="tr-TR" sz="3200" dirty="0"/>
              <a:t>Mesleki ve Teknik Ortaöğretim </a:t>
            </a:r>
            <a:r>
              <a:rPr lang="tr-TR" sz="3200" dirty="0" smtClean="0"/>
              <a:t>Kurumları)</a:t>
            </a:r>
            <a:r>
              <a:rPr lang="tr-TR" sz="3200" b="1" u="sng" dirty="0" smtClean="0">
                <a:effectLst>
                  <a:outerShdw blurRad="38100" dist="38100" dir="2700000" algn="tl">
                    <a:srgbClr val="000000">
                      <a:alpha val="43137"/>
                    </a:srgbClr>
                  </a:outerShdw>
                </a:effectLst>
              </a:rPr>
              <a:t> </a:t>
            </a:r>
            <a:r>
              <a:rPr lang="tr-TR" sz="3200" b="1" u="sng" dirty="0">
                <a:effectLst>
                  <a:outerShdw blurRad="38100" dist="38100" dir="2700000" algn="tl">
                    <a:srgbClr val="000000">
                      <a:alpha val="43137"/>
                    </a:srgbClr>
                  </a:outerShdw>
                </a:effectLst>
              </a:rPr>
              <a:t>NEDİR?</a:t>
            </a:r>
            <a:br>
              <a:rPr lang="tr-TR" sz="3200" b="1" u="sng" dirty="0">
                <a:effectLst>
                  <a:outerShdw blurRad="38100" dist="38100" dir="2700000" algn="tl">
                    <a:srgbClr val="000000">
                      <a:alpha val="43137"/>
                    </a:srgbClr>
                  </a:outerShdw>
                </a:effectLst>
              </a:rPr>
            </a:br>
            <a:endParaRPr lang="tr-TR" sz="3200" dirty="0"/>
          </a:p>
        </p:txBody>
      </p:sp>
      <p:sp>
        <p:nvSpPr>
          <p:cNvPr id="1048627" name="İçerik Yer Tutucusu 2"/>
          <p:cNvSpPr>
            <a:spLocks noGrp="1"/>
          </p:cNvSpPr>
          <p:nvPr>
            <p:ph idx="1"/>
          </p:nvPr>
        </p:nvSpPr>
        <p:spPr/>
        <p:txBody>
          <a:bodyPr/>
          <a:lstStyle/>
          <a:p>
            <a:pPr marL="0" indent="0" algn="just">
              <a:buNone/>
            </a:pPr>
            <a:r>
              <a:rPr lang="tr-TR" dirty="0"/>
              <a:t>  </a:t>
            </a:r>
          </a:p>
        </p:txBody>
      </p:sp>
      <p:sp>
        <p:nvSpPr>
          <p:cNvPr id="5" name="4 Dikdörtgen"/>
          <p:cNvSpPr/>
          <p:nvPr/>
        </p:nvSpPr>
        <p:spPr>
          <a:xfrm>
            <a:off x="478767" y="2413337"/>
            <a:ext cx="8274889" cy="3046988"/>
          </a:xfrm>
          <a:prstGeom prst="rect">
            <a:avLst/>
          </a:prstGeom>
        </p:spPr>
        <p:txBody>
          <a:bodyPr wrap="square">
            <a:spAutoFit/>
          </a:bodyPr>
          <a:lstStyle/>
          <a:p>
            <a:pPr lvl="0">
              <a:buFont typeface="Arial" pitchFamily="34" charset="0"/>
              <a:buChar char="•"/>
            </a:pPr>
            <a:r>
              <a:rPr lang="tr-TR" sz="2400" dirty="0" smtClean="0"/>
              <a:t>Yalnızca meslek lisesi öğrencilerinin tercih edebildiği 4 yıllık üniversite programlarıdır. Öğrenciler kendileri gibi meslek lisesi öğrencileri ile yarışarak  bu bölümlere yerleşebilmektedirler</a:t>
            </a:r>
          </a:p>
          <a:p>
            <a:pPr lvl="0">
              <a:buFont typeface="Arial" pitchFamily="34" charset="0"/>
              <a:buChar char="•"/>
            </a:pPr>
            <a:endParaRPr lang="tr-TR" sz="2400" dirty="0" smtClean="0"/>
          </a:p>
          <a:p>
            <a:pPr lvl="0">
              <a:buFont typeface="Arial" pitchFamily="34" charset="0"/>
              <a:buChar char="•"/>
            </a:pPr>
            <a:r>
              <a:rPr lang="tr-TR" sz="2400" dirty="0" smtClean="0"/>
              <a:t>Örneğin Elektrik Elektronik alanı öğrencisi ,Elektrik Elektronik Mühendisliği bölümü için açılan MTOK kontenjanına , sadece tüm meslek liselerinin Elektrik Elektronik alanından mezun olanlar arasında yarışarak yerleşmektedir.</a:t>
            </a:r>
            <a:endParaRPr lang="tr-TR" sz="2800" dirty="0" smtClean="0"/>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tr-TR" dirty="0" smtClean="0"/>
              <a:t>MESLEKİ EĞİTİM MERKEZİ</a:t>
            </a:r>
            <a:endParaRPr lang="tr-TR" dirty="0"/>
          </a:p>
        </p:txBody>
      </p:sp>
      <p:sp>
        <p:nvSpPr>
          <p:cNvPr id="3" name="2 İçerik Yer Tutucusu"/>
          <p:cNvSpPr>
            <a:spLocks noGrp="1"/>
          </p:cNvSpPr>
          <p:nvPr>
            <p:ph idx="1"/>
          </p:nvPr>
        </p:nvSpPr>
        <p:spPr/>
        <p:txBody>
          <a:bodyPr>
            <a:normAutofit/>
          </a:bodyPr>
          <a:lstStyle/>
          <a:p>
            <a:r>
              <a:rPr lang="tr-TR" sz="2400" u="sng" dirty="0" smtClean="0">
                <a:solidFill>
                  <a:schemeClr val="accent6">
                    <a:lumMod val="75000"/>
                  </a:schemeClr>
                </a:solidFill>
              </a:rPr>
              <a:t>Mesleki eğitim merkezi öğrencileri haftada 1 gün okulda teorik eğitim, 4 gün işletmelerde pratik eğitim alır. </a:t>
            </a:r>
            <a:endParaRPr lang="tr-TR" sz="2400" u="sng" dirty="0" smtClean="0">
              <a:solidFill>
                <a:schemeClr val="accent6">
                  <a:lumMod val="75000"/>
                </a:schemeClr>
              </a:solidFill>
            </a:endParaRPr>
          </a:p>
          <a:p>
            <a:r>
              <a:rPr lang="tr-TR" sz="2400" dirty="0" smtClean="0"/>
              <a:t>Bu </a:t>
            </a:r>
            <a:r>
              <a:rPr lang="tr-TR" sz="2400" dirty="0" smtClean="0"/>
              <a:t>doğrultuda mesleki eğitim merkezlerine kayıt olma şartları</a:t>
            </a:r>
            <a:r>
              <a:rPr lang="tr-TR" sz="2400" dirty="0" smtClean="0"/>
              <a:t>:</a:t>
            </a:r>
          </a:p>
          <a:p>
            <a:pPr lvl="1"/>
            <a:r>
              <a:rPr lang="tr-TR" sz="1800" dirty="0" smtClean="0"/>
              <a:t>En az ortaokul veya imam hatip ortaokulunu bitirmiş olmak.</a:t>
            </a:r>
          </a:p>
          <a:p>
            <a:pPr lvl="1"/>
            <a:r>
              <a:rPr lang="tr-TR" sz="1800" dirty="0" smtClean="0"/>
              <a:t>Sağlık durumu ilgili mesleğin öğrenimine elverişli olmak. Bu durum gerektiğinde sağlık/sağlık kurulu raporuyla belgelendirilir.</a:t>
            </a:r>
          </a:p>
          <a:p>
            <a:pPr lvl="1"/>
            <a:r>
              <a:rPr lang="tr-TR" sz="1800" dirty="0" smtClean="0"/>
              <a:t>Kayıt olacağı meslek dalı ile ilgili bir iş yeriyle sözleşme imzalamak (Sözleşme imzalanacak iş yerinde "Usta Öğreticilik Belgesine" sahip bir usta bulunması gerekir).</a:t>
            </a:r>
          </a:p>
          <a:p>
            <a:pPr lvl="1"/>
            <a:r>
              <a:rPr lang="tr-TR" sz="1800" dirty="0" smtClean="0"/>
              <a:t>Kayıt için yaş sınırı yoktur.</a:t>
            </a:r>
          </a:p>
          <a:p>
            <a:pPr lvl="1"/>
            <a:r>
              <a:rPr lang="tr-TR" sz="1800" dirty="0" smtClean="0"/>
              <a:t>Öğrenci kayıtları yıl boyu devam eder.</a:t>
            </a:r>
          </a:p>
          <a:p>
            <a:pPr lvl="1"/>
            <a:endParaRPr lang="tr-T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Mesleki eğitim merkezlerine nasıl başvurulabilir?</a:t>
            </a:r>
            <a:endParaRPr lang="tr-TR" dirty="0"/>
          </a:p>
        </p:txBody>
      </p:sp>
      <p:sp>
        <p:nvSpPr>
          <p:cNvPr id="3" name="2 İçerik Yer Tutucusu"/>
          <p:cNvSpPr>
            <a:spLocks noGrp="1"/>
          </p:cNvSpPr>
          <p:nvPr>
            <p:ph idx="1"/>
          </p:nvPr>
        </p:nvSpPr>
        <p:spPr/>
        <p:txBody>
          <a:bodyPr>
            <a:noAutofit/>
          </a:bodyPr>
          <a:lstStyle/>
          <a:p>
            <a:r>
              <a:rPr lang="tr-TR" sz="2000" dirty="0" smtClean="0"/>
              <a:t>Başvuru şartlarını taşımak koşuluyla, mevcutta bir işletmede çalışanlar veya işletmede çalışmayıp mesleki eğitim almak isteyen adaylar kimlik bilgileriyle birlikte en yakın mesleki eğitim merkezine veya mesleki ve teknik Anadolu lisesine bizzat müracaat edebilir.</a:t>
            </a:r>
          </a:p>
          <a:p>
            <a:r>
              <a:rPr lang="tr-TR" sz="2000" dirty="0" smtClean="0"/>
              <a:t>Herhangi bir İşletmede çalışmayanlar; mesleki eğitim merkezleri tarafından meslek seçimi ve işletme bulma konusunda rehberlik ve yönlendirme hizmeti alabilirler.</a:t>
            </a:r>
          </a:p>
          <a:p>
            <a:r>
              <a:rPr lang="tr-TR" sz="2000" dirty="0" smtClean="0"/>
              <a:t>Mesleki eğitim merkezine kayıt; okul, işletme ve öğrenci/veli arasında “işletmelerde mesleki eğitim sözleşmesinin” imzalanmasıyla başlar.</a:t>
            </a:r>
          </a:p>
          <a:p>
            <a:r>
              <a:rPr lang="tr-TR" sz="2000" dirty="0" smtClean="0"/>
              <a:t>Öğrenci e-MESEM sistemine okul tarafından kaydedilir.</a:t>
            </a:r>
          </a:p>
          <a:p>
            <a:r>
              <a:rPr lang="tr-TR" sz="2000" dirty="0" smtClean="0"/>
              <a:t>Öğrenci kayıt olduğu andan itibaren meslek hastalıkları, iş kazalarına karşı sigortası ile maaşı başlar, öğrenim süresi boyunca devam eder.</a:t>
            </a:r>
          </a:p>
          <a:p>
            <a:endParaRPr lang="tr-T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Mesleki eğitim merkezleri ne gibi avantajlar sağlıyor</a:t>
            </a:r>
            <a:r>
              <a:rPr lang="tr-TR" b="1" dirty="0" smtClean="0"/>
              <a:t>?</a:t>
            </a:r>
            <a:endParaRPr lang="tr-TR" dirty="0"/>
          </a:p>
        </p:txBody>
      </p:sp>
      <p:sp>
        <p:nvSpPr>
          <p:cNvPr id="3" name="2 İçerik Yer Tutucusu"/>
          <p:cNvSpPr>
            <a:spLocks noGrp="1"/>
          </p:cNvSpPr>
          <p:nvPr>
            <p:ph idx="1"/>
          </p:nvPr>
        </p:nvSpPr>
        <p:spPr/>
        <p:txBody>
          <a:bodyPr>
            <a:normAutofit/>
          </a:bodyPr>
          <a:lstStyle/>
          <a:p>
            <a:r>
              <a:rPr lang="tr-TR" sz="2400" dirty="0" smtClean="0"/>
              <a:t>34 Alan ve 184 farklı dalda mesleki eğitim imkânı</a:t>
            </a:r>
          </a:p>
          <a:p>
            <a:r>
              <a:rPr lang="tr-TR" sz="2400" dirty="0" smtClean="0"/>
              <a:t>Ortaokulu bitirenlere zorunlu lise eğitimini mesleki eğitim merkezlerinde tamamlayabilme </a:t>
            </a:r>
            <a:r>
              <a:rPr lang="tr-TR" sz="2400" dirty="0" smtClean="0"/>
              <a:t>fırsatı</a:t>
            </a:r>
            <a:endParaRPr lang="tr-TR" sz="2400" dirty="0" smtClean="0"/>
          </a:p>
          <a:p>
            <a:r>
              <a:rPr lang="tr-TR" sz="2400" dirty="0" smtClean="0"/>
              <a:t>9. sınıftan itibaren iş kazaları, meslek hastalıklarına karşı sigorta</a:t>
            </a:r>
          </a:p>
          <a:p>
            <a:r>
              <a:rPr lang="tr-TR" sz="2400" dirty="0" smtClean="0"/>
              <a:t>9, 10 ve 11. sınıf öğrencilerine asgari ücretin en az %</a:t>
            </a:r>
            <a:r>
              <a:rPr lang="tr-TR" sz="2400" dirty="0" smtClean="0"/>
              <a:t>30'u, 12</a:t>
            </a:r>
            <a:r>
              <a:rPr lang="tr-TR" sz="2400" dirty="0" smtClean="0"/>
              <a:t>. sınıftaki kalfalara asgari ücretin en az yarısı kadar maaş imkânı</a:t>
            </a:r>
          </a:p>
          <a:p>
            <a:r>
              <a:rPr lang="tr-TR" sz="2400" dirty="0" smtClean="0"/>
              <a:t>Ustalık belgesi, Mesleki ve Teknik Anadolu Lisesi diploması ve kendi iş yerini açma fırsatı</a:t>
            </a:r>
          </a:p>
          <a:p>
            <a:r>
              <a:rPr lang="tr-TR" sz="2400" dirty="0" smtClean="0"/>
              <a:t>Mezun olduğu alanda %88 istihdam oranı</a:t>
            </a:r>
          </a:p>
          <a:p>
            <a:endParaRPr lang="tr-T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Başlık 1"/>
          <p:cNvSpPr>
            <a:spLocks noGrp="1"/>
          </p:cNvSpPr>
          <p:nvPr>
            <p:ph type="title"/>
          </p:nvPr>
        </p:nvSpPr>
        <p:spPr>
          <a:xfrm>
            <a:off x="893618" y="801111"/>
            <a:ext cx="7772400" cy="1143000"/>
          </a:xfrm>
        </p:spPr>
        <p:style>
          <a:lnRef idx="2">
            <a:schemeClr val="accent6">
              <a:shade val="50000"/>
            </a:schemeClr>
          </a:lnRef>
          <a:fillRef idx="1">
            <a:schemeClr val="accent6"/>
          </a:fillRef>
          <a:effectRef idx="0">
            <a:schemeClr val="accent6"/>
          </a:effectRef>
          <a:fontRef idx="minor">
            <a:schemeClr val="lt1"/>
          </a:fontRef>
        </p:style>
        <p:txBody>
          <a:bodyPr/>
          <a:lstStyle/>
          <a:p>
            <a:r>
              <a:rPr lang="tr-TR" b="1" dirty="0"/>
              <a:t>SAĞLIK MESLEK LİSESİ</a:t>
            </a:r>
          </a:p>
        </p:txBody>
      </p:sp>
      <p:sp>
        <p:nvSpPr>
          <p:cNvPr id="1048629" name="İçerik Yer Tutucusu 2"/>
          <p:cNvSpPr>
            <a:spLocks noGrp="1"/>
          </p:cNvSpPr>
          <p:nvPr>
            <p:ph idx="1"/>
          </p:nvPr>
        </p:nvSpPr>
        <p:spPr>
          <a:xfrm>
            <a:off x="904010" y="2154382"/>
            <a:ext cx="7772400" cy="2667000"/>
          </a:xfrm>
        </p:spPr>
        <p:txBody>
          <a:bodyPr>
            <a:normAutofit/>
          </a:bodyPr>
          <a:lstStyle/>
          <a:p>
            <a:pPr marL="0" indent="0">
              <a:buNone/>
            </a:pPr>
            <a:r>
              <a:rPr lang="tr-TR" sz="1400" dirty="0">
                <a:cs typeface="Times New Roman" pitchFamily="18" charset="0"/>
              </a:rPr>
              <a:t>    </a:t>
            </a:r>
          </a:p>
          <a:p>
            <a:pPr marL="0" indent="0">
              <a:buNone/>
            </a:pPr>
            <a:r>
              <a:rPr lang="tr-TR" sz="1400" dirty="0">
                <a:cs typeface="Times New Roman" pitchFamily="18" charset="0"/>
              </a:rPr>
              <a:t>  </a:t>
            </a:r>
            <a:r>
              <a:rPr lang="tr-TR" sz="2000" dirty="0">
                <a:cs typeface="Times New Roman" pitchFamily="18" charset="0"/>
              </a:rPr>
              <a:t>Sağlık meslek lisesinde yer alan alanlar;</a:t>
            </a:r>
          </a:p>
          <a:p>
            <a:pPr marL="0" indent="0">
              <a:buNone/>
            </a:pPr>
            <a:r>
              <a:rPr lang="tr-TR" sz="2000" dirty="0">
                <a:cs typeface="Times New Roman" pitchFamily="18" charset="0"/>
              </a:rPr>
              <a:t>	</a:t>
            </a:r>
            <a:r>
              <a:rPr lang="tr-TR" sz="2000" dirty="0">
                <a:solidFill>
                  <a:schemeClr val="accent6">
                    <a:lumMod val="75000"/>
                  </a:schemeClr>
                </a:solidFill>
                <a:cs typeface="Times New Roman" pitchFamily="18" charset="0"/>
              </a:rPr>
              <a:t>“</a:t>
            </a:r>
            <a:r>
              <a:rPr lang="tr-TR" sz="2000" b="1" dirty="0">
                <a:solidFill>
                  <a:schemeClr val="accent6">
                    <a:lumMod val="75000"/>
                  </a:schemeClr>
                </a:solidFill>
                <a:cs typeface="Times New Roman" pitchFamily="18" charset="0"/>
              </a:rPr>
              <a:t>hemşire yardımcısı</a:t>
            </a:r>
            <a:r>
              <a:rPr lang="tr-TR" sz="2000" b="1" dirty="0" smtClean="0">
                <a:solidFill>
                  <a:schemeClr val="accent6">
                    <a:lumMod val="75000"/>
                  </a:schemeClr>
                </a:solidFill>
                <a:cs typeface="Times New Roman" pitchFamily="18" charset="0"/>
              </a:rPr>
              <a:t>”</a:t>
            </a:r>
            <a:endParaRPr lang="tr-TR" sz="2000" b="1" dirty="0">
              <a:solidFill>
                <a:schemeClr val="accent6">
                  <a:lumMod val="75000"/>
                </a:schemeClr>
              </a:solidFill>
              <a:cs typeface="Times New Roman" pitchFamily="18" charset="0"/>
            </a:endParaRPr>
          </a:p>
          <a:p>
            <a:pPr marL="0" indent="0">
              <a:buNone/>
            </a:pPr>
            <a:r>
              <a:rPr lang="tr-TR" sz="2000" b="1" dirty="0">
                <a:solidFill>
                  <a:schemeClr val="accent6">
                    <a:lumMod val="75000"/>
                  </a:schemeClr>
                </a:solidFill>
                <a:cs typeface="Times New Roman" pitchFamily="18" charset="0"/>
              </a:rPr>
              <a:t>	“ebe yardımcısı” </a:t>
            </a:r>
          </a:p>
          <a:p>
            <a:pPr marL="0" indent="0">
              <a:buNone/>
            </a:pPr>
            <a:r>
              <a:rPr lang="tr-TR" sz="2000" b="1" dirty="0">
                <a:solidFill>
                  <a:schemeClr val="accent6">
                    <a:lumMod val="75000"/>
                  </a:schemeClr>
                </a:solidFill>
                <a:cs typeface="Times New Roman" pitchFamily="18" charset="0"/>
              </a:rPr>
              <a:t>	“sağlık bakım teknisyeni” </a:t>
            </a:r>
            <a:r>
              <a:rPr lang="tr-TR" sz="2000" dirty="0">
                <a:cs typeface="Times New Roman" pitchFamily="18" charset="0"/>
              </a:rPr>
              <a:t>unvanları ile mezun olunabilecek.</a:t>
            </a:r>
          </a:p>
          <a:p>
            <a:pPr marL="0" indent="0">
              <a:buNone/>
            </a:pPr>
            <a:r>
              <a:rPr lang="tr-TR" sz="2000" b="1" dirty="0" smtClean="0">
                <a:solidFill>
                  <a:schemeClr val="accent6">
                    <a:lumMod val="75000"/>
                  </a:schemeClr>
                </a:solidFill>
                <a:cs typeface="Times New Roman" pitchFamily="18" charset="0"/>
              </a:rPr>
              <a:t>*</a:t>
            </a:r>
            <a:r>
              <a:rPr lang="tr-TR" sz="2000" b="1" dirty="0">
                <a:solidFill>
                  <a:schemeClr val="accent6">
                    <a:lumMod val="75000"/>
                  </a:schemeClr>
                </a:solidFill>
                <a:cs typeface="Times New Roman" pitchFamily="18" charset="0"/>
              </a:rPr>
              <a:t>Bu alanlar dışında  Konaklama ve Seyahat Hizmetleri alanı da yer almaktadır.</a:t>
            </a:r>
          </a:p>
          <a:p>
            <a:pPr>
              <a:buNone/>
            </a:pPr>
            <a:endParaRPr lang="tr-TR" dirty="0"/>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1746" name="Picture 2" descr="C:\Users\USER\Desktop\5ba8db6e-60d6-4ec2-b72e-d10c0622503a.jpg"/>
          <p:cNvPicPr>
            <a:picLocks noGrp="1" noChangeAspect="1" noChangeArrowheads="1"/>
          </p:cNvPicPr>
          <p:nvPr>
            <p:ph idx="1"/>
          </p:nvPr>
        </p:nvPicPr>
        <p:blipFill>
          <a:blip r:embed="rId2"/>
          <a:srcRect/>
          <a:stretch>
            <a:fillRect/>
          </a:stretch>
        </p:blipFill>
        <p:spPr bwMode="auto">
          <a:xfrm>
            <a:off x="109987" y="40348"/>
            <a:ext cx="8995674" cy="6752309"/>
          </a:xfrm>
          <a:prstGeom prst="rect">
            <a:avLst/>
          </a:prstGeom>
          <a:noFill/>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İçerik Yer Tutucusu 2"/>
          <p:cNvSpPr>
            <a:spLocks noGrp="1"/>
          </p:cNvSpPr>
          <p:nvPr>
            <p:ph idx="1"/>
          </p:nvPr>
        </p:nvSpPr>
        <p:spPr>
          <a:xfrm>
            <a:off x="543464" y="1751163"/>
            <a:ext cx="8049818" cy="4192438"/>
          </a:xfrm>
        </p:spPr>
        <p:txBody>
          <a:bodyPr>
            <a:normAutofit fontScale="92500" lnSpcReduction="20000"/>
          </a:bodyPr>
          <a:lstStyle/>
          <a:p>
            <a:pPr marL="0" indent="0">
              <a:buNone/>
            </a:pPr>
            <a:r>
              <a:rPr lang="tr-TR" sz="2000" b="1" dirty="0">
                <a:solidFill>
                  <a:schemeClr val="accent6">
                    <a:lumMod val="75000"/>
                  </a:schemeClr>
                </a:solidFill>
                <a:cs typeface="Times New Roman" pitchFamily="18" charset="0"/>
              </a:rPr>
              <a:t>Hemşire yardımcısı</a:t>
            </a:r>
            <a:r>
              <a:rPr lang="tr-TR" sz="2000" b="1" dirty="0">
                <a:cs typeface="Times New Roman" pitchFamily="18" charset="0"/>
              </a:rPr>
              <a:t>; </a:t>
            </a:r>
            <a:r>
              <a:rPr lang="tr-TR" sz="2000" dirty="0">
                <a:cs typeface="Times New Roman" pitchFamily="18" charset="0"/>
              </a:rPr>
              <a:t>sağlık meslek liselerinin hemşire yardımcılığı programından mezun olup hemşire nezaretinde yardımcı olarak çalışan, ayrıca hastaların günlük yaşam aktivitelerinin yerine getirilmesi, beslenme programının uygulanması, kişisel bakım ve temizliği ile sağlık hizmetlerine ulaşımında yardımcı olan ve refakat eden sağlık teknisyenidir.</a:t>
            </a:r>
          </a:p>
          <a:p>
            <a:pPr marL="0" indent="0">
              <a:buNone/>
            </a:pPr>
            <a:r>
              <a:rPr lang="tr-TR" sz="2000" b="1" dirty="0">
                <a:solidFill>
                  <a:schemeClr val="accent6">
                    <a:lumMod val="75000"/>
                  </a:schemeClr>
                </a:solidFill>
                <a:cs typeface="Times New Roman" pitchFamily="18" charset="0"/>
              </a:rPr>
              <a:t>Ebe yardımcısı</a:t>
            </a:r>
            <a:r>
              <a:rPr lang="tr-TR" sz="2000" b="1" dirty="0">
                <a:cs typeface="Times New Roman" pitchFamily="18" charset="0"/>
              </a:rPr>
              <a:t>; </a:t>
            </a:r>
            <a:r>
              <a:rPr lang="tr-TR" sz="2000" dirty="0">
                <a:cs typeface="Times New Roman" pitchFamily="18" charset="0"/>
              </a:rPr>
              <a:t>sağlık meslek liselerinin ebe yardımcılığı programından mezun olup ebelerin nezaretinde yardımcı olarak çalışan, ayrıca hastaların günlük yaşam aktivitelerinin yerine getirilmesi, beslenme programının uygulanması, kişisel bakım ve temizliği ile sağlık hizmetlerine ulaşımında yardımcı olan ve refakat eden sağlık teknisyenidir.</a:t>
            </a:r>
          </a:p>
          <a:p>
            <a:pPr marL="0" indent="0">
              <a:buNone/>
            </a:pPr>
            <a:r>
              <a:rPr lang="tr-TR" sz="2000" b="1" dirty="0">
                <a:solidFill>
                  <a:schemeClr val="accent6">
                    <a:lumMod val="75000"/>
                  </a:schemeClr>
                </a:solidFill>
                <a:cs typeface="Times New Roman" pitchFamily="18" charset="0"/>
              </a:rPr>
              <a:t>Sağlık bakım teknisyeni</a:t>
            </a:r>
            <a:r>
              <a:rPr lang="tr-TR" sz="2000" b="1" dirty="0">
                <a:cs typeface="Times New Roman" pitchFamily="18" charset="0"/>
              </a:rPr>
              <a:t>; </a:t>
            </a:r>
            <a:r>
              <a:rPr lang="tr-TR" sz="2000" dirty="0">
                <a:cs typeface="Times New Roman" pitchFamily="18" charset="0"/>
              </a:rPr>
              <a:t>sağlık meslek liselerinin sağlık bakım teknisyenliği programından mezun olup en az tekniker düzeyindeki sağlık meslek mensuplarının nezaretinde yardımcı olarak çalışan, ayrıca hastaların günlük yaşam aktivitelerinin yerine getirilmesi, beslenme programının uygulanması, kişisel bakım ve temizliği ile sağlık hizmetlerine ulaşımında yardımcı olan ve refakat eden sağlık meslek mensubudur.”</a:t>
            </a:r>
          </a:p>
          <a:p>
            <a:endParaRPr lang="tr-TR" sz="4000" dirty="0"/>
          </a:p>
        </p:txBody>
      </p:sp>
      <p:sp>
        <p:nvSpPr>
          <p:cNvPr id="4" name="3 Başlık"/>
          <p:cNvSpPr>
            <a:spLocks noGrp="1"/>
          </p:cNvSpPr>
          <p:nvPr>
            <p:ph type="title"/>
          </p:nvPr>
        </p:nvSpPr>
        <p:spPr/>
        <p:txBody>
          <a:bodyPr/>
          <a:lstStyle/>
          <a:p>
            <a:endParaRPr lang="tr-T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2 İçerik Yer Tutucusu"/>
          <p:cNvSpPr>
            <a:spLocks noGrp="1"/>
          </p:cNvSpPr>
          <p:nvPr>
            <p:ph idx="1"/>
          </p:nvPr>
        </p:nvSpPr>
        <p:spPr>
          <a:xfrm>
            <a:off x="646982" y="1216326"/>
            <a:ext cx="7945521" cy="4647265"/>
          </a:xfrm>
        </p:spPr>
        <p:txBody>
          <a:bodyPr>
            <a:normAutofit fontScale="92500" lnSpcReduction="10000"/>
          </a:bodyPr>
          <a:lstStyle/>
          <a:p>
            <a:r>
              <a:rPr lang="tr-TR" sz="2400" b="1" dirty="0">
                <a:solidFill>
                  <a:schemeClr val="accent6">
                    <a:lumMod val="75000"/>
                  </a:schemeClr>
                </a:solidFill>
              </a:rPr>
              <a:t>Konaklama ve seyahat </a:t>
            </a:r>
            <a:r>
              <a:rPr lang="tr-TR" sz="2400" b="1" dirty="0" smtClean="0">
                <a:solidFill>
                  <a:schemeClr val="accent6">
                    <a:lumMod val="75000"/>
                  </a:schemeClr>
                </a:solidFill>
              </a:rPr>
              <a:t>hizmetleri</a:t>
            </a:r>
            <a:r>
              <a:rPr lang="tr-TR" sz="2400" b="1" dirty="0"/>
              <a:t>;</a:t>
            </a:r>
            <a:r>
              <a:rPr lang="tr-TR" sz="2400" dirty="0" smtClean="0"/>
              <a:t> </a:t>
            </a:r>
            <a:r>
              <a:rPr lang="tr-TR" sz="2400" dirty="0"/>
              <a:t>konaklama tesisleri, konukların karşılanması, konuk ihtiyaçları ve kayıtları, konaklama tesisleri, kat hizmetleri, konuk hizmetleri, departmanın temizlik ve düzeni, tur programları, transfer işlemleri ve konukların karşılanması, yer ayırtma, konaklama işletmeleri ve rezervasyon ile ilgili yeterlikleri kazandırmaya yönelik eğitim ve öğretim verildiği alandır. </a:t>
            </a:r>
          </a:p>
          <a:p>
            <a:pPr>
              <a:buNone/>
            </a:pPr>
            <a:r>
              <a:rPr lang="tr-TR" sz="2400" b="1" u="sng" dirty="0">
                <a:hlinkClick r:id="rId2"/>
              </a:rPr>
              <a:t>Alana Ait Dal Bilgileri</a:t>
            </a:r>
            <a:endParaRPr lang="tr-TR" sz="2400" b="1" u="sng" dirty="0"/>
          </a:p>
          <a:p>
            <a:pPr>
              <a:buNone/>
            </a:pPr>
            <a:r>
              <a:rPr lang="tr-TR" sz="2400" b="1" dirty="0"/>
              <a:t>Ön Büro:</a:t>
            </a:r>
          </a:p>
          <a:p>
            <a:r>
              <a:rPr lang="tr-TR" sz="2400" dirty="0"/>
              <a:t>Tesis yönetiminin belirlediği prosedüre uygun olarak konukları karşılama, etkili ve verimli bir şekilde oda satışı yapma, konuk istek ve şikayetleriyle ilgilenme, göreviyle ilgili raporları hazırlayabilme bilgi ve becerisine sahip sorumluluk alan nitelikli kişidir.</a:t>
            </a:r>
          </a:p>
          <a:p>
            <a:endParaRPr lang="tr-TR" sz="4000" dirty="0"/>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Başlık 1"/>
          <p:cNvSpPr>
            <a:spLocks noGrp="1"/>
          </p:cNvSpPr>
          <p:nvPr>
            <p:ph type="title"/>
          </p:nvPr>
        </p:nvSpPr>
        <p:spPr>
          <a:xfrm>
            <a:off x="846487" y="420585"/>
            <a:ext cx="7485512" cy="1096962"/>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
            </a:r>
            <a:br>
              <a:rPr lang="tr-TR" b="1" dirty="0" smtClean="0"/>
            </a:br>
            <a:r>
              <a:rPr lang="tr-TR" b="1" dirty="0" smtClean="0"/>
              <a:t>GÜZEL </a:t>
            </a:r>
            <a:r>
              <a:rPr lang="tr-TR" b="1" dirty="0"/>
              <a:t>SANATLAR LİSELERİ</a:t>
            </a:r>
            <a:r>
              <a:rPr lang="tr-TR" dirty="0"/>
              <a:t/>
            </a:r>
            <a:br>
              <a:rPr lang="tr-TR" dirty="0"/>
            </a:br>
            <a:endParaRPr lang="tr-TR" dirty="0"/>
          </a:p>
        </p:txBody>
      </p:sp>
      <p:sp>
        <p:nvSpPr>
          <p:cNvPr id="1048635" name="İçerik Yer Tutucusu 2"/>
          <p:cNvSpPr>
            <a:spLocks noGrp="1"/>
          </p:cNvSpPr>
          <p:nvPr>
            <p:ph idx="1"/>
          </p:nvPr>
        </p:nvSpPr>
        <p:spPr/>
        <p:txBody>
          <a:bodyPr>
            <a:normAutofit fontScale="92500" lnSpcReduction="10000"/>
          </a:bodyPr>
          <a:lstStyle/>
          <a:p>
            <a:r>
              <a:rPr lang="tr-TR" sz="2000" u="sng" dirty="0" smtClean="0">
                <a:solidFill>
                  <a:schemeClr val="accent6">
                    <a:lumMod val="75000"/>
                  </a:schemeClr>
                </a:solidFill>
              </a:rPr>
              <a:t>Bu okullara yetenek sınavı ile öğrenci alınmaktadır.</a:t>
            </a:r>
            <a:endParaRPr lang="tr-TR" sz="2000" dirty="0" smtClean="0">
              <a:solidFill>
                <a:schemeClr val="accent6">
                  <a:lumMod val="75000"/>
                </a:schemeClr>
              </a:solidFill>
            </a:endParaRPr>
          </a:p>
          <a:p>
            <a:r>
              <a:rPr lang="tr-TR" sz="2000" dirty="0" smtClean="0"/>
              <a:t>Güzel </a:t>
            </a:r>
            <a:r>
              <a:rPr lang="tr-TR" sz="2000" dirty="0"/>
              <a:t>Sanatlar Lisesinin amacı; yetenekli olan öğrencilerin yaratıcı, yapıcı ve yorum yeteneklerini geliştirmek, öğrencileri yetenekleri doğrultusunda araştırıcı ve geliştirici çalışmalara yöneltmektir.</a:t>
            </a:r>
          </a:p>
          <a:p>
            <a:r>
              <a:rPr lang="tr-TR" sz="2000" dirty="0"/>
              <a:t>Müzik, Halk Müziği, Sanat Müziği ve Görsel Sanatlar bölümleri vardır.</a:t>
            </a:r>
          </a:p>
          <a:p>
            <a:r>
              <a:rPr lang="tr-TR" sz="2000" dirty="0"/>
              <a:t>Seçilen bölüme yönelik dersler müfredatta ayrıca verilmektedir.</a:t>
            </a:r>
          </a:p>
          <a:p>
            <a:r>
              <a:rPr lang="tr-TR" sz="2000" dirty="0" smtClean="0"/>
              <a:t>Yetenek </a:t>
            </a:r>
            <a:r>
              <a:rPr lang="tr-TR" sz="2000" dirty="0"/>
              <a:t>sınavında 50 (elli) ve üzerinde puan alanların; yetenek sınavının % 70’i ile ortaokul başarı puanının % 30’u alınarak 100 (yüz) tam puan üzerinden puan üstünlüğüne göre değerlendirme ve sıralama yapılarak öğrenci alınmaktadır.</a:t>
            </a:r>
          </a:p>
          <a:p>
            <a:r>
              <a:rPr lang="tr-TR" sz="2000" dirty="0"/>
              <a:t>Yetenek sınavı </a:t>
            </a:r>
            <a:r>
              <a:rPr lang="tr-TR" sz="2000" dirty="0" smtClean="0"/>
              <a:t>ile </a:t>
            </a:r>
            <a:r>
              <a:rPr lang="tr-TR" sz="2000" dirty="0"/>
              <a:t>öğrenci alan liseler için ayrıca yetenek sınavı ile öğrenci alan başvuru kılavuzu yayınlanmaktadır.</a:t>
            </a:r>
          </a:p>
          <a:p>
            <a:r>
              <a:rPr lang="tr-TR" sz="2000" dirty="0" smtClean="0"/>
              <a:t>Güzel </a:t>
            </a:r>
            <a:r>
              <a:rPr lang="tr-TR" sz="2000" dirty="0"/>
              <a:t>Sanatlar Lisesinden mezun olanlar daha çok konservatuarları, ilgili bölümün eğitim fakültelerini (müzik öğretmenliği, resim öğretmenliği vb.) grafik tasarım gibi alanları seçmektedirler.</a:t>
            </a: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Başlık 1"/>
          <p:cNvSpPr txBox="1">
            <a:spLocks noGrp="1"/>
          </p:cNvSpPr>
          <p:nvPr>
            <p:ph idx="4294967295"/>
          </p:nvPr>
        </p:nvSpPr>
        <p:spPr>
          <a:xfrm>
            <a:off x="628650" y="2060455"/>
            <a:ext cx="7486650" cy="1739900"/>
          </a:xfrm>
          <a:prstGeom prst="rect">
            <a:avLst/>
          </a:prstGeom>
        </p:spPr>
        <p:txBody>
          <a:bodyPr>
            <a:norm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tr-TR" sz="3600" b="1" dirty="0">
                <a:solidFill>
                  <a:schemeClr val="accent6">
                    <a:lumMod val="75000"/>
                  </a:schemeClr>
                </a:solidFill>
              </a:rPr>
              <a:t>DİNLEDİĞİNİZ İÇİN TEŞEKKÜRLER</a:t>
            </a:r>
            <a:r>
              <a:rPr lang="tr-TR" sz="3600" b="1" dirty="0">
                <a:solidFill>
                  <a:schemeClr val="accent6">
                    <a:lumMod val="75000"/>
                  </a:schemeClr>
                </a:solidFill>
                <a:sym typeface="Wingdings" pitchFamily="2" charset="2"/>
              </a:rPr>
              <a:t>.</a:t>
            </a:r>
            <a:r>
              <a:rPr lang="tr-TR" sz="2400" dirty="0">
                <a:solidFill>
                  <a:schemeClr val="accent6">
                    <a:lumMod val="75000"/>
                  </a:schemeClr>
                </a:solidFill>
              </a:rPr>
              <a:t/>
            </a:r>
            <a:br>
              <a:rPr lang="tr-TR" sz="2400" dirty="0">
                <a:solidFill>
                  <a:schemeClr val="accent6">
                    <a:lumMod val="75000"/>
                  </a:schemeClr>
                </a:solidFill>
              </a:rPr>
            </a:br>
            <a:r>
              <a:rPr lang="tr-TR" dirty="0">
                <a:solidFill>
                  <a:schemeClr val="accent6">
                    <a:lumMod val="75000"/>
                  </a:schemeClr>
                </a:solidFill>
              </a:rPr>
              <a:t/>
            </a:r>
            <a:br>
              <a:rPr lang="tr-TR" dirty="0">
                <a:solidFill>
                  <a:schemeClr val="accent6">
                    <a:lumMod val="75000"/>
                  </a:schemeClr>
                </a:solidFill>
              </a:rPr>
            </a:br>
            <a:endParaRPr lang="tr-TR" dirty="0">
              <a:solidFill>
                <a:schemeClr val="accent6">
                  <a:lumMod val="75000"/>
                </a:schemeClr>
              </a:solidFill>
            </a:endParaRPr>
          </a:p>
        </p:txBody>
      </p:sp>
      <p:pic>
        <p:nvPicPr>
          <p:cNvPr id="3" name="Picture 2" descr="C:\Users\USER\Desktop\ihsan arak\yeni klsor önemli  bilglr\306280730_127611746719227_2688021449983366933_n.jpg"/>
          <p:cNvPicPr>
            <a:picLocks noChangeAspect="1" noChangeArrowheads="1"/>
          </p:cNvPicPr>
          <p:nvPr/>
        </p:nvPicPr>
        <p:blipFill>
          <a:blip r:embed="rId2"/>
          <a:srcRect/>
          <a:stretch>
            <a:fillRect/>
          </a:stretch>
        </p:blipFill>
        <p:spPr bwMode="auto">
          <a:xfrm>
            <a:off x="3000364" y="3786190"/>
            <a:ext cx="2786082" cy="2786082"/>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Başlık 1"/>
          <p:cNvSpPr>
            <a:spLocks noGrp="1"/>
          </p:cNvSpPr>
          <p:nvPr>
            <p:ph type="title"/>
          </p:nvPr>
        </p:nvSpPr>
        <p:spPr>
          <a:xfrm>
            <a:off x="955964" y="565584"/>
            <a:ext cx="7772400" cy="1143000"/>
          </a:xfrm>
        </p:spPr>
        <p:style>
          <a:lnRef idx="2">
            <a:schemeClr val="accent6">
              <a:shade val="50000"/>
            </a:schemeClr>
          </a:lnRef>
          <a:fillRef idx="1">
            <a:schemeClr val="accent6"/>
          </a:fillRef>
          <a:effectRef idx="0">
            <a:schemeClr val="accent6"/>
          </a:effectRef>
          <a:fontRef idx="minor">
            <a:schemeClr val="lt1"/>
          </a:fontRef>
        </p:style>
        <p:txBody>
          <a:bodyPr/>
          <a:lstStyle/>
          <a:p>
            <a:r>
              <a:rPr lang="tr-TR" b="1" dirty="0"/>
              <a:t>FEN LİSELERİ</a:t>
            </a:r>
          </a:p>
        </p:txBody>
      </p:sp>
      <p:sp>
        <p:nvSpPr>
          <p:cNvPr id="1048611" name="İçerik Yer Tutucusu 2"/>
          <p:cNvSpPr>
            <a:spLocks noGrp="1"/>
          </p:cNvSpPr>
          <p:nvPr>
            <p:ph idx="1"/>
          </p:nvPr>
        </p:nvSpPr>
        <p:spPr>
          <a:xfrm>
            <a:off x="862445" y="1877291"/>
            <a:ext cx="7772400" cy="4572000"/>
          </a:xfrm>
        </p:spPr>
        <p:txBody>
          <a:bodyPr>
            <a:normAutofit/>
          </a:bodyPr>
          <a:lstStyle/>
          <a:p>
            <a:r>
              <a:rPr lang="tr-TR" sz="1800" u="sng" dirty="0" smtClean="0">
                <a:solidFill>
                  <a:schemeClr val="accent6">
                    <a:lumMod val="75000"/>
                  </a:schemeClr>
                </a:solidFill>
              </a:rPr>
              <a:t>Merkezi yerleştirme(SINAV) ile öğrenci alan okullardır.</a:t>
            </a:r>
            <a:endParaRPr lang="tr-TR" sz="1800" dirty="0" smtClean="0">
              <a:solidFill>
                <a:schemeClr val="accent6">
                  <a:lumMod val="75000"/>
                </a:schemeClr>
              </a:solidFill>
            </a:endParaRPr>
          </a:p>
          <a:p>
            <a:r>
              <a:rPr lang="tr-TR" sz="1800" dirty="0" smtClean="0"/>
              <a:t>Fen </a:t>
            </a:r>
            <a:r>
              <a:rPr lang="tr-TR" sz="1800" dirty="0"/>
              <a:t>liseleri; fen ve matematik alanlarındaki yetenekleri yüksek olan öğrencileri, matematik ve fen bilimleri alanında yüksek öğrenime hazırlar.</a:t>
            </a:r>
          </a:p>
          <a:p>
            <a:r>
              <a:rPr lang="tr-TR" sz="1800" dirty="0"/>
              <a:t>Öğrencileri araştırmaya yöneltmeyi, bilimsel ve teknolojik gelişmeler ile yeni buluşlara ilgi duyanların çalışacakları ortamı ve koşulları hazırlar.</a:t>
            </a:r>
          </a:p>
          <a:p>
            <a:r>
              <a:rPr lang="tr-TR" sz="1800" dirty="0"/>
              <a:t>Birinci yabancı dili İngilizcedir.</a:t>
            </a:r>
          </a:p>
          <a:p>
            <a:r>
              <a:rPr lang="tr-TR" sz="1800" dirty="0"/>
              <a:t>Fen Liselerinde öğrenim süresi 4 (dört) yıldır.</a:t>
            </a:r>
          </a:p>
          <a:p>
            <a:r>
              <a:rPr lang="tr-TR" sz="1800" dirty="0"/>
              <a:t>Sayısal derslerin ağırlıklı olarak okutulduğu okullardır.</a:t>
            </a:r>
          </a:p>
          <a:p>
            <a:r>
              <a:rPr lang="tr-TR" sz="1800" dirty="0" smtClean="0"/>
              <a:t>Üniversite </a:t>
            </a:r>
            <a:r>
              <a:rPr lang="tr-TR" sz="1800" dirty="0"/>
              <a:t>yerleştirme oranları yüksektir.</a:t>
            </a:r>
          </a:p>
          <a:p>
            <a:r>
              <a:rPr lang="tr-TR" sz="1800" dirty="0"/>
              <a:t>Fen liselerinden mezun olan öğrenciler çoğunlukla Tıp, Mühendislik, Eczacılık, Mimarlık gibi sayısal bölümleri tercih etmektedirler</a:t>
            </a:r>
            <a:r>
              <a:rPr lang="tr-TR" dirty="0"/>
              <a:t>.</a:t>
            </a: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Başlık 1"/>
          <p:cNvSpPr>
            <a:spLocks noGrp="1"/>
          </p:cNvSpPr>
          <p:nvPr>
            <p:ph type="title"/>
          </p:nvPr>
        </p:nvSpPr>
        <p:spPr>
          <a:xfrm>
            <a:off x="988992" y="630568"/>
            <a:ext cx="7485512" cy="99119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
            </a:r>
            <a:br>
              <a:rPr lang="tr-TR" b="1" dirty="0" smtClean="0"/>
            </a:br>
            <a:r>
              <a:rPr lang="tr-TR" b="1" dirty="0" smtClean="0"/>
              <a:t>SOSYAL </a:t>
            </a:r>
            <a:r>
              <a:rPr lang="tr-TR" b="1" dirty="0"/>
              <a:t>BİLİMLER LİSELERİ</a:t>
            </a:r>
            <a:r>
              <a:rPr lang="tr-TR" dirty="0"/>
              <a:t/>
            </a:r>
            <a:br>
              <a:rPr lang="tr-TR" dirty="0"/>
            </a:br>
            <a:endParaRPr lang="tr-TR" dirty="0"/>
          </a:p>
        </p:txBody>
      </p:sp>
      <p:sp>
        <p:nvSpPr>
          <p:cNvPr id="1048613" name="İçerik Yer Tutucusu 2"/>
          <p:cNvSpPr>
            <a:spLocks noGrp="1"/>
          </p:cNvSpPr>
          <p:nvPr>
            <p:ph idx="1"/>
          </p:nvPr>
        </p:nvSpPr>
        <p:spPr>
          <a:xfrm>
            <a:off x="874013" y="1768024"/>
            <a:ext cx="7772400" cy="3858491"/>
          </a:xfrm>
        </p:spPr>
        <p:txBody>
          <a:bodyPr>
            <a:noAutofit/>
          </a:bodyPr>
          <a:lstStyle/>
          <a:p>
            <a:r>
              <a:rPr lang="tr-TR" sz="1800" u="sng" dirty="0" smtClean="0">
                <a:solidFill>
                  <a:schemeClr val="accent6">
                    <a:lumMod val="75000"/>
                  </a:schemeClr>
                </a:solidFill>
              </a:rPr>
              <a:t>Merkezi  yerleştirme(SINAV)  ile öğrenci alan okullardır.</a:t>
            </a:r>
            <a:endParaRPr lang="tr-TR" sz="1800" dirty="0" smtClean="0">
              <a:solidFill>
                <a:schemeClr val="accent6">
                  <a:lumMod val="75000"/>
                </a:schemeClr>
              </a:solidFill>
            </a:endParaRPr>
          </a:p>
          <a:p>
            <a:r>
              <a:rPr lang="tr-TR" sz="1800" dirty="0" smtClean="0"/>
              <a:t>Sosyal </a:t>
            </a:r>
            <a:r>
              <a:rPr lang="tr-TR" sz="1800" dirty="0"/>
              <a:t>Bilimler Lisesi‘nin amaçları arasında; Sosyal Bilimler ve Edebiyat alanında ihtiyaç duyulan nitelikli bilim adamlarını yetiştirmek, zeka düzeyleri ile edebiyat ve sosyal bilimler alanlarındaki ilgi ve yetenekleri üst düzeyde olan öğrencileri bu alanda yüksek öğretime hazırlamak yer almaktadır.</a:t>
            </a:r>
          </a:p>
          <a:p>
            <a:r>
              <a:rPr lang="tr-TR" sz="1800" dirty="0"/>
              <a:t>Ayrıca amaçlarından biri de siyaset ve bürokrasiye kültürlü; devleti ve demokrasiyi iyi tanıyan, ona işlerlik kazandıracak elemanları yetiştirmektir.</a:t>
            </a:r>
          </a:p>
          <a:p>
            <a:r>
              <a:rPr lang="tr-TR" sz="1800" dirty="0"/>
              <a:t>Öğretim süresi 4 yıldır.</a:t>
            </a:r>
          </a:p>
          <a:p>
            <a:r>
              <a:rPr lang="tr-TR" sz="1800" dirty="0"/>
              <a:t>Sözel derslerin ağırlıklı olarak okutulduğu okullardır.</a:t>
            </a:r>
          </a:p>
          <a:p>
            <a:r>
              <a:rPr lang="tr-TR" sz="1800" dirty="0" smtClean="0"/>
              <a:t>Üniversite </a:t>
            </a:r>
            <a:r>
              <a:rPr lang="tr-TR" sz="1800" dirty="0"/>
              <a:t>yerleştirme oranları yüksektir.</a:t>
            </a:r>
          </a:p>
          <a:p>
            <a:r>
              <a:rPr lang="tr-TR" sz="1800" dirty="0"/>
              <a:t>Sosyal Bilimler lisesinden mezun olan öğrenciler yükseköğrenimde daha çok Hukuk, Siyaset Bilimi, Coğrafya, Edebiyat, Kamu Yönetimi gibi pek çok bölümleri tercih etmektedir.</a:t>
            </a: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Başlık 1"/>
          <p:cNvSpPr>
            <a:spLocks noGrp="1"/>
          </p:cNvSpPr>
          <p:nvPr>
            <p:ph type="title"/>
          </p:nvPr>
        </p:nvSpPr>
        <p:spPr>
          <a:xfrm>
            <a:off x="810862" y="948906"/>
            <a:ext cx="7485512" cy="1009290"/>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
            </a:r>
            <a:br>
              <a:rPr lang="tr-TR" b="1" dirty="0" smtClean="0"/>
            </a:br>
            <a:r>
              <a:rPr lang="tr-TR" b="1" dirty="0" smtClean="0"/>
              <a:t>ANADOLU </a:t>
            </a:r>
            <a:r>
              <a:rPr lang="tr-TR" b="1" dirty="0"/>
              <a:t>LİSELERİ</a:t>
            </a:r>
            <a:r>
              <a:rPr lang="tr-TR" dirty="0"/>
              <a:t/>
            </a:r>
            <a:br>
              <a:rPr lang="tr-TR" dirty="0"/>
            </a:br>
            <a:endParaRPr lang="tr-TR" dirty="0"/>
          </a:p>
        </p:txBody>
      </p:sp>
      <p:sp>
        <p:nvSpPr>
          <p:cNvPr id="1048615" name="İçerik Yer Tutucusu 2"/>
          <p:cNvSpPr>
            <a:spLocks noGrp="1"/>
          </p:cNvSpPr>
          <p:nvPr>
            <p:ph idx="1"/>
          </p:nvPr>
        </p:nvSpPr>
        <p:spPr>
          <a:xfrm>
            <a:off x="785786" y="2214554"/>
            <a:ext cx="7772400" cy="3373582"/>
          </a:xfrm>
        </p:spPr>
        <p:txBody>
          <a:bodyPr>
            <a:noAutofit/>
          </a:bodyPr>
          <a:lstStyle/>
          <a:p>
            <a:r>
              <a:rPr lang="tr-TR" sz="1800" u="sng" dirty="0" smtClean="0">
                <a:solidFill>
                  <a:schemeClr val="accent6">
                    <a:lumMod val="75000"/>
                  </a:schemeClr>
                </a:solidFill>
              </a:rPr>
              <a:t>Proje Anadolu Liselerine merkezi sınav ile yerleştirme yapılırken, diğer Anadolu Liselerine ise ortaöğretim başarı puanı ve ikametgah adresine (kayıt alanı) göre yerleştirme yapılmaktadır</a:t>
            </a:r>
            <a:r>
              <a:rPr lang="tr-TR" sz="1800" dirty="0" smtClean="0">
                <a:solidFill>
                  <a:schemeClr val="accent6">
                    <a:lumMod val="75000"/>
                  </a:schemeClr>
                </a:solidFill>
              </a:rPr>
              <a:t>.</a:t>
            </a:r>
          </a:p>
          <a:p>
            <a:r>
              <a:rPr lang="tr-TR" sz="1800" dirty="0" smtClean="0"/>
              <a:t>Anadolu </a:t>
            </a:r>
            <a:r>
              <a:rPr lang="tr-TR" sz="1800" dirty="0"/>
              <a:t>Lisesi‘nin amaçları; öğrencilerin ilgi, yetenek ve başarılarına göre yükseköğretim programlarına hazırlanmalarını,yabancı dili, dünyadaki bilimsel ve teknolojik gelişmeleri izleyebilecek düzeyde öğrenmelerini sağlamaktır.</a:t>
            </a:r>
          </a:p>
          <a:p>
            <a:r>
              <a:rPr lang="tr-TR" sz="1800" dirty="0"/>
              <a:t>Öğrenim süreleri 4 yıldır.</a:t>
            </a:r>
          </a:p>
          <a:p>
            <a:r>
              <a:rPr lang="tr-TR" sz="1800" dirty="0" smtClean="0"/>
              <a:t>Anadolu </a:t>
            </a:r>
            <a:r>
              <a:rPr lang="tr-TR" sz="1800" dirty="0"/>
              <a:t>Lisesinde seçilen alanlar; Sayısal, Eşit Ağırlık, Sözel ve Yabancı Dil’dir.</a:t>
            </a:r>
          </a:p>
          <a:p>
            <a:r>
              <a:rPr lang="tr-TR" sz="1800" dirty="0"/>
              <a:t>Anadolu Lisesi mezunları; Sayısal alanından ( Tıp, Eczacılık, Mühendislik vb.), Eşit Ağırlık alanından (Hukuk, İşletme, Psikoloji vb.), Sözel alanından (Halkla İlişkiler, Gazetecilik, Tarih vb.), Yabancı dil alanından (İngiliz Dili ve Edebiyatı, Mütercim ve Tercümanlık vb.) birçok bölüme yerleşmektedir.</a:t>
            </a: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Başlık 1"/>
          <p:cNvSpPr>
            <a:spLocks noGrp="1"/>
          </p:cNvSpPr>
          <p:nvPr>
            <p:ph type="title"/>
          </p:nvPr>
        </p:nvSpPr>
        <p:spPr>
          <a:xfrm>
            <a:off x="816799" y="1044039"/>
            <a:ext cx="7485512" cy="1096962"/>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
            </a:r>
            <a:br>
              <a:rPr lang="tr-TR" b="1" dirty="0" smtClean="0"/>
            </a:br>
            <a:r>
              <a:rPr lang="tr-TR" b="1" dirty="0" smtClean="0"/>
              <a:t>ANADOLU </a:t>
            </a:r>
            <a:r>
              <a:rPr lang="tr-TR" b="1" dirty="0"/>
              <a:t>İMAM HATİP LİSELERİ</a:t>
            </a:r>
            <a:r>
              <a:rPr lang="tr-TR" dirty="0"/>
              <a:t/>
            </a:r>
            <a:br>
              <a:rPr lang="tr-TR" dirty="0"/>
            </a:br>
            <a:endParaRPr lang="tr-TR" dirty="0"/>
          </a:p>
        </p:txBody>
      </p:sp>
      <p:sp>
        <p:nvSpPr>
          <p:cNvPr id="1048617" name="İçerik Yer Tutucusu 2"/>
          <p:cNvSpPr>
            <a:spLocks noGrp="1"/>
          </p:cNvSpPr>
          <p:nvPr>
            <p:ph idx="1"/>
          </p:nvPr>
        </p:nvSpPr>
        <p:spPr>
          <a:xfrm>
            <a:off x="810491" y="2362201"/>
            <a:ext cx="7772400" cy="3359727"/>
          </a:xfrm>
        </p:spPr>
        <p:txBody>
          <a:bodyPr>
            <a:normAutofit/>
          </a:bodyPr>
          <a:lstStyle/>
          <a:p>
            <a:r>
              <a:rPr lang="tr-TR" sz="1600" u="sng" dirty="0" smtClean="0">
                <a:solidFill>
                  <a:schemeClr val="accent6">
                    <a:lumMod val="75000"/>
                  </a:schemeClr>
                </a:solidFill>
              </a:rPr>
              <a:t>Proje Anadolu İmam Hatip Liseleri merkezi sınav ile öğrenci almaktadır. Diğerleri ise ortaöğretim başarı puanı ve ikametgah adresine göre öğrenci almaktadır.</a:t>
            </a:r>
            <a:endParaRPr lang="tr-TR" sz="1600" dirty="0" smtClean="0">
              <a:solidFill>
                <a:schemeClr val="accent6">
                  <a:lumMod val="75000"/>
                </a:schemeClr>
              </a:solidFill>
            </a:endParaRPr>
          </a:p>
          <a:p>
            <a:r>
              <a:rPr lang="tr-TR" sz="1600" dirty="0" smtClean="0"/>
              <a:t>İmamlık</a:t>
            </a:r>
            <a:r>
              <a:rPr lang="tr-TR" sz="1600" dirty="0"/>
              <a:t>, Hatiplik ve Kur’an Kursu Öğreticiliği konularında görevli elemanları yetiştirmek üzere hem mesleğe hem de yükseköğretime hazırlayan ortaöğretim kurumlarıdır.</a:t>
            </a:r>
          </a:p>
          <a:p>
            <a:r>
              <a:rPr lang="tr-TR" sz="1600" dirty="0"/>
              <a:t>Anadolu liselerinde verilen temel derslere ek olarak dini dersler de müfredata eklenmiştir.</a:t>
            </a:r>
          </a:p>
          <a:p>
            <a:r>
              <a:rPr lang="tr-TR" sz="1600" dirty="0"/>
              <a:t>Öğretim süresi 4 yıldır.</a:t>
            </a:r>
          </a:p>
          <a:p>
            <a:r>
              <a:rPr lang="tr-TR" sz="1600" dirty="0"/>
              <a:t>Anadolu imam hatip meslek liselerinde bölüm/alan/dal ayrımı yoktur.</a:t>
            </a:r>
          </a:p>
          <a:p>
            <a:r>
              <a:rPr lang="tr-TR" sz="1600" dirty="0" smtClean="0"/>
              <a:t>Merkezi </a:t>
            </a:r>
            <a:r>
              <a:rPr lang="tr-TR" sz="1600" dirty="0"/>
              <a:t>sınav puanı ile öğrenci alan Anadolu İmam Hatip Liseleri, Fen ve Sosyal Bilimler Programı uygulamaktadır.</a:t>
            </a:r>
          </a:p>
          <a:p>
            <a:r>
              <a:rPr lang="tr-TR" sz="1600" dirty="0"/>
              <a:t>Anadolu İmam-Hatip Liselerinden mezun olanlar, hem kendi alanlarında (İlahiyat gibi) hem de diğer alanlardaki kazandıkları yükseköğretim programlarına devam edebilirler.</a:t>
            </a: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Başlık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a:t>ÇOK PROGRAMLI ANADOLU LİSELERİ</a:t>
            </a:r>
          </a:p>
        </p:txBody>
      </p:sp>
      <p:sp>
        <p:nvSpPr>
          <p:cNvPr id="1048619" name="İçerik Yer Tutucusu 2"/>
          <p:cNvSpPr>
            <a:spLocks noGrp="1"/>
          </p:cNvSpPr>
          <p:nvPr>
            <p:ph idx="1"/>
          </p:nvPr>
        </p:nvSpPr>
        <p:spPr>
          <a:xfrm>
            <a:off x="725474" y="1367641"/>
            <a:ext cx="7659989" cy="4275118"/>
          </a:xfrm>
        </p:spPr>
        <p:txBody>
          <a:bodyPr>
            <a:normAutofit fontScale="32500" lnSpcReduction="20000"/>
          </a:bodyPr>
          <a:lstStyle/>
          <a:p>
            <a:endParaRPr lang="tr-TR" dirty="0"/>
          </a:p>
          <a:p>
            <a:endParaRPr lang="tr-TR" dirty="0"/>
          </a:p>
          <a:p>
            <a:endParaRPr lang="tr-TR" dirty="0"/>
          </a:p>
          <a:p>
            <a:r>
              <a:rPr lang="tr-TR" sz="6400" u="sng" dirty="0">
                <a:solidFill>
                  <a:schemeClr val="accent6">
                    <a:lumMod val="75000"/>
                  </a:schemeClr>
                </a:solidFill>
              </a:rPr>
              <a:t>Birden çok okul programının birlikte bir okulda yer almasıyla oluşan okullardır.</a:t>
            </a:r>
          </a:p>
          <a:p>
            <a:r>
              <a:rPr lang="tr-TR" sz="6400" dirty="0"/>
              <a:t>Çok programlı liselerde:</a:t>
            </a:r>
          </a:p>
          <a:p>
            <a:pPr>
              <a:buNone/>
            </a:pPr>
            <a:r>
              <a:rPr lang="tr-TR" sz="6400" dirty="0"/>
              <a:t>a)Yüksek öğretime hazırlayan programlar,</a:t>
            </a:r>
          </a:p>
          <a:p>
            <a:pPr>
              <a:buNone/>
            </a:pPr>
            <a:r>
              <a:rPr lang="tr-TR" sz="6400" dirty="0"/>
              <a:t>b)Hem mesleğe, hem yüksek öğretime hazırlayan programlar,</a:t>
            </a:r>
          </a:p>
          <a:p>
            <a:pPr>
              <a:buNone/>
            </a:pPr>
            <a:r>
              <a:rPr lang="tr-TR" sz="6400" dirty="0"/>
              <a:t>c)Hayata ve iş alanına hazırlayan programlar uygulanır.</a:t>
            </a:r>
          </a:p>
          <a:p>
            <a:pPr marL="0" indent="0">
              <a:buNone/>
            </a:pPr>
            <a:r>
              <a:rPr lang="tr-TR" sz="6400" dirty="0"/>
              <a:t>     Çok programlı liselerde 3 ana program bulunmaktadır.</a:t>
            </a:r>
          </a:p>
          <a:p>
            <a:pPr>
              <a:buNone/>
            </a:pPr>
            <a:r>
              <a:rPr lang="tr-TR" sz="6400" dirty="0"/>
              <a:t>•Anadolu Mesleki ve Teknik Programı</a:t>
            </a:r>
          </a:p>
          <a:p>
            <a:pPr>
              <a:buNone/>
            </a:pPr>
            <a:r>
              <a:rPr lang="tr-TR" sz="6400" dirty="0"/>
              <a:t>•Anadolu Lisesi</a:t>
            </a:r>
          </a:p>
          <a:p>
            <a:pPr>
              <a:buNone/>
            </a:pPr>
            <a:r>
              <a:rPr lang="tr-TR" sz="6400" dirty="0"/>
              <a:t>•Anadolu İmam Hatip Lisesi programları yer almaktadır.</a:t>
            </a:r>
          </a:p>
          <a:p>
            <a:pPr marL="0" indent="0">
              <a:buNone/>
            </a:pPr>
            <a:r>
              <a:rPr lang="tr-TR" sz="6400" dirty="0"/>
              <a:t>     Bu programların alt dalları ve bölümleri vardır. </a:t>
            </a: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Başlık 1"/>
          <p:cNvSpPr>
            <a:spLocks noGrp="1"/>
          </p:cNvSpPr>
          <p:nvPr>
            <p:ph type="title"/>
          </p:nvPr>
        </p:nvSpPr>
        <p:spPr>
          <a:xfrm>
            <a:off x="893618" y="714356"/>
            <a:ext cx="7772400" cy="1340591"/>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a:t>MESLEKİ VE TEKNİK ANADOLU LİSELERİ</a:t>
            </a:r>
          </a:p>
        </p:txBody>
      </p:sp>
      <p:sp>
        <p:nvSpPr>
          <p:cNvPr id="1048621" name="İçerik Yer Tutucusu 2"/>
          <p:cNvSpPr>
            <a:spLocks noGrp="1"/>
          </p:cNvSpPr>
          <p:nvPr>
            <p:ph idx="1"/>
          </p:nvPr>
        </p:nvSpPr>
        <p:spPr>
          <a:xfrm>
            <a:off x="893618" y="2431473"/>
            <a:ext cx="7772400" cy="3874436"/>
          </a:xfrm>
        </p:spPr>
        <p:txBody>
          <a:bodyPr>
            <a:normAutofit/>
          </a:bodyPr>
          <a:lstStyle/>
          <a:p>
            <a:r>
              <a:rPr lang="tr-TR" sz="1700" u="sng" dirty="0" smtClean="0">
                <a:solidFill>
                  <a:schemeClr val="accent6">
                    <a:lumMod val="75000"/>
                  </a:schemeClr>
                </a:solidFill>
              </a:rPr>
              <a:t>Merkezi yerleştirme ile öğrenci alan Mesleki ve Teknik Anadolu Liseleri dışında yerel yerleştirme ile de öğrenci alan </a:t>
            </a:r>
            <a:r>
              <a:rPr lang="fi-FI" sz="1700" u="sng" dirty="0" smtClean="0">
                <a:solidFill>
                  <a:schemeClr val="accent6">
                    <a:lumMod val="75000"/>
                  </a:schemeClr>
                </a:solidFill>
              </a:rPr>
              <a:t>Mesleki ve Teknik Anadolu Liseleri vardır.</a:t>
            </a:r>
            <a:endParaRPr lang="tr-TR" sz="1700" dirty="0" smtClean="0">
              <a:solidFill>
                <a:schemeClr val="accent6">
                  <a:lumMod val="75000"/>
                </a:schemeClr>
              </a:solidFill>
            </a:endParaRPr>
          </a:p>
          <a:p>
            <a:pPr>
              <a:buFont typeface="Arial" pitchFamily="34" charset="0"/>
              <a:buChar char="•"/>
            </a:pPr>
            <a:r>
              <a:rPr lang="tr-TR" sz="1700" dirty="0" smtClean="0"/>
              <a:t>Bünyesinde </a:t>
            </a:r>
            <a:r>
              <a:rPr lang="tr-TR" sz="1700" dirty="0"/>
              <a:t>bilişim teknolojileri, çocuk gelişimi, </a:t>
            </a:r>
            <a:r>
              <a:rPr lang="en-US" altLang="tr" sz="1700" dirty="0"/>
              <a:t>makine,, </a:t>
            </a:r>
            <a:r>
              <a:rPr lang="tr-TR" sz="1700" dirty="0"/>
              <a:t>ticaret, turizm, tarım,  elektrik-elektronik gibi birimleri bulunduran okullardır.</a:t>
            </a:r>
            <a:endParaRPr lang="zh-CN" altLang="en-US" dirty="0"/>
          </a:p>
          <a:p>
            <a:pPr>
              <a:buFont typeface="Arial" pitchFamily="34" charset="0"/>
              <a:buChar char="•"/>
            </a:pPr>
            <a:r>
              <a:rPr lang="tr-TR" sz="1700" dirty="0" smtClean="0"/>
              <a:t>Öğrenim </a:t>
            </a:r>
            <a:r>
              <a:rPr lang="tr-TR" sz="1700" dirty="0"/>
              <a:t>süresi 4 yıl olan bu okul türünde diğer tüm okul türlerinde olduğu gibi 9.sınıf eğitim programı ortaktır.</a:t>
            </a:r>
          </a:p>
          <a:p>
            <a:pPr>
              <a:buFont typeface="Arial" pitchFamily="34" charset="0"/>
              <a:buChar char="•"/>
            </a:pPr>
            <a:r>
              <a:rPr lang="tr-TR" sz="1700" dirty="0"/>
              <a:t>Bu okul türlerinde 9.sınıftan </a:t>
            </a:r>
            <a:r>
              <a:rPr lang="tr-TR" sz="1700" dirty="0" smtClean="0"/>
              <a:t>itibaren alanlarına göre </a:t>
            </a:r>
            <a:r>
              <a:rPr lang="en-US" altLang="tr" sz="1700" dirty="0" err="1" smtClean="0"/>
              <a:t>dal</a:t>
            </a:r>
            <a:r>
              <a:rPr lang="en-US" altLang="tr" sz="1700" dirty="0" smtClean="0"/>
              <a:t> </a:t>
            </a:r>
            <a:r>
              <a:rPr lang="tr-TR" sz="1700" dirty="0"/>
              <a:t>seçimi </a:t>
            </a:r>
            <a:r>
              <a:rPr lang="en-US" altLang="tr" sz="1700" dirty="0"/>
              <a:t>yapılır. </a:t>
            </a:r>
            <a:endParaRPr lang="tr-TR" sz="1700" dirty="0"/>
          </a:p>
          <a:p>
            <a:pPr>
              <a:buFont typeface="Arial" pitchFamily="34" charset="0"/>
              <a:buChar char="•"/>
            </a:pPr>
            <a:r>
              <a:rPr lang="tr-TR" sz="1700" dirty="0"/>
              <a:t>Mesleki ve Teknik Anadolu liselerinde öğrencilere zorunlu derslerle beraber mesleki dersler verilir.</a:t>
            </a:r>
          </a:p>
          <a:p>
            <a:pPr>
              <a:buFont typeface="Arial" pitchFamily="34" charset="0"/>
              <a:buChar char="•"/>
            </a:pPr>
            <a:r>
              <a:rPr lang="tr-TR" sz="1700" dirty="0"/>
              <a:t>Okul öğrencilerine tercih ettikleri alana yönelik meslek becerisi de kazandırır</a:t>
            </a:r>
            <a:r>
              <a:rPr lang="tr-TR" sz="1700" dirty="0" smtClean="0"/>
              <a:t>.</a:t>
            </a:r>
          </a:p>
          <a:p>
            <a:r>
              <a:rPr lang="tr-TR" altLang="tr-TR" sz="1700" dirty="0" smtClean="0"/>
              <a:t>Meslek lisesini bitiren öğrencilere ustalık belgesinin yetki ve sorumluluklarına sahip </a:t>
            </a:r>
            <a:r>
              <a:rPr lang="tr-TR" altLang="tr-TR" sz="1700" b="1" i="1" dirty="0" smtClean="0"/>
              <a:t>İŞ YERİ AÇMA BELGESİ </a:t>
            </a:r>
            <a:r>
              <a:rPr lang="tr-TR" altLang="tr-TR" sz="1700" dirty="0" smtClean="0"/>
              <a:t>verilir, ayrıca </a:t>
            </a:r>
            <a:r>
              <a:rPr lang="tr-TR" altLang="tr-TR" sz="1700" b="1" i="1" dirty="0" smtClean="0"/>
              <a:t>TEKNİSYEN</a:t>
            </a:r>
            <a:r>
              <a:rPr lang="tr-TR" altLang="tr-TR" sz="1700" i="1" dirty="0" smtClean="0"/>
              <a:t> </a:t>
            </a:r>
            <a:r>
              <a:rPr lang="tr-TR" altLang="tr-TR" sz="1700" dirty="0" smtClean="0"/>
              <a:t>unvanı ile istihdam edilirler.</a:t>
            </a:r>
            <a:endParaRPr lang="tr-TR" sz="1700" dirty="0"/>
          </a:p>
          <a:p>
            <a:pPr marL="0" indent="0">
              <a:buNone/>
            </a:pPr>
            <a:endParaRPr lang="tr-TR" sz="1700" dirty="0"/>
          </a:p>
          <a:p>
            <a:pPr marL="0" indent="0">
              <a:buNone/>
            </a:pPr>
            <a:endParaRPr lang="tr-TR" dirty="0"/>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İçerik Yer Tutucusu 2"/>
          <p:cNvSpPr>
            <a:spLocks noGrp="1"/>
          </p:cNvSpPr>
          <p:nvPr>
            <p:ph idx="1"/>
          </p:nvPr>
        </p:nvSpPr>
        <p:spPr>
          <a:xfrm>
            <a:off x="828676" y="1600200"/>
            <a:ext cx="4131413" cy="4572000"/>
          </a:xfrm>
        </p:spPr>
        <p:txBody>
          <a:bodyPr/>
          <a:lstStyle/>
          <a:p>
            <a:endParaRPr lang="tr-TR" altLang="tr-TR" dirty="0">
              <a:solidFill>
                <a:schemeClr val="tx2">
                  <a:lumMod val="75000"/>
                </a:schemeClr>
              </a:solidFill>
            </a:endParaRPr>
          </a:p>
          <a:p>
            <a:endParaRPr lang="tr-TR" dirty="0"/>
          </a:p>
        </p:txBody>
      </p:sp>
      <p:sp>
        <p:nvSpPr>
          <p:cNvPr id="22530" name="AutoShape 2" descr="ANASAYFA - İzmir Pancar O.S.B. Mesleki ve Teknik Anadolu Lisesi"/>
          <p:cNvSpPr>
            <a:spLocks noChangeAspect="1" noChangeArrowheads="1"/>
          </p:cNvSpPr>
          <p:nvPr/>
        </p:nvSpPr>
        <p:spPr bwMode="auto">
          <a:xfrm>
            <a:off x="116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2532" name="AutoShape 4" descr="ANASAYFA - İzmir Pancar O.S.B. Mesleki ve Teknik Anadolu Lisesi"/>
          <p:cNvSpPr>
            <a:spLocks noChangeAspect="1" noChangeArrowheads="1"/>
          </p:cNvSpPr>
          <p:nvPr/>
        </p:nvSpPr>
        <p:spPr bwMode="auto">
          <a:xfrm>
            <a:off x="116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2533" name="Picture 5" descr="C:\Users\USER\Desktop\k_31094441_WhatsApp-Image-2022-05-24-at-15.01.30.jpg"/>
          <p:cNvPicPr>
            <a:picLocks noChangeAspect="1" noChangeArrowheads="1"/>
          </p:cNvPicPr>
          <p:nvPr/>
        </p:nvPicPr>
        <p:blipFill>
          <a:blip r:embed="rId2"/>
          <a:srcRect/>
          <a:stretch>
            <a:fillRect/>
          </a:stretch>
        </p:blipFill>
        <p:spPr bwMode="auto">
          <a:xfrm>
            <a:off x="464344" y="352425"/>
            <a:ext cx="8215313" cy="6153150"/>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İçerik Yer Tutucusu 2"/>
          <p:cNvSpPr>
            <a:spLocks noGrp="1"/>
          </p:cNvSpPr>
          <p:nvPr>
            <p:ph idx="1"/>
          </p:nvPr>
        </p:nvSpPr>
        <p:spPr>
          <a:xfrm>
            <a:off x="414069" y="1600200"/>
            <a:ext cx="8164901" cy="4572000"/>
          </a:xfrm>
        </p:spPr>
        <p:txBody>
          <a:bodyPr>
            <a:normAutofit/>
          </a:bodyPr>
          <a:lstStyle/>
          <a:p>
            <a:pPr marL="0" indent="0">
              <a:buNone/>
            </a:pPr>
            <a:r>
              <a:rPr lang="tr-TR" sz="2800" dirty="0"/>
              <a:t>Meslek lisesi mezunları, mezun oldukları bölümlerin devamı niteliğinde olan 2 yıllık ön lisans programlarını seçmeleri halinde </a:t>
            </a:r>
            <a:r>
              <a:rPr lang="tr-TR" sz="2800" dirty="0">
                <a:solidFill>
                  <a:schemeClr val="accent6">
                    <a:lumMod val="75000"/>
                  </a:schemeClr>
                </a:solidFill>
              </a:rPr>
              <a:t>ek puan </a:t>
            </a:r>
            <a:r>
              <a:rPr lang="tr-TR" sz="2800" dirty="0"/>
              <a:t>almaktadırlar</a:t>
            </a:r>
            <a:r>
              <a:rPr lang="tr-TR" sz="2800" dirty="0" smtClean="0"/>
              <a:t>.</a:t>
            </a:r>
          </a:p>
          <a:p>
            <a:pPr marL="0" indent="0">
              <a:buNone/>
            </a:pPr>
            <a:endParaRPr lang="tr-TR" sz="2800" dirty="0"/>
          </a:p>
          <a:p>
            <a:pPr marL="0" indent="0">
              <a:buNone/>
            </a:pPr>
            <a:r>
              <a:rPr lang="tr-TR" sz="2800" dirty="0"/>
              <a:t>Örneğin; Elektrik -elektronik bölümünden mezun bir öğrenci,2 yıllık elektrik bölümüne gitmek isterse ortaöğretim başarı puanının üzerine ,en fazla 30 puan olacak şekilde ek puan alır.</a:t>
            </a:r>
          </a:p>
          <a:p>
            <a:pPr marL="0" indent="0">
              <a:buNone/>
            </a:pPr>
            <a:endParaRPr lang="tr-TR" sz="2800"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1459</Words>
  <Application>Microsoft Office PowerPoint</Application>
  <PresentationFormat>Ekran Gösterisi (4:3)</PresentationFormat>
  <Paragraphs>106</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LİSE TÜRLERİ</vt:lpstr>
      <vt:lpstr>FEN LİSELERİ</vt:lpstr>
      <vt:lpstr> SOSYAL BİLİMLER LİSELERİ </vt:lpstr>
      <vt:lpstr> ANADOLU LİSELERİ </vt:lpstr>
      <vt:lpstr> ANADOLU İMAM HATİP LİSELERİ </vt:lpstr>
      <vt:lpstr>ÇOK PROGRAMLI ANADOLU LİSELERİ</vt:lpstr>
      <vt:lpstr>MESLEKİ VE TEKNİK ANADOLU LİSELERİ</vt:lpstr>
      <vt:lpstr>Slayt 8</vt:lpstr>
      <vt:lpstr>Slayt 9</vt:lpstr>
      <vt:lpstr>MTOK (Mesleki ve Teknik Ortaöğretim Kurumları) NEDİR? </vt:lpstr>
      <vt:lpstr>MESLEKİ EĞİTİM MERKEZİ</vt:lpstr>
      <vt:lpstr>Mesleki eğitim merkezlerine nasıl başvurulabilir?</vt:lpstr>
      <vt:lpstr>Mesleki eğitim merkezleri ne gibi avantajlar sağlıyor?</vt:lpstr>
      <vt:lpstr>SAĞLIK MESLEK LİSESİ</vt:lpstr>
      <vt:lpstr>Slayt 15</vt:lpstr>
      <vt:lpstr>Slayt 16</vt:lpstr>
      <vt:lpstr>Slayt 17</vt:lpstr>
      <vt:lpstr> GÜZEL SANATLAR LİSELERİ </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LİSE TÜRLERİ</dc:title>
  <dc:creator>USER</dc:creator>
  <cp:lastModifiedBy>USER</cp:lastModifiedBy>
  <cp:revision>5</cp:revision>
  <dcterms:created xsi:type="dcterms:W3CDTF">2023-05-23T12:47:08Z</dcterms:created>
  <dcterms:modified xsi:type="dcterms:W3CDTF">2023-05-24T12:49:21Z</dcterms:modified>
</cp:coreProperties>
</file>