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Default Extension="fntdata" ContentType="application/x-fontdata"/>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mp4"/>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Lst>
  <p:sldSz cx="18288000" cy="10287000"/>
  <p:notesSz cx="6858000" cy="9144000"/>
  <p:embeddedFontLst>
    <p:embeddedFont>
      <p:font typeface="Capriola" charset="-94"/>
      <p:regular r:id="rId64"/>
    </p:embeddedFont>
    <p:embeddedFont>
      <p:font typeface="Roboto" charset="0"/>
      <p:regular r:id="rId65"/>
    </p:embeddedFont>
    <p:embeddedFont>
      <p:font typeface="Arimo" charset="0"/>
      <p:regular r:id="rId66"/>
    </p:embeddedFont>
    <p:embeddedFont>
      <p:font typeface="Abril Fatface" charset="-94"/>
      <p:regular r:id="rId67"/>
    </p:embeddedFont>
    <p:embeddedFont>
      <p:font typeface="Calibri" pitchFamily="34" charset="0"/>
      <p:regular r:id="rId68"/>
      <p:bold r:id="rId69"/>
      <p:italic r:id="rId70"/>
      <p:boldItalic r:id="rId71"/>
    </p:embeddedFont>
    <p:embeddedFont>
      <p:font typeface="Nunito" charset="-94"/>
      <p:regular r:id="rId72"/>
    </p:embeddedFont>
    <p:embeddedFont>
      <p:font typeface="Paytone One" charset="-94"/>
      <p:regular r:id="rId73"/>
    </p:embeddedFont>
    <p:embeddedFont>
      <p:font typeface="Nunito Bold" charset="-94"/>
      <p:regular r:id="rId74"/>
    </p:embeddedFont>
    <p:embeddedFont>
      <p:font typeface="TT Commons Pro" charset="-94"/>
      <p:regular r:id="rId75"/>
    </p:embeddedFont>
    <p:embeddedFont>
      <p:font typeface="Just Another Hand" charset="0"/>
      <p:regular r:id="rId76"/>
    </p:embeddedFont>
    <p:embeddedFont>
      <p:font typeface="Clear Sans Regular" charset="0"/>
      <p:regular r:id="rId77"/>
    </p:embeddedFont>
    <p:embeddedFont>
      <p:font typeface="Clear Sans Regular Bold" charset="0"/>
      <p:regular r:id="rId78"/>
    </p:embeddedFont>
    <p:embeddedFont>
      <p:font typeface="Clear Sans Regular Italics" charset="0"/>
      <p:regular r:id="rId79"/>
    </p:embeddedFont>
    <p:embeddedFont>
      <p:font typeface="TT Norms Light" charset="0"/>
      <p:regular r:id="rId80"/>
    </p:embeddedFont>
    <p:embeddedFont>
      <p:font typeface="Quicksand" charset="-94"/>
      <p:regular r:id="rId81"/>
    </p:embeddedFont>
    <p:embeddedFont>
      <p:font typeface="DejaVu Serif Bold" charset="0"/>
      <p:regular r:id="rId82"/>
    </p:embeddedFont>
    <p:embeddedFont>
      <p:font typeface="IM Fell Italics" charset="0"/>
      <p:regular r:id="rId83"/>
    </p:embeddedFont>
    <p:embeddedFont>
      <p:font typeface="DM Sans Bold" charset="-94"/>
      <p:regular r:id="rId84"/>
    </p:embeddedFont>
    <p:embeddedFont>
      <p:font typeface="Poppins Light" charset="-94"/>
      <p:regular r:id="rId85"/>
    </p:embeddedFont>
    <p:embeddedFont>
      <p:font typeface="Poppins Medium" charset="-94"/>
      <p:regular r:id="rId86"/>
    </p:embeddedFont>
    <p:embeddedFont>
      <p:font typeface="Ubuntu Bold" charset="0"/>
      <p:regular r:id="rId87"/>
    </p:embeddedFont>
    <p:embeddedFont>
      <p:font typeface="TT Commons Pro Bold" charset="-94"/>
      <p:regular r:id="rId88"/>
    </p:embeddedFont>
    <p:embeddedFont>
      <p:font typeface="Roboto Bold" charset="0"/>
      <p:regular r:id="rId89"/>
    </p:embeddedFont>
    <p:embeddedFont>
      <p:font typeface="Vollkorn Italics" charset="0"/>
      <p:regular r:id="rId90"/>
    </p:embeddedFont>
    <p:embeddedFont>
      <p:font typeface="Anonymous Pro Bold" charset="0"/>
      <p:regular r:id="rId91"/>
    </p:embeddedFont>
    <p:embeddedFont>
      <p:font typeface="Baloo" charset="-94"/>
      <p:regular r:id="rId92"/>
    </p:embeddedFont>
    <p:embeddedFont>
      <p:font typeface="Barlow Bold" charset="-94"/>
      <p:regular r:id="rId93"/>
    </p:embeddedFont>
    <p:embeddedFont>
      <p:font typeface="Poppins Medium Bold" charset="-94"/>
      <p:regular r:id="rId94"/>
    </p:embeddedFont>
    <p:embeddedFont>
      <p:font typeface="Barlow Medium" charset="-94"/>
      <p:regular r:id="rId95"/>
    </p:embeddedFont>
    <p:embeddedFont>
      <p:font typeface="DM Sans" charset="-94"/>
      <p:regular r:id="rId96"/>
    </p:embeddedFont>
    <p:embeddedFont>
      <p:font typeface="DejaVu Serif" charset="0"/>
      <p:regular r:id="rId97"/>
    </p:embeddedFont>
    <p:embeddedFont>
      <p:font typeface="DejaVu Serif Bold Italics" charset="0"/>
      <p:regular r:id="rId98"/>
    </p:embeddedFont>
    <p:embeddedFont>
      <p:font typeface="Anonymous Pro" charset="0"/>
      <p:regular r:id="rId99"/>
    </p:embeddedFont>
    <p:embeddedFont>
      <p:font typeface="Aileron Regular Bold" charset="-94"/>
      <p:regular r:id="rId100"/>
    </p:embeddedFont>
    <p:embeddedFont>
      <p:font typeface="Poppins Light Bold" charset="-94"/>
      <p:regular r:id="rId101"/>
    </p:embeddedFont>
    <p:embeddedFont>
      <p:font typeface="Fira Sans Medium" charset="0"/>
      <p:regular r:id="rId102"/>
    </p:embeddedFont>
    <p:embeddedFont>
      <p:font typeface="Montserrat" charset="-94"/>
      <p:regular r:id="rId103"/>
    </p:embeddedFont>
    <p:embeddedFont>
      <p:font typeface="Montserrat Bold" charset="-94"/>
      <p:regular r:id="rId10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autoAdjust="0"/>
    <p:restoredTop sz="94622" autoAdjust="0"/>
  </p:normalViewPr>
  <p:slideViewPr>
    <p:cSldViewPr>
      <p:cViewPr varScale="1">
        <p:scale>
          <a:sx n="72" d="100"/>
          <a:sy n="72" d="100"/>
        </p:scale>
        <p:origin x="-65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5.fntdata"/><Relationship Id="rId84" Type="http://schemas.openxmlformats.org/officeDocument/2006/relationships/font" Target="fonts/font21.fntdata"/><Relationship Id="rId89" Type="http://schemas.openxmlformats.org/officeDocument/2006/relationships/font" Target="fonts/font26.fntdata"/><Relationship Id="rId7" Type="http://schemas.openxmlformats.org/officeDocument/2006/relationships/slide" Target="slides/slide6.xml"/><Relationship Id="rId71" Type="http://schemas.openxmlformats.org/officeDocument/2006/relationships/font" Target="fonts/font8.fntdata"/><Relationship Id="rId92" Type="http://schemas.openxmlformats.org/officeDocument/2006/relationships/font" Target="fonts/font2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3.fntdata"/><Relationship Id="rId74" Type="http://schemas.openxmlformats.org/officeDocument/2006/relationships/font" Target="fonts/font11.fntdata"/><Relationship Id="rId79" Type="http://schemas.openxmlformats.org/officeDocument/2006/relationships/font" Target="fonts/font16.fntdata"/><Relationship Id="rId87" Type="http://schemas.openxmlformats.org/officeDocument/2006/relationships/font" Target="fonts/font24.fntdata"/><Relationship Id="rId102" Type="http://schemas.openxmlformats.org/officeDocument/2006/relationships/font" Target="fonts/font39.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19.fntdata"/><Relationship Id="rId90" Type="http://schemas.openxmlformats.org/officeDocument/2006/relationships/font" Target="fonts/font27.fntdata"/><Relationship Id="rId95" Type="http://schemas.openxmlformats.org/officeDocument/2006/relationships/font" Target="fonts/font3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font" Target="fonts/font14.fntdata"/><Relationship Id="rId100" Type="http://schemas.openxmlformats.org/officeDocument/2006/relationships/font" Target="fonts/font37.fntdata"/><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9.fntdata"/><Relationship Id="rId80" Type="http://schemas.openxmlformats.org/officeDocument/2006/relationships/font" Target="fonts/font17.fntdata"/><Relationship Id="rId85" Type="http://schemas.openxmlformats.org/officeDocument/2006/relationships/font" Target="fonts/font22.fntdata"/><Relationship Id="rId93" Type="http://schemas.openxmlformats.org/officeDocument/2006/relationships/font" Target="fonts/font30.fntdata"/><Relationship Id="rId98" Type="http://schemas.openxmlformats.org/officeDocument/2006/relationships/font" Target="fonts/font3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103" Type="http://schemas.openxmlformats.org/officeDocument/2006/relationships/font" Target="fonts/font40.fntdata"/><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font" Target="fonts/font20.fntdata"/><Relationship Id="rId88" Type="http://schemas.openxmlformats.org/officeDocument/2006/relationships/font" Target="fonts/font25.fntdata"/><Relationship Id="rId91" Type="http://schemas.openxmlformats.org/officeDocument/2006/relationships/font" Target="fonts/font28.fntdata"/><Relationship Id="rId96" Type="http://schemas.openxmlformats.org/officeDocument/2006/relationships/font" Target="fonts/font3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font" Target="fonts/font18.fntdata"/><Relationship Id="rId86" Type="http://schemas.openxmlformats.org/officeDocument/2006/relationships/font" Target="fonts/font23.fntdata"/><Relationship Id="rId94" Type="http://schemas.openxmlformats.org/officeDocument/2006/relationships/font" Target="fonts/font31.fntdata"/><Relationship Id="rId99" Type="http://schemas.openxmlformats.org/officeDocument/2006/relationships/font" Target="fonts/font36.fntdata"/><Relationship Id="rId101" Type="http://schemas.openxmlformats.org/officeDocument/2006/relationships/font" Target="fonts/font3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3.fntdata"/><Relationship Id="rId97" Type="http://schemas.openxmlformats.org/officeDocument/2006/relationships/font" Target="fonts/font34.fntdata"/><Relationship Id="rId104" Type="http://schemas.openxmlformats.org/officeDocument/2006/relationships/font" Target="fonts/font4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50.svg"/><Relationship Id="rId7" Type="http://schemas.openxmlformats.org/officeDocument/2006/relationships/image" Target="../media/image54.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52.sv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sv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sv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73.svg"/><Relationship Id="rId7" Type="http://schemas.openxmlformats.org/officeDocument/2006/relationships/image" Target="../media/image46.jpe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75.sv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83.svg"/></Relationships>
</file>

<file path=ppt/slides/_rels/slide17.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88.svg"/><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90.svg"/><Relationship Id="rId7" Type="http://schemas.openxmlformats.org/officeDocument/2006/relationships/image" Target="../media/image94.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92.sv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98.sv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102.sv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63.jpe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112.svg"/><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115.sv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117.sv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115.sv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8.png"/><Relationship Id="rId7" Type="http://schemas.openxmlformats.org/officeDocument/2006/relationships/image" Target="../media/image127.sv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31.xml.rels><?xml version="1.0" encoding="UTF-8" standalone="yes"?>
<Relationships xmlns="http://schemas.openxmlformats.org/package/2006/relationships"><Relationship Id="rId3" Type="http://schemas.openxmlformats.org/officeDocument/2006/relationships/image" Target="../media/image133.sv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5" Type="http://schemas.openxmlformats.org/officeDocument/2006/relationships/image" Target="../media/image91.jpeg"/><Relationship Id="rId4" Type="http://schemas.openxmlformats.org/officeDocument/2006/relationships/image" Target="../media/image9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5.gif"/><Relationship Id="rId2" Type="http://schemas.openxmlformats.org/officeDocument/2006/relationships/image" Target="../media/image94.gif"/><Relationship Id="rId1" Type="http://schemas.openxmlformats.org/officeDocument/2006/relationships/slideLayout" Target="../slideLayouts/slideLayout7.xml"/><Relationship Id="rId5" Type="http://schemas.openxmlformats.org/officeDocument/2006/relationships/image" Target="../media/image143.svg"/><Relationship Id="rId4" Type="http://schemas.openxmlformats.org/officeDocument/2006/relationships/image" Target="../media/image96.png"/></Relationships>
</file>

<file path=ppt/slides/_rels/slide36.xml.rels><?xml version="1.0" encoding="UTF-8" standalone="yes"?>
<Relationships xmlns="http://schemas.openxmlformats.org/package/2006/relationships"><Relationship Id="rId3" Type="http://schemas.openxmlformats.org/officeDocument/2006/relationships/image" Target="../media/image145.svg"/><Relationship Id="rId2"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147.svg"/><Relationship Id="rId4" Type="http://schemas.openxmlformats.org/officeDocument/2006/relationships/image" Target="../media/image98.png"/></Relationships>
</file>

<file path=ppt/slides/_rels/slide3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33.sv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8.sv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153.sv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55.svg"/><Relationship Id="rId4" Type="http://schemas.openxmlformats.org/officeDocument/2006/relationships/image" Target="../media/image104.png"/></Relationships>
</file>

<file path=ppt/slides/_rels/slide4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4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 Id="rId4" Type="http://schemas.openxmlformats.org/officeDocument/2006/relationships/image" Target="../media/image162.svg"/></Relationships>
</file>

<file path=ppt/slides/_rels/slide43.xml.rels><?xml version="1.0" encoding="UTF-8" standalone="yes"?>
<Relationships xmlns="http://schemas.openxmlformats.org/package/2006/relationships"><Relationship Id="rId3" Type="http://schemas.openxmlformats.org/officeDocument/2006/relationships/image" Target="../media/image164.svg"/><Relationship Id="rId2" Type="http://schemas.openxmlformats.org/officeDocument/2006/relationships/image" Target="../media/image111.png"/><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4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68.svg"/><Relationship Id="rId2" Type="http://schemas.openxmlformats.org/officeDocument/2006/relationships/image" Target="../media/image114.png"/><Relationship Id="rId1" Type="http://schemas.openxmlformats.org/officeDocument/2006/relationships/slideLayout" Target="../slideLayouts/slideLayout7.xml"/><Relationship Id="rId5" Type="http://schemas.openxmlformats.org/officeDocument/2006/relationships/image" Target="../media/image170.svg"/><Relationship Id="rId4" Type="http://schemas.openxmlformats.org/officeDocument/2006/relationships/image" Target="../media/image115.png"/></Relationships>
</file>

<file path=ppt/slides/_rels/slide4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74.svg"/><Relationship Id="rId2" Type="http://schemas.openxmlformats.org/officeDocument/2006/relationships/image" Target="../media/image118.png"/><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48.xml.rels><?xml version="1.0" encoding="UTF-8" standalone="yes"?>
<Relationships xmlns="http://schemas.openxmlformats.org/package/2006/relationships"><Relationship Id="rId3" Type="http://schemas.openxmlformats.org/officeDocument/2006/relationships/image" Target="../media/image174.svg"/><Relationship Id="rId2" Type="http://schemas.openxmlformats.org/officeDocument/2006/relationships/image" Target="../media/image118.png"/><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12.svg"/><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85.sv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 Id="rId4" Type="http://schemas.openxmlformats.org/officeDocument/2006/relationships/image" Target="../media/image143.svg"/></Relationships>
</file>

<file path=ppt/slides/_rels/slide57.xml.rels><?xml version="1.0" encoding="UTF-8" standalone="yes"?>
<Relationships xmlns="http://schemas.openxmlformats.org/package/2006/relationships"><Relationship Id="rId3" Type="http://schemas.openxmlformats.org/officeDocument/2006/relationships/image" Target="../media/image174.svg"/><Relationship Id="rId2" Type="http://schemas.openxmlformats.org/officeDocument/2006/relationships/image" Target="../media/image118.png"/><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58.xml.rels><?xml version="1.0" encoding="UTF-8" standalone="yes"?>
<Relationships xmlns="http://schemas.openxmlformats.org/package/2006/relationships"><Relationship Id="rId3" Type="http://schemas.openxmlformats.org/officeDocument/2006/relationships/image" Target="../media/image174.svg"/><Relationship Id="rId2" Type="http://schemas.openxmlformats.org/officeDocument/2006/relationships/image" Target="../media/image118.png"/><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5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 Id="rId4" Type="http://schemas.openxmlformats.org/officeDocument/2006/relationships/image" Target="../media/image190.sv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29.svg"/></Relationships>
</file>

<file path=ppt/slides/_rels/slide60.xml.rels><?xml version="1.0" encoding="UTF-8" standalone="yes"?>
<Relationships xmlns="http://schemas.openxmlformats.org/package/2006/relationships"><Relationship Id="rId3" Type="http://schemas.openxmlformats.org/officeDocument/2006/relationships/image" Target="../media/image192.svg"/><Relationship Id="rId2" Type="http://schemas.openxmlformats.org/officeDocument/2006/relationships/image" Target="../media/image133.png"/><Relationship Id="rId1" Type="http://schemas.openxmlformats.org/officeDocument/2006/relationships/slideLayout" Target="../slideLayouts/slideLayout7.xml"/><Relationship Id="rId4" Type="http://schemas.openxmlformats.org/officeDocument/2006/relationships/image" Target="../media/image134.png"/></Relationships>
</file>

<file path=ppt/slides/_rels/slide6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25.png"/><Relationship Id="rId4" Type="http://schemas.openxmlformats.org/officeDocument/2006/relationships/image" Target="../media/image38.sv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a:extLst>
              <a:ext uri="{28A0092B-C50C-407E-A947-70E740481C1C}">
                <a14:useLocalDpi xmlns:a14="http://schemas.microsoft.com/office/drawing/2010/main" xmlns="" val="0"/>
              </a:ext>
              <a:ext uri="{96DAC541-7B7A-43D3-8B79-37D633B846F1}">
                <asvg:svgBlip xmlns="" xmlns:asvg="http://schemas.microsoft.com/office/drawing/2016/SVG/main" r:embed="rId3"/>
              </a:ext>
            </a:extLst>
          </a:blip>
          <a:srcRect t="29142" r="47054"/>
          <a:stretch/>
        </p:blipFill>
        <p:spPr>
          <a:xfrm rot="18748336">
            <a:off x="-226666" y="8696787"/>
            <a:ext cx="2062017" cy="2979300"/>
          </a:xfrm>
          <a:prstGeom prst="rect">
            <a:avLst/>
          </a:prstGeom>
        </p:spPr>
      </p:pic>
      <p:pic>
        <p:nvPicPr>
          <p:cNvPr id="3" name="Picture 3"/>
          <p:cNvPicPr>
            <a:picLocks noChangeAspect="1"/>
          </p:cNvPicPr>
          <p:nvPr/>
        </p:nvPicPr>
        <p:blipFill rotWithShape="1">
          <a:blip r:embed="rId4">
            <a:extLst>
              <a:ext uri="{28A0092B-C50C-407E-A947-70E740481C1C}">
                <a14:useLocalDpi xmlns:a14="http://schemas.microsoft.com/office/drawing/2010/main" xmlns="" val="0"/>
              </a:ext>
              <a:ext uri="{96DAC541-7B7A-43D3-8B79-37D633B846F1}">
                <asvg:svgBlip xmlns="" xmlns:asvg="http://schemas.microsoft.com/office/drawing/2016/SVG/main" r:embed="rId5"/>
              </a:ext>
            </a:extLst>
          </a:blip>
          <a:srcRect l="32913" t="8463" r="49392" b="25805"/>
          <a:stretch/>
        </p:blipFill>
        <p:spPr>
          <a:xfrm rot="5400000">
            <a:off x="15918867" y="7916778"/>
            <a:ext cx="1524000" cy="3214266"/>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 xmlns:asvg="http://schemas.microsoft.com/office/drawing/2016/SVG/main" r:embed="rId7"/>
              </a:ext>
            </a:extLst>
          </a:blip>
          <a:srcRect/>
          <a:stretch>
            <a:fillRect/>
          </a:stretch>
        </p:blipFill>
        <p:spPr>
          <a:xfrm>
            <a:off x="14342298" y="2145768"/>
            <a:ext cx="485654" cy="347905"/>
          </a:xfrm>
          <a:prstGeom prst="rect">
            <a:avLst/>
          </a:prstGeom>
        </p:spPr>
      </p:pic>
      <p:grpSp>
        <p:nvGrpSpPr>
          <p:cNvPr id="5" name="Group 5"/>
          <p:cNvGrpSpPr>
            <a:grpSpLocks noChangeAspect="1"/>
          </p:cNvGrpSpPr>
          <p:nvPr/>
        </p:nvGrpSpPr>
        <p:grpSpPr>
          <a:xfrm>
            <a:off x="6351807" y="3221893"/>
            <a:ext cx="4383829" cy="4383812"/>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25969" r="-24030"/>
              </a:stretch>
            </a:blipFill>
          </p:spPr>
        </p:sp>
      </p:grpSp>
      <p:sp>
        <p:nvSpPr>
          <p:cNvPr id="7" name="TextBox 7"/>
          <p:cNvSpPr txBox="1"/>
          <p:nvPr/>
        </p:nvSpPr>
        <p:spPr>
          <a:xfrm>
            <a:off x="2504027" y="2031113"/>
            <a:ext cx="12569707" cy="605790"/>
          </a:xfrm>
          <a:prstGeom prst="rect">
            <a:avLst/>
          </a:prstGeom>
        </p:spPr>
        <p:txBody>
          <a:bodyPr lIns="0" tIns="0" rIns="0" bIns="0" rtlCol="0" anchor="t">
            <a:spAutoFit/>
          </a:bodyPr>
          <a:lstStyle/>
          <a:p>
            <a:pPr algn="ctr">
              <a:lnSpc>
                <a:spcPts val="4620"/>
              </a:lnSpc>
            </a:pPr>
            <a:r>
              <a:rPr lang="en-US" sz="4200">
                <a:solidFill>
                  <a:srgbClr val="000000"/>
                </a:solidFill>
                <a:latin typeface="Capriola"/>
              </a:rPr>
              <a:t>ÖFKE KONTROLÜ VE STRES YÖNETIMI</a:t>
            </a:r>
          </a:p>
        </p:txBody>
      </p:sp>
      <p:sp>
        <p:nvSpPr>
          <p:cNvPr id="8" name="TextBox 8"/>
          <p:cNvSpPr txBox="1"/>
          <p:nvPr/>
        </p:nvSpPr>
        <p:spPr>
          <a:xfrm>
            <a:off x="5562600" y="9299490"/>
            <a:ext cx="7149982" cy="448841"/>
          </a:xfrm>
          <a:prstGeom prst="rect">
            <a:avLst/>
          </a:prstGeom>
        </p:spPr>
        <p:txBody>
          <a:bodyPr wrap="square" lIns="0" tIns="0" rIns="0" bIns="0" rtlCol="0" anchor="t">
            <a:spAutoFit/>
          </a:bodyPr>
          <a:lstStyle/>
          <a:p>
            <a:pPr algn="ctr">
              <a:lnSpc>
                <a:spcPts val="3500"/>
              </a:lnSpc>
            </a:pPr>
            <a:r>
              <a:rPr lang="tr-TR" sz="2500" dirty="0" smtClean="0">
                <a:solidFill>
                  <a:srgbClr val="000000"/>
                </a:solidFill>
                <a:latin typeface="Roboto"/>
              </a:rPr>
              <a:t>İdil</a:t>
            </a:r>
            <a:r>
              <a:rPr lang="en-US" sz="2500" dirty="0" smtClean="0">
                <a:solidFill>
                  <a:srgbClr val="000000"/>
                </a:solidFill>
                <a:latin typeface="Roboto"/>
              </a:rPr>
              <a:t> </a:t>
            </a:r>
            <a:r>
              <a:rPr lang="en-US" sz="2500" dirty="0" err="1">
                <a:solidFill>
                  <a:srgbClr val="000000"/>
                </a:solidFill>
                <a:latin typeface="Roboto"/>
              </a:rPr>
              <a:t>Rehberlik</a:t>
            </a:r>
            <a:r>
              <a:rPr lang="en-US" sz="2500" dirty="0">
                <a:solidFill>
                  <a:srgbClr val="000000"/>
                </a:solidFill>
                <a:latin typeface="Roboto"/>
              </a:rPr>
              <a:t> </a:t>
            </a:r>
            <a:r>
              <a:rPr lang="en-US" sz="2500" dirty="0" err="1">
                <a:solidFill>
                  <a:srgbClr val="000000"/>
                </a:solidFill>
                <a:latin typeface="Roboto"/>
              </a:rPr>
              <a:t>ve</a:t>
            </a:r>
            <a:r>
              <a:rPr lang="en-US" sz="2500" dirty="0">
                <a:solidFill>
                  <a:srgbClr val="000000"/>
                </a:solidFill>
                <a:latin typeface="Roboto"/>
              </a:rPr>
              <a:t> </a:t>
            </a:r>
            <a:r>
              <a:rPr lang="en-US" sz="2500" dirty="0" err="1">
                <a:solidFill>
                  <a:srgbClr val="000000"/>
                </a:solidFill>
                <a:latin typeface="Roboto"/>
              </a:rPr>
              <a:t>Araştırma</a:t>
            </a:r>
            <a:r>
              <a:rPr lang="en-US" sz="2500" dirty="0">
                <a:solidFill>
                  <a:srgbClr val="000000"/>
                </a:solidFill>
                <a:latin typeface="Roboto"/>
              </a:rPr>
              <a:t> </a:t>
            </a:r>
            <a:r>
              <a:rPr lang="en-US" sz="2500" dirty="0" err="1">
                <a:solidFill>
                  <a:srgbClr val="000000"/>
                </a:solidFill>
                <a:latin typeface="Roboto"/>
              </a:rPr>
              <a:t>Merkezi</a:t>
            </a:r>
            <a:endParaRPr lang="en-US" sz="2500" dirty="0">
              <a:solidFill>
                <a:srgbClr val="000000"/>
              </a:solidFill>
              <a:latin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3F3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 xmlns:asvg="http://schemas.microsoft.com/office/drawing/2016/SVG/main" r:embed="rId3"/>
              </a:ext>
            </a:extLst>
          </a:blip>
          <a:srcRect/>
          <a:stretch>
            <a:fillRect/>
          </a:stretch>
        </p:blipFill>
        <p:spPr>
          <a:xfrm>
            <a:off x="3122288" y="1511181"/>
            <a:ext cx="12043423" cy="354733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 xmlns:asvg="http://schemas.microsoft.com/office/drawing/2016/SVG/main" r:embed="rId5"/>
              </a:ext>
            </a:extLst>
          </a:blip>
          <a:srcRect/>
          <a:stretch>
            <a:fillRect/>
          </a:stretch>
        </p:blipFill>
        <p:spPr>
          <a:xfrm>
            <a:off x="2434962" y="5563320"/>
            <a:ext cx="2575910" cy="221996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 xmlns:asvg="http://schemas.microsoft.com/office/drawing/2016/SVG/main" r:embed="rId7"/>
              </a:ext>
            </a:extLst>
          </a:blip>
          <a:srcRect/>
          <a:stretch>
            <a:fillRect/>
          </a:stretch>
        </p:blipFill>
        <p:spPr>
          <a:xfrm>
            <a:off x="7732667" y="5429170"/>
            <a:ext cx="2365521" cy="2017144"/>
          </a:xfrm>
          <a:prstGeom prst="rect">
            <a:avLst/>
          </a:prstGeom>
        </p:spPr>
      </p:pic>
      <p:pic>
        <p:nvPicPr>
          <p:cNvPr id="5" name="Picture 5"/>
          <p:cNvPicPr>
            <a:picLocks noChangeAspect="1"/>
          </p:cNvPicPr>
          <p:nvPr/>
        </p:nvPicPr>
        <p:blipFill>
          <a:blip r:embed="rId8" cstate="print"/>
          <a:srcRect l="22188" r="8375"/>
          <a:stretch>
            <a:fillRect/>
          </a:stretch>
        </p:blipFill>
        <p:spPr>
          <a:xfrm>
            <a:off x="12986544" y="5563320"/>
            <a:ext cx="2848860" cy="1748846"/>
          </a:xfrm>
          <a:prstGeom prst="rect">
            <a:avLst/>
          </a:prstGeom>
        </p:spPr>
      </p:pic>
      <p:sp>
        <p:nvSpPr>
          <p:cNvPr id="6" name="TextBox 6"/>
          <p:cNvSpPr txBox="1"/>
          <p:nvPr/>
        </p:nvSpPr>
        <p:spPr>
          <a:xfrm>
            <a:off x="5010872" y="2189930"/>
            <a:ext cx="8593986" cy="1686433"/>
          </a:xfrm>
          <a:prstGeom prst="rect">
            <a:avLst/>
          </a:prstGeom>
        </p:spPr>
        <p:txBody>
          <a:bodyPr lIns="0" tIns="0" rIns="0" bIns="0" rtlCol="0" anchor="t">
            <a:spAutoFit/>
          </a:bodyPr>
          <a:lstStyle/>
          <a:p>
            <a:pPr algn="ctr">
              <a:lnSpc>
                <a:spcPts val="6731"/>
              </a:lnSpc>
            </a:pPr>
            <a:r>
              <a:rPr lang="en-US" sz="5300">
                <a:solidFill>
                  <a:srgbClr val="FF1616"/>
                </a:solidFill>
                <a:latin typeface="Capriola"/>
              </a:rPr>
              <a:t>ÖFKE </a:t>
            </a:r>
          </a:p>
          <a:p>
            <a:pPr algn="ctr">
              <a:lnSpc>
                <a:spcPts val="6731"/>
              </a:lnSpc>
            </a:pPr>
            <a:r>
              <a:rPr lang="en-US" sz="5300">
                <a:solidFill>
                  <a:srgbClr val="000000"/>
                </a:solidFill>
                <a:latin typeface="Capriola"/>
              </a:rPr>
              <a:t>BÜTÜN HAYATIMIZDA</a:t>
            </a:r>
          </a:p>
        </p:txBody>
      </p:sp>
      <p:sp>
        <p:nvSpPr>
          <p:cNvPr id="7" name="TextBox 7"/>
          <p:cNvSpPr txBox="1"/>
          <p:nvPr/>
        </p:nvSpPr>
        <p:spPr>
          <a:xfrm>
            <a:off x="1542582" y="8077772"/>
            <a:ext cx="4360670" cy="490855"/>
          </a:xfrm>
          <a:prstGeom prst="rect">
            <a:avLst/>
          </a:prstGeom>
        </p:spPr>
        <p:txBody>
          <a:bodyPr lIns="0" tIns="0" rIns="0" bIns="0" rtlCol="0" anchor="t">
            <a:spAutoFit/>
          </a:bodyPr>
          <a:lstStyle/>
          <a:p>
            <a:pPr algn="ctr">
              <a:lnSpc>
                <a:spcPts val="3919"/>
              </a:lnSpc>
            </a:pPr>
            <a:r>
              <a:rPr lang="en-US" sz="2799">
                <a:solidFill>
                  <a:srgbClr val="000000"/>
                </a:solidFill>
                <a:latin typeface="Sigher Bold"/>
              </a:rPr>
              <a:t>EVDE</a:t>
            </a:r>
          </a:p>
        </p:txBody>
      </p:sp>
      <p:sp>
        <p:nvSpPr>
          <p:cNvPr id="8" name="TextBox 8"/>
          <p:cNvSpPr txBox="1"/>
          <p:nvPr/>
        </p:nvSpPr>
        <p:spPr>
          <a:xfrm>
            <a:off x="7074062" y="7865682"/>
            <a:ext cx="4139876" cy="490855"/>
          </a:xfrm>
          <a:prstGeom prst="rect">
            <a:avLst/>
          </a:prstGeom>
        </p:spPr>
        <p:txBody>
          <a:bodyPr lIns="0" tIns="0" rIns="0" bIns="0" rtlCol="0" anchor="t">
            <a:spAutoFit/>
          </a:bodyPr>
          <a:lstStyle/>
          <a:p>
            <a:pPr algn="ctr">
              <a:lnSpc>
                <a:spcPts val="3919"/>
              </a:lnSpc>
            </a:pPr>
            <a:r>
              <a:rPr lang="en-US" sz="2799">
                <a:solidFill>
                  <a:srgbClr val="000000"/>
                </a:solidFill>
                <a:latin typeface="Sigher Bold"/>
              </a:rPr>
              <a:t>İŞ YERİNDE</a:t>
            </a:r>
          </a:p>
        </p:txBody>
      </p:sp>
      <p:sp>
        <p:nvSpPr>
          <p:cNvPr id="9" name="TextBox 9"/>
          <p:cNvSpPr txBox="1"/>
          <p:nvPr/>
        </p:nvSpPr>
        <p:spPr>
          <a:xfrm>
            <a:off x="12703186" y="7865682"/>
            <a:ext cx="3415577" cy="490855"/>
          </a:xfrm>
          <a:prstGeom prst="rect">
            <a:avLst/>
          </a:prstGeom>
        </p:spPr>
        <p:txBody>
          <a:bodyPr lIns="0" tIns="0" rIns="0" bIns="0" rtlCol="0" anchor="t">
            <a:spAutoFit/>
          </a:bodyPr>
          <a:lstStyle/>
          <a:p>
            <a:pPr algn="ctr">
              <a:lnSpc>
                <a:spcPts val="3919"/>
              </a:lnSpc>
            </a:pPr>
            <a:r>
              <a:rPr lang="en-US" sz="2799">
                <a:solidFill>
                  <a:srgbClr val="000000"/>
                </a:solidFill>
                <a:latin typeface="Sigher Bold"/>
              </a:rPr>
              <a:t>SOSYAL HAYATIMIZDA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CF8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 xmlns:asvg="http://schemas.microsoft.com/office/drawing/2016/SVG/main" r:embed="rId3"/>
              </a:ext>
            </a:extLst>
          </a:blip>
          <a:srcRect/>
          <a:stretch>
            <a:fillRect/>
          </a:stretch>
        </p:blipFill>
        <p:spPr>
          <a:xfrm>
            <a:off x="8153400" y="0"/>
            <a:ext cx="10985180" cy="10985180"/>
          </a:xfrm>
          <a:prstGeom prst="rect">
            <a:avLst/>
          </a:prstGeom>
        </p:spPr>
      </p:pic>
      <p:pic>
        <p:nvPicPr>
          <p:cNvPr id="3" name="Picture 3"/>
          <p:cNvPicPr>
            <a:picLocks noChangeAspect="1"/>
          </p:cNvPicPr>
          <p:nvPr/>
        </p:nvPicPr>
        <p:blipFill>
          <a:blip r:embed="rId4"/>
          <a:srcRect/>
          <a:stretch>
            <a:fillRect/>
          </a:stretch>
        </p:blipFill>
        <p:spPr>
          <a:xfrm>
            <a:off x="10220952" y="2941349"/>
            <a:ext cx="5123163" cy="5677976"/>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 xmlns:asvg="http://schemas.microsoft.com/office/drawing/2016/SVG/main" r:embed="rId8"/>
              </a:ext>
            </a:extLst>
          </a:blip>
          <a:srcRect/>
          <a:stretch>
            <a:fillRect/>
          </a:stretch>
        </p:blipFill>
        <p:spPr>
          <a:xfrm>
            <a:off x="17408149" y="4651322"/>
            <a:ext cx="637831" cy="637831"/>
          </a:xfrm>
          <a:prstGeom prst="rect">
            <a:avLst/>
          </a:prstGeom>
        </p:spPr>
      </p:pic>
      <p:grpSp>
        <p:nvGrpSpPr>
          <p:cNvPr id="7" name="Group 7"/>
          <p:cNvGrpSpPr/>
          <p:nvPr/>
        </p:nvGrpSpPr>
        <p:grpSpPr>
          <a:xfrm>
            <a:off x="1028700" y="2405193"/>
            <a:ext cx="8576987" cy="5767921"/>
            <a:chOff x="0" y="0"/>
            <a:chExt cx="11435983" cy="7690562"/>
          </a:xfrm>
        </p:grpSpPr>
        <p:sp>
          <p:nvSpPr>
            <p:cNvPr id="8" name="TextBox 8"/>
            <p:cNvSpPr txBox="1"/>
            <p:nvPr/>
          </p:nvSpPr>
          <p:spPr>
            <a:xfrm>
              <a:off x="0" y="1063116"/>
              <a:ext cx="11435983" cy="6627495"/>
            </a:xfrm>
            <a:prstGeom prst="rect">
              <a:avLst/>
            </a:prstGeom>
          </p:spPr>
          <p:txBody>
            <a:bodyPr lIns="0" tIns="0" rIns="0" bIns="0" rtlCol="0" anchor="t">
              <a:spAutoFit/>
            </a:bodyPr>
            <a:lstStyle/>
            <a:p>
              <a:pPr>
                <a:lnSpc>
                  <a:spcPts val="3450"/>
                </a:lnSpc>
              </a:pPr>
              <a:endParaRPr/>
            </a:p>
            <a:p>
              <a:pPr>
                <a:lnSpc>
                  <a:spcPts val="3600"/>
                </a:lnSpc>
              </a:pPr>
              <a:r>
                <a:rPr lang="en-US" sz="2400">
                  <a:solidFill>
                    <a:srgbClr val="000000"/>
                  </a:solidFill>
                  <a:latin typeface="TT Norms Light"/>
                </a:rPr>
                <a:t>Sınırlarımızın işgal edilmesine, haklarımızın çiğnenmesine, engellenmeye, doyurulmamış isteklere, incitilme, tehdit edilme vb. istenmeyen sonuçlara ve karşılanmayan beklentilere verilen doğal ve evrensel bir duygusal tepkidir. </a:t>
              </a:r>
            </a:p>
            <a:p>
              <a:pPr>
                <a:lnSpc>
                  <a:spcPts val="3600"/>
                </a:lnSpc>
              </a:pPr>
              <a:r>
                <a:rPr lang="en-US" sz="2400">
                  <a:solidFill>
                    <a:srgbClr val="000000"/>
                  </a:solidFill>
                  <a:latin typeface="TT Norms Light"/>
                </a:rPr>
                <a:t>Engellenme deneyimi, diğer insanlarla ilişkimizde saldırıya ya da hayal kırıklığına uğradığımızda, haksızlığa maruz kalmış ya da sınırlarımıza girilmiş hissettiğimizde, kendimizi ifade etme fırsatı bulamadığımızda ya da yetersizlik hissettiğimizde ortaya çıkabilir </a:t>
              </a:r>
            </a:p>
            <a:p>
              <a:pPr>
                <a:lnSpc>
                  <a:spcPts val="3600"/>
                </a:lnSpc>
              </a:pPr>
              <a:r>
                <a:rPr lang="en-US" sz="2400" u="sng">
                  <a:solidFill>
                    <a:srgbClr val="000000"/>
                  </a:solidFill>
                  <a:latin typeface="TT Norms Light"/>
                </a:rPr>
                <a:t>Başkalarına öfkelenmenin yanı sıra bazen kendimize karşı da öfke hissetmek olası bir durumdur.</a:t>
              </a:r>
            </a:p>
          </p:txBody>
        </p:sp>
        <p:sp>
          <p:nvSpPr>
            <p:cNvPr id="9" name="TextBox 9"/>
            <p:cNvSpPr txBox="1"/>
            <p:nvPr/>
          </p:nvSpPr>
          <p:spPr>
            <a:xfrm>
              <a:off x="0" y="-57150"/>
              <a:ext cx="11435983" cy="947844"/>
            </a:xfrm>
            <a:prstGeom prst="rect">
              <a:avLst/>
            </a:prstGeom>
          </p:spPr>
          <p:txBody>
            <a:bodyPr lIns="0" tIns="0" rIns="0" bIns="0" rtlCol="0" anchor="t">
              <a:spAutoFit/>
            </a:bodyPr>
            <a:lstStyle/>
            <a:p>
              <a:pPr>
                <a:lnSpc>
                  <a:spcPts val="5719"/>
                </a:lnSpc>
              </a:pPr>
              <a:r>
                <a:rPr lang="en-US" sz="4399">
                  <a:solidFill>
                    <a:srgbClr val="000000"/>
                  </a:solidFill>
                  <a:latin typeface="Handy Casual"/>
                </a:rPr>
                <a:t>ÖFKE NEDİR?</a:t>
              </a:r>
            </a:p>
          </p:txBody>
        </p:sp>
      </p:grpSp>
      <p:sp>
        <p:nvSpPr>
          <p:cNvPr id="10" name="TextBox 10"/>
          <p:cNvSpPr txBox="1"/>
          <p:nvPr/>
        </p:nvSpPr>
        <p:spPr>
          <a:xfrm>
            <a:off x="4670464" y="735104"/>
            <a:ext cx="8113250" cy="1276350"/>
          </a:xfrm>
          <a:prstGeom prst="rect">
            <a:avLst/>
          </a:prstGeom>
        </p:spPr>
        <p:txBody>
          <a:bodyPr lIns="0" tIns="0" rIns="0" bIns="0" rtlCol="0" anchor="t">
            <a:spAutoFit/>
          </a:bodyPr>
          <a:lstStyle/>
          <a:p>
            <a:pPr algn="ctr">
              <a:lnSpc>
                <a:spcPts val="9995"/>
              </a:lnSpc>
            </a:pPr>
            <a:r>
              <a:rPr lang="en-US" sz="8329">
                <a:solidFill>
                  <a:srgbClr val="2E4494"/>
                </a:solidFill>
                <a:latin typeface="Just Another Hand"/>
              </a:rPr>
              <a:t>ÖFKE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46DBE"/>
        </a:solidFill>
        <a:effectLst/>
      </p:bgPr>
    </p:bg>
    <p:spTree>
      <p:nvGrpSpPr>
        <p:cNvPr id="1" name=""/>
        <p:cNvGrpSpPr/>
        <p:nvPr/>
      </p:nvGrpSpPr>
      <p:grpSpPr>
        <a:xfrm>
          <a:off x="0" y="0"/>
          <a:ext cx="0" cy="0"/>
          <a:chOff x="0" y="0"/>
          <a:chExt cx="0" cy="0"/>
        </a:xfrm>
      </p:grpSpPr>
      <p:sp>
        <p:nvSpPr>
          <p:cNvPr id="2" name="AutoShape 2"/>
          <p:cNvSpPr/>
          <p:nvPr/>
        </p:nvSpPr>
        <p:spPr>
          <a:xfrm>
            <a:off x="5155780" y="2054028"/>
            <a:ext cx="12979820" cy="8286750"/>
          </a:xfrm>
          <a:prstGeom prst="rect">
            <a:avLst/>
          </a:prstGeom>
          <a:solidFill>
            <a:srgbClr val="D2D5FF"/>
          </a:solidFill>
        </p:spPr>
      </p:sp>
      <p:sp>
        <p:nvSpPr>
          <p:cNvPr id="3" name="AutoShape 3"/>
          <p:cNvSpPr/>
          <p:nvPr/>
        </p:nvSpPr>
        <p:spPr>
          <a:xfrm>
            <a:off x="152399" y="2014340"/>
            <a:ext cx="5876285" cy="8286750"/>
          </a:xfrm>
          <a:prstGeom prst="rect">
            <a:avLst/>
          </a:prstGeom>
          <a:solidFill>
            <a:srgbClr val="B9E1FF"/>
          </a:solidFill>
        </p:spPr>
      </p:sp>
      <p:grpSp>
        <p:nvGrpSpPr>
          <p:cNvPr id="4" name="Group 4"/>
          <p:cNvGrpSpPr/>
          <p:nvPr/>
        </p:nvGrpSpPr>
        <p:grpSpPr>
          <a:xfrm>
            <a:off x="2234091" y="1028700"/>
            <a:ext cx="13819818" cy="2050655"/>
            <a:chOff x="0" y="0"/>
            <a:chExt cx="12898125" cy="1913890"/>
          </a:xfrm>
        </p:grpSpPr>
        <p:sp>
          <p:nvSpPr>
            <p:cNvPr id="5" name="Freeform 5"/>
            <p:cNvSpPr/>
            <p:nvPr/>
          </p:nvSpPr>
          <p:spPr>
            <a:xfrm>
              <a:off x="0" y="0"/>
              <a:ext cx="12898125" cy="1913890"/>
            </a:xfrm>
            <a:custGeom>
              <a:avLst/>
              <a:gdLst/>
              <a:ahLst/>
              <a:cxnLst/>
              <a:rect l="l" t="t" r="r" b="b"/>
              <a:pathLst>
                <a:path w="12898125" h="1913890">
                  <a:moveTo>
                    <a:pt x="12898125" y="956945"/>
                  </a:moveTo>
                  <a:lnTo>
                    <a:pt x="12898125" y="956945"/>
                  </a:lnTo>
                  <a:cubicBezTo>
                    <a:pt x="12898125" y="1485392"/>
                    <a:pt x="12469754" y="1913890"/>
                    <a:pt x="11941180" y="1913890"/>
                  </a:cubicBezTo>
                  <a:lnTo>
                    <a:pt x="956945" y="1913890"/>
                  </a:lnTo>
                  <a:cubicBezTo>
                    <a:pt x="428371" y="1913890"/>
                    <a:pt x="0" y="1485392"/>
                    <a:pt x="0" y="956945"/>
                  </a:cubicBezTo>
                  <a:lnTo>
                    <a:pt x="0" y="956945"/>
                  </a:lnTo>
                  <a:cubicBezTo>
                    <a:pt x="0" y="428371"/>
                    <a:pt x="428371" y="0"/>
                    <a:pt x="956945" y="0"/>
                  </a:cubicBezTo>
                  <a:lnTo>
                    <a:pt x="11941180" y="0"/>
                  </a:lnTo>
                  <a:cubicBezTo>
                    <a:pt x="12469627" y="0"/>
                    <a:pt x="12898125" y="428371"/>
                    <a:pt x="12898125" y="956945"/>
                  </a:cubicBezTo>
                  <a:close/>
                </a:path>
              </a:pathLst>
            </a:custGeom>
            <a:solidFill>
              <a:srgbClr val="75C4FF"/>
            </a:solidFill>
          </p:spPr>
        </p:sp>
      </p:grpSp>
      <p:pic>
        <p:nvPicPr>
          <p:cNvPr id="6" name="Picture 6"/>
          <p:cNvPicPr>
            <a:picLocks noChangeAspect="1"/>
          </p:cNvPicPr>
          <p:nvPr/>
        </p:nvPicPr>
        <p:blipFill>
          <a:blip r:embed="rId2"/>
          <a:srcRect l="24415" t="443" r="55173" b="61910"/>
          <a:stretch>
            <a:fillRect/>
          </a:stretch>
        </p:blipFill>
        <p:spPr>
          <a:xfrm rot="1627060">
            <a:off x="714127" y="-212006"/>
            <a:ext cx="1701165" cy="3342285"/>
          </a:xfrm>
          <a:prstGeom prst="rect">
            <a:avLst/>
          </a:prstGeom>
        </p:spPr>
      </p:pic>
      <p:sp>
        <p:nvSpPr>
          <p:cNvPr id="8" name="TextBox 8"/>
          <p:cNvSpPr txBox="1"/>
          <p:nvPr/>
        </p:nvSpPr>
        <p:spPr>
          <a:xfrm>
            <a:off x="3274027" y="1615878"/>
            <a:ext cx="11739946" cy="930275"/>
          </a:xfrm>
          <a:prstGeom prst="rect">
            <a:avLst/>
          </a:prstGeom>
        </p:spPr>
        <p:txBody>
          <a:bodyPr lIns="0" tIns="0" rIns="0" bIns="0" rtlCol="0" anchor="t">
            <a:spAutoFit/>
          </a:bodyPr>
          <a:lstStyle/>
          <a:p>
            <a:pPr marL="0" lvl="0" indent="0" algn="ctr">
              <a:lnSpc>
                <a:spcPts val="6999"/>
              </a:lnSpc>
              <a:spcBef>
                <a:spcPct val="0"/>
              </a:spcBef>
            </a:pPr>
            <a:r>
              <a:rPr lang="en-US" sz="6999">
                <a:solidFill>
                  <a:srgbClr val="001A47"/>
                </a:solidFill>
                <a:latin typeface="Garet ExtraBold"/>
              </a:rPr>
              <a:t>Öfke Türleri</a:t>
            </a:r>
          </a:p>
        </p:txBody>
      </p:sp>
      <p:grpSp>
        <p:nvGrpSpPr>
          <p:cNvPr id="9" name="Group 9"/>
          <p:cNvGrpSpPr/>
          <p:nvPr/>
        </p:nvGrpSpPr>
        <p:grpSpPr>
          <a:xfrm>
            <a:off x="290047" y="3394316"/>
            <a:ext cx="5606328" cy="3828415"/>
            <a:chOff x="0" y="0"/>
            <a:chExt cx="7475103" cy="5104553"/>
          </a:xfrm>
        </p:grpSpPr>
        <p:sp>
          <p:nvSpPr>
            <p:cNvPr id="10" name="TextBox 10"/>
            <p:cNvSpPr txBox="1"/>
            <p:nvPr/>
          </p:nvSpPr>
          <p:spPr>
            <a:xfrm>
              <a:off x="0" y="-28575"/>
              <a:ext cx="5741313" cy="790575"/>
            </a:xfrm>
            <a:prstGeom prst="rect">
              <a:avLst/>
            </a:prstGeom>
          </p:spPr>
          <p:txBody>
            <a:bodyPr lIns="0" tIns="0" rIns="0" bIns="0" rtlCol="0" anchor="t">
              <a:spAutoFit/>
            </a:bodyPr>
            <a:lstStyle/>
            <a:p>
              <a:pPr marL="0" lvl="1" indent="0" algn="ctr">
                <a:lnSpc>
                  <a:spcPts val="4875"/>
                </a:lnSpc>
                <a:spcBef>
                  <a:spcPct val="0"/>
                </a:spcBef>
              </a:pPr>
              <a:r>
                <a:rPr lang="en-US" sz="3750">
                  <a:solidFill>
                    <a:srgbClr val="001A47"/>
                  </a:solidFill>
                  <a:latin typeface="Garet Bold"/>
                </a:rPr>
                <a:t>Durumluk Öfke</a:t>
              </a:r>
            </a:p>
          </p:txBody>
        </p:sp>
        <p:sp>
          <p:nvSpPr>
            <p:cNvPr id="11" name="TextBox 11"/>
            <p:cNvSpPr txBox="1"/>
            <p:nvPr/>
          </p:nvSpPr>
          <p:spPr>
            <a:xfrm>
              <a:off x="0" y="1205230"/>
              <a:ext cx="7475103" cy="3711363"/>
            </a:xfrm>
            <a:prstGeom prst="rect">
              <a:avLst/>
            </a:prstGeom>
          </p:spPr>
          <p:txBody>
            <a:bodyPr lIns="0" tIns="0" rIns="0" bIns="0" rtlCol="0" anchor="t">
              <a:spAutoFit/>
            </a:bodyPr>
            <a:lstStyle/>
            <a:p>
              <a:pPr marL="528959" lvl="1" indent="-264479">
                <a:lnSpc>
                  <a:spcPts val="3185"/>
                </a:lnSpc>
                <a:buFont typeface="Arial"/>
                <a:buChar char="•"/>
              </a:pPr>
              <a:r>
                <a:rPr lang="en-US" sz="2450">
                  <a:solidFill>
                    <a:srgbClr val="001A47"/>
                  </a:solidFill>
                  <a:latin typeface="Garet"/>
                </a:rPr>
                <a:t> Öfke konusu olaya bağımlıdır. Olay yaşandığı anda etrafta bulunan uyaranlardan etkilenerek ortaya çıkan ve genelde zaman içerisinde yoğunluğunu değiştiren öfkedir. </a:t>
              </a:r>
            </a:p>
          </p:txBody>
        </p:sp>
      </p:grpSp>
      <p:grpSp>
        <p:nvGrpSpPr>
          <p:cNvPr id="12" name="Group 12"/>
          <p:cNvGrpSpPr/>
          <p:nvPr/>
        </p:nvGrpSpPr>
        <p:grpSpPr>
          <a:xfrm>
            <a:off x="12204280" y="3263900"/>
            <a:ext cx="5770484" cy="4739640"/>
            <a:chOff x="0" y="0"/>
            <a:chExt cx="7693978" cy="6319519"/>
          </a:xfrm>
        </p:grpSpPr>
        <p:sp>
          <p:nvSpPr>
            <p:cNvPr id="13" name="TextBox 13"/>
            <p:cNvSpPr txBox="1"/>
            <p:nvPr/>
          </p:nvSpPr>
          <p:spPr>
            <a:xfrm>
              <a:off x="0" y="-38100"/>
              <a:ext cx="5788081" cy="1601046"/>
            </a:xfrm>
            <a:prstGeom prst="rect">
              <a:avLst/>
            </a:prstGeom>
          </p:spPr>
          <p:txBody>
            <a:bodyPr lIns="0" tIns="0" rIns="0" bIns="0" rtlCol="0" anchor="t">
              <a:spAutoFit/>
            </a:bodyPr>
            <a:lstStyle/>
            <a:p>
              <a:pPr marL="0" lvl="1" indent="0" algn="ctr">
                <a:lnSpc>
                  <a:spcPts val="4810"/>
                </a:lnSpc>
                <a:spcBef>
                  <a:spcPct val="0"/>
                </a:spcBef>
              </a:pPr>
              <a:r>
                <a:rPr lang="en-US" sz="3700">
                  <a:solidFill>
                    <a:srgbClr val="001A47"/>
                  </a:solidFill>
                  <a:latin typeface="Garet Bold"/>
                </a:rPr>
                <a:t>Hastalık Olarak Öfke</a:t>
              </a:r>
            </a:p>
          </p:txBody>
        </p:sp>
        <p:sp>
          <p:nvSpPr>
            <p:cNvPr id="14" name="TextBox 14"/>
            <p:cNvSpPr txBox="1"/>
            <p:nvPr/>
          </p:nvSpPr>
          <p:spPr>
            <a:xfrm>
              <a:off x="0" y="1924896"/>
              <a:ext cx="7693978" cy="4244763"/>
            </a:xfrm>
            <a:prstGeom prst="rect">
              <a:avLst/>
            </a:prstGeom>
          </p:spPr>
          <p:txBody>
            <a:bodyPr lIns="0" tIns="0" rIns="0" bIns="0" rtlCol="0" anchor="t">
              <a:spAutoFit/>
            </a:bodyPr>
            <a:lstStyle/>
            <a:p>
              <a:pPr marL="528959" lvl="1" indent="-264479">
                <a:lnSpc>
                  <a:spcPts val="3185"/>
                </a:lnSpc>
                <a:buFont typeface="Arial"/>
                <a:buChar char="•"/>
              </a:pPr>
              <a:r>
                <a:rPr lang="en-US" sz="2450">
                  <a:solidFill>
                    <a:srgbClr val="001A47"/>
                  </a:solidFill>
                  <a:latin typeface="Garet"/>
                </a:rPr>
                <a:t>Öfke duygusunun kontrolden çıktığını düşünen kişiler mutlaka bir ruh sağlığı profesyoneline başvurmalıdır. Öfkenin nedenlerinin araştırılması önemlidir. Öfke bazen altta yatan tıbbi ya da ruhsal bir hastalığın da belirtisi olabilir.</a:t>
              </a:r>
            </a:p>
          </p:txBody>
        </p:sp>
      </p:grpSp>
      <p:sp>
        <p:nvSpPr>
          <p:cNvPr id="15" name="AutoShape 15"/>
          <p:cNvSpPr/>
          <p:nvPr/>
        </p:nvSpPr>
        <p:spPr>
          <a:xfrm>
            <a:off x="6028685" y="3079355"/>
            <a:ext cx="5985096" cy="7261423"/>
          </a:xfrm>
          <a:prstGeom prst="rect">
            <a:avLst/>
          </a:prstGeom>
          <a:solidFill>
            <a:srgbClr val="F2FAFF"/>
          </a:solidFill>
        </p:spPr>
      </p:sp>
      <p:grpSp>
        <p:nvGrpSpPr>
          <p:cNvPr id="16" name="Group 16"/>
          <p:cNvGrpSpPr/>
          <p:nvPr/>
        </p:nvGrpSpPr>
        <p:grpSpPr>
          <a:xfrm>
            <a:off x="6218069" y="3263900"/>
            <a:ext cx="5606328" cy="7023100"/>
            <a:chOff x="0" y="0"/>
            <a:chExt cx="7475103" cy="9364133"/>
          </a:xfrm>
        </p:grpSpPr>
        <p:sp>
          <p:nvSpPr>
            <p:cNvPr id="17" name="TextBox 17"/>
            <p:cNvSpPr txBox="1"/>
            <p:nvPr/>
          </p:nvSpPr>
          <p:spPr>
            <a:xfrm>
              <a:off x="0" y="-28575"/>
              <a:ext cx="5741313" cy="790575"/>
            </a:xfrm>
            <a:prstGeom prst="rect">
              <a:avLst/>
            </a:prstGeom>
          </p:spPr>
          <p:txBody>
            <a:bodyPr lIns="0" tIns="0" rIns="0" bIns="0" rtlCol="0" anchor="t">
              <a:spAutoFit/>
            </a:bodyPr>
            <a:lstStyle/>
            <a:p>
              <a:pPr marL="0" lvl="1" indent="0" algn="r">
                <a:lnSpc>
                  <a:spcPts val="4875"/>
                </a:lnSpc>
                <a:spcBef>
                  <a:spcPct val="0"/>
                </a:spcBef>
              </a:pPr>
              <a:r>
                <a:rPr lang="en-US" sz="3750">
                  <a:solidFill>
                    <a:srgbClr val="001A47"/>
                  </a:solidFill>
                  <a:latin typeface="Garet Bold"/>
                </a:rPr>
                <a:t>Sürekli Öfke</a:t>
              </a:r>
            </a:p>
          </p:txBody>
        </p:sp>
        <p:sp>
          <p:nvSpPr>
            <p:cNvPr id="18" name="TextBox 18"/>
            <p:cNvSpPr txBox="1"/>
            <p:nvPr/>
          </p:nvSpPr>
          <p:spPr>
            <a:xfrm>
              <a:off x="0" y="1214755"/>
              <a:ext cx="7475103" cy="7961418"/>
            </a:xfrm>
            <a:prstGeom prst="rect">
              <a:avLst/>
            </a:prstGeom>
          </p:spPr>
          <p:txBody>
            <a:bodyPr lIns="0" tIns="0" rIns="0" bIns="0" rtlCol="0" anchor="t">
              <a:spAutoFit/>
            </a:bodyPr>
            <a:lstStyle/>
            <a:p>
              <a:pPr marL="464190" lvl="1" indent="-232095">
                <a:lnSpc>
                  <a:spcPts val="2795"/>
                </a:lnSpc>
                <a:buFont typeface="Arial"/>
                <a:buChar char="•"/>
              </a:pPr>
              <a:r>
                <a:rPr lang="en-US" sz="2150" dirty="0" err="1">
                  <a:solidFill>
                    <a:srgbClr val="001A47"/>
                  </a:solidFill>
                  <a:latin typeface="Garet"/>
                </a:rPr>
                <a:t>Kişilerde</a:t>
              </a:r>
              <a:r>
                <a:rPr lang="en-US" sz="2150" dirty="0">
                  <a:solidFill>
                    <a:srgbClr val="001A47"/>
                  </a:solidFill>
                  <a:latin typeface="Garet"/>
                </a:rPr>
                <a:t> </a:t>
              </a:r>
              <a:r>
                <a:rPr lang="en-US" sz="2150" dirty="0" err="1">
                  <a:solidFill>
                    <a:srgbClr val="001A47"/>
                  </a:solidFill>
                  <a:latin typeface="Garet"/>
                </a:rPr>
                <a:t>öfkeye</a:t>
              </a:r>
              <a:r>
                <a:rPr lang="en-US" sz="2150" dirty="0">
                  <a:solidFill>
                    <a:srgbClr val="001A47"/>
                  </a:solidFill>
                  <a:latin typeface="Garet"/>
                </a:rPr>
                <a:t> </a:t>
              </a:r>
              <a:r>
                <a:rPr lang="en-US" sz="2150" dirty="0" err="1">
                  <a:solidFill>
                    <a:srgbClr val="001A47"/>
                  </a:solidFill>
                  <a:latin typeface="Garet"/>
                </a:rPr>
                <a:t>meyilli</a:t>
              </a:r>
              <a:r>
                <a:rPr lang="en-US" sz="2150" dirty="0">
                  <a:solidFill>
                    <a:srgbClr val="001A47"/>
                  </a:solidFill>
                  <a:latin typeface="Garet"/>
                </a:rPr>
                <a:t> </a:t>
              </a:r>
              <a:r>
                <a:rPr lang="en-US" sz="2150" dirty="0" err="1">
                  <a:solidFill>
                    <a:srgbClr val="001A47"/>
                  </a:solidFill>
                  <a:latin typeface="Garet"/>
                </a:rPr>
                <a:t>olmayı</a:t>
              </a:r>
              <a:r>
                <a:rPr lang="en-US" sz="2150" dirty="0">
                  <a:solidFill>
                    <a:srgbClr val="001A47"/>
                  </a:solidFill>
                  <a:latin typeface="Garet"/>
                </a:rPr>
                <a:t> </a:t>
              </a:r>
              <a:r>
                <a:rPr lang="en-US" sz="2150" dirty="0" err="1">
                  <a:solidFill>
                    <a:srgbClr val="001A47"/>
                  </a:solidFill>
                  <a:latin typeface="Garet"/>
                </a:rPr>
                <a:t>ifade</a:t>
              </a:r>
              <a:r>
                <a:rPr lang="en-US" sz="2150" dirty="0">
                  <a:solidFill>
                    <a:srgbClr val="001A47"/>
                  </a:solidFill>
                  <a:latin typeface="Garet"/>
                </a:rPr>
                <a:t> </a:t>
              </a:r>
              <a:r>
                <a:rPr lang="en-US" sz="2150" dirty="0" err="1">
                  <a:solidFill>
                    <a:srgbClr val="001A47"/>
                  </a:solidFill>
                  <a:latin typeface="Garet"/>
                </a:rPr>
                <a:t>etmektedir</a:t>
              </a:r>
              <a:r>
                <a:rPr lang="en-US" sz="2150" dirty="0">
                  <a:solidFill>
                    <a:srgbClr val="001A47"/>
                  </a:solidFill>
                  <a:latin typeface="Garet"/>
                </a:rPr>
                <a:t>. </a:t>
              </a:r>
              <a:r>
                <a:rPr lang="en-US" sz="2150" dirty="0" err="1">
                  <a:solidFill>
                    <a:srgbClr val="001A47"/>
                  </a:solidFill>
                  <a:latin typeface="Garet"/>
                </a:rPr>
                <a:t>Bireyin</a:t>
              </a:r>
              <a:r>
                <a:rPr lang="en-US" sz="2150" dirty="0">
                  <a:solidFill>
                    <a:srgbClr val="001A47"/>
                  </a:solidFill>
                  <a:latin typeface="Garet"/>
                </a:rPr>
                <a:t> </a:t>
              </a:r>
              <a:r>
                <a:rPr lang="en-US" sz="2150" dirty="0" err="1">
                  <a:solidFill>
                    <a:srgbClr val="001A47"/>
                  </a:solidFill>
                  <a:latin typeface="Garet"/>
                </a:rPr>
                <a:t>yoğun</a:t>
              </a:r>
              <a:r>
                <a:rPr lang="en-US" sz="2150" dirty="0">
                  <a:solidFill>
                    <a:srgbClr val="001A47"/>
                  </a:solidFill>
                  <a:latin typeface="Garet"/>
                </a:rPr>
                <a:t> </a:t>
              </a:r>
              <a:r>
                <a:rPr lang="en-US" sz="2150" dirty="0" err="1">
                  <a:solidFill>
                    <a:srgbClr val="001A47"/>
                  </a:solidFill>
                  <a:latin typeface="Garet"/>
                </a:rPr>
                <a:t>ve</a:t>
              </a:r>
              <a:r>
                <a:rPr lang="en-US" sz="2150" dirty="0">
                  <a:solidFill>
                    <a:srgbClr val="001A47"/>
                  </a:solidFill>
                  <a:latin typeface="Garet"/>
                </a:rPr>
                <a:t> </a:t>
              </a:r>
              <a:r>
                <a:rPr lang="en-US" sz="2150" dirty="0" err="1">
                  <a:solidFill>
                    <a:srgbClr val="001A47"/>
                  </a:solidFill>
                  <a:latin typeface="Garet"/>
                </a:rPr>
                <a:t>devamlı</a:t>
              </a:r>
              <a:r>
                <a:rPr lang="en-US" sz="2150" dirty="0">
                  <a:solidFill>
                    <a:srgbClr val="001A47"/>
                  </a:solidFill>
                  <a:latin typeface="Garet"/>
                </a:rPr>
                <a:t> </a:t>
              </a:r>
              <a:r>
                <a:rPr lang="en-US" sz="2150" dirty="0" err="1">
                  <a:solidFill>
                    <a:srgbClr val="001A47"/>
                  </a:solidFill>
                  <a:latin typeface="Garet"/>
                </a:rPr>
                <a:t>olarak</a:t>
              </a:r>
              <a:r>
                <a:rPr lang="en-US" sz="2150" dirty="0">
                  <a:solidFill>
                    <a:srgbClr val="001A47"/>
                  </a:solidFill>
                  <a:latin typeface="Garet"/>
                </a:rPr>
                <a:t> </a:t>
              </a:r>
              <a:r>
                <a:rPr lang="en-US" sz="2150" dirty="0" err="1">
                  <a:solidFill>
                    <a:srgbClr val="001A47"/>
                  </a:solidFill>
                  <a:latin typeface="Garet"/>
                </a:rPr>
                <a:t>yaşadığı</a:t>
              </a:r>
              <a:r>
                <a:rPr lang="en-US" sz="2150" dirty="0">
                  <a:solidFill>
                    <a:srgbClr val="001A47"/>
                  </a:solidFill>
                  <a:latin typeface="Garet"/>
                </a:rPr>
                <a:t> </a:t>
              </a:r>
              <a:r>
                <a:rPr lang="en-US" sz="2150" dirty="0" err="1">
                  <a:solidFill>
                    <a:srgbClr val="001A47"/>
                  </a:solidFill>
                  <a:latin typeface="Garet"/>
                </a:rPr>
                <a:t>öfkedir</a:t>
              </a:r>
              <a:r>
                <a:rPr lang="en-US" sz="2150" dirty="0">
                  <a:solidFill>
                    <a:srgbClr val="001A47"/>
                  </a:solidFill>
                  <a:latin typeface="Garet"/>
                </a:rPr>
                <a:t>. </a:t>
              </a:r>
            </a:p>
            <a:p>
              <a:pPr>
                <a:lnSpc>
                  <a:spcPts val="2795"/>
                </a:lnSpc>
              </a:pPr>
              <a:endParaRPr lang="en-US" sz="2150" dirty="0">
                <a:solidFill>
                  <a:srgbClr val="001A47"/>
                </a:solidFill>
                <a:latin typeface="Garet"/>
              </a:endParaRPr>
            </a:p>
            <a:p>
              <a:pPr marL="464190" lvl="1" indent="-232095">
                <a:lnSpc>
                  <a:spcPts val="2795"/>
                </a:lnSpc>
                <a:buFont typeface="Arial"/>
                <a:buChar char="•"/>
              </a:pPr>
              <a:r>
                <a:rPr lang="en-US" sz="2150" dirty="0">
                  <a:solidFill>
                    <a:srgbClr val="001A47"/>
                  </a:solidFill>
                  <a:latin typeface="Garet"/>
                </a:rPr>
                <a:t> </a:t>
              </a:r>
              <a:r>
                <a:rPr lang="en-US" sz="2150" dirty="0" err="1">
                  <a:solidFill>
                    <a:srgbClr val="001A47"/>
                  </a:solidFill>
                  <a:latin typeface="Garet"/>
                </a:rPr>
                <a:t>Çoğu</a:t>
              </a:r>
              <a:r>
                <a:rPr lang="en-US" sz="2150" dirty="0">
                  <a:solidFill>
                    <a:srgbClr val="001A47"/>
                  </a:solidFill>
                  <a:latin typeface="Garet"/>
                </a:rPr>
                <a:t> zaman </a:t>
              </a:r>
              <a:r>
                <a:rPr lang="en-US" sz="2150" dirty="0" err="1">
                  <a:solidFill>
                    <a:srgbClr val="001A47"/>
                  </a:solidFill>
                  <a:latin typeface="Garet"/>
                </a:rPr>
                <a:t>bireylerin</a:t>
              </a:r>
              <a:r>
                <a:rPr lang="en-US" sz="2150" dirty="0">
                  <a:solidFill>
                    <a:srgbClr val="001A47"/>
                  </a:solidFill>
                  <a:latin typeface="Garet"/>
                </a:rPr>
                <a:t> </a:t>
              </a:r>
              <a:r>
                <a:rPr lang="en-US" sz="2150" dirty="0" err="1">
                  <a:solidFill>
                    <a:srgbClr val="001A47"/>
                  </a:solidFill>
                  <a:latin typeface="Garet"/>
                </a:rPr>
                <a:t>öfkelenmesine</a:t>
              </a:r>
              <a:r>
                <a:rPr lang="en-US" sz="2150" dirty="0">
                  <a:solidFill>
                    <a:srgbClr val="001A47"/>
                  </a:solidFill>
                  <a:latin typeface="Garet"/>
                </a:rPr>
                <a:t> </a:t>
              </a:r>
              <a:r>
                <a:rPr lang="en-US" sz="2150" dirty="0" err="1">
                  <a:solidFill>
                    <a:srgbClr val="001A47"/>
                  </a:solidFill>
                  <a:latin typeface="Garet"/>
                </a:rPr>
                <a:t>neden</a:t>
              </a:r>
              <a:r>
                <a:rPr lang="en-US" sz="2150" dirty="0">
                  <a:solidFill>
                    <a:srgbClr val="001A47"/>
                  </a:solidFill>
                  <a:latin typeface="Garet"/>
                </a:rPr>
                <a:t> </a:t>
              </a:r>
              <a:r>
                <a:rPr lang="en-US" sz="2150" dirty="0" err="1">
                  <a:solidFill>
                    <a:srgbClr val="001A47"/>
                  </a:solidFill>
                  <a:latin typeface="Garet"/>
                </a:rPr>
                <a:t>olan</a:t>
              </a:r>
              <a:r>
                <a:rPr lang="en-US" sz="2150" dirty="0">
                  <a:solidFill>
                    <a:srgbClr val="001A47"/>
                  </a:solidFill>
                  <a:latin typeface="Garet"/>
                </a:rPr>
                <a:t> </a:t>
              </a:r>
              <a:r>
                <a:rPr lang="en-US" sz="2150" dirty="0" err="1">
                  <a:solidFill>
                    <a:srgbClr val="001A47"/>
                  </a:solidFill>
                  <a:latin typeface="Garet"/>
                </a:rPr>
                <a:t>etmen</a:t>
              </a:r>
              <a:r>
                <a:rPr lang="en-US" sz="2150" dirty="0">
                  <a:solidFill>
                    <a:srgbClr val="001A47"/>
                  </a:solidFill>
                  <a:latin typeface="Garet"/>
                </a:rPr>
                <a:t> </a:t>
              </a:r>
              <a:r>
                <a:rPr lang="en-US" sz="2150" dirty="0" err="1">
                  <a:solidFill>
                    <a:srgbClr val="001A47"/>
                  </a:solidFill>
                  <a:latin typeface="Garet"/>
                </a:rPr>
                <a:t>tanımlanmamakta</a:t>
              </a:r>
              <a:r>
                <a:rPr lang="en-US" sz="2150" dirty="0">
                  <a:solidFill>
                    <a:srgbClr val="001A47"/>
                  </a:solidFill>
                  <a:latin typeface="Garet"/>
                </a:rPr>
                <a:t>, </a:t>
              </a:r>
              <a:r>
                <a:rPr lang="en-US" sz="2150" dirty="0" err="1">
                  <a:solidFill>
                    <a:srgbClr val="001A47"/>
                  </a:solidFill>
                  <a:latin typeface="Garet"/>
                </a:rPr>
                <a:t>bilinememektedir</a:t>
              </a:r>
              <a:r>
                <a:rPr lang="en-US" sz="2150" dirty="0">
                  <a:solidFill>
                    <a:srgbClr val="001A47"/>
                  </a:solidFill>
                  <a:latin typeface="Garet"/>
                </a:rPr>
                <a:t>. Bu </a:t>
              </a:r>
              <a:r>
                <a:rPr lang="en-US" sz="2150" dirty="0" err="1">
                  <a:solidFill>
                    <a:srgbClr val="001A47"/>
                  </a:solidFill>
                  <a:latin typeface="Garet"/>
                </a:rPr>
                <a:t>öfke</a:t>
              </a:r>
              <a:r>
                <a:rPr lang="en-US" sz="2150" dirty="0">
                  <a:solidFill>
                    <a:srgbClr val="001A47"/>
                  </a:solidFill>
                  <a:latin typeface="Garet"/>
                </a:rPr>
                <a:t> </a:t>
              </a:r>
              <a:r>
                <a:rPr lang="en-US" sz="2150" dirty="0" err="1">
                  <a:solidFill>
                    <a:srgbClr val="001A47"/>
                  </a:solidFill>
                  <a:latin typeface="Garet"/>
                </a:rPr>
                <a:t>türü</a:t>
              </a:r>
              <a:r>
                <a:rPr lang="en-US" sz="2150" dirty="0">
                  <a:solidFill>
                    <a:srgbClr val="001A47"/>
                  </a:solidFill>
                  <a:latin typeface="Garet"/>
                </a:rPr>
                <a:t>, </a:t>
              </a:r>
              <a:r>
                <a:rPr lang="en-US" sz="2150" dirty="0" err="1">
                  <a:solidFill>
                    <a:srgbClr val="001A47"/>
                  </a:solidFill>
                  <a:latin typeface="Garet"/>
                </a:rPr>
                <a:t>artık</a:t>
              </a:r>
              <a:r>
                <a:rPr lang="en-US" sz="2150" dirty="0">
                  <a:solidFill>
                    <a:srgbClr val="001A47"/>
                  </a:solidFill>
                  <a:latin typeface="Garet"/>
                </a:rPr>
                <a:t> </a:t>
              </a:r>
              <a:r>
                <a:rPr lang="en-US" sz="2150" dirty="0" err="1">
                  <a:solidFill>
                    <a:srgbClr val="001A47"/>
                  </a:solidFill>
                  <a:latin typeface="Garet"/>
                </a:rPr>
                <a:t>yaşamımızın</a:t>
              </a:r>
              <a:r>
                <a:rPr lang="en-US" sz="2150" dirty="0">
                  <a:solidFill>
                    <a:srgbClr val="001A47"/>
                  </a:solidFill>
                  <a:latin typeface="Garet"/>
                </a:rPr>
                <a:t> </a:t>
              </a:r>
              <a:r>
                <a:rPr lang="en-US" sz="2150" dirty="0" err="1">
                  <a:solidFill>
                    <a:srgbClr val="001A47"/>
                  </a:solidFill>
                  <a:latin typeface="Garet"/>
                </a:rPr>
                <a:t>bir</a:t>
              </a:r>
              <a:r>
                <a:rPr lang="en-US" sz="2150" dirty="0">
                  <a:solidFill>
                    <a:srgbClr val="001A47"/>
                  </a:solidFill>
                  <a:latin typeface="Garet"/>
                </a:rPr>
                <a:t> </a:t>
              </a:r>
              <a:r>
                <a:rPr lang="en-US" sz="2150" dirty="0" err="1">
                  <a:solidFill>
                    <a:srgbClr val="001A47"/>
                  </a:solidFill>
                  <a:latin typeface="Garet"/>
                </a:rPr>
                <a:t>parçası</a:t>
              </a:r>
              <a:r>
                <a:rPr lang="en-US" sz="2150" dirty="0">
                  <a:solidFill>
                    <a:srgbClr val="001A47"/>
                  </a:solidFill>
                  <a:latin typeface="Garet"/>
                </a:rPr>
                <a:t> </a:t>
              </a:r>
              <a:r>
                <a:rPr lang="en-US" sz="2150" dirty="0" err="1">
                  <a:solidFill>
                    <a:srgbClr val="001A47"/>
                  </a:solidFill>
                  <a:latin typeface="Garet"/>
                </a:rPr>
                <a:t>haline</a:t>
              </a:r>
              <a:r>
                <a:rPr lang="en-US" sz="2150" dirty="0">
                  <a:solidFill>
                    <a:srgbClr val="001A47"/>
                  </a:solidFill>
                  <a:latin typeface="Garet"/>
                </a:rPr>
                <a:t> </a:t>
              </a:r>
              <a:r>
                <a:rPr lang="en-US" sz="2150" dirty="0" err="1">
                  <a:solidFill>
                    <a:srgbClr val="001A47"/>
                  </a:solidFill>
                  <a:latin typeface="Garet"/>
                </a:rPr>
                <a:t>gelmiştir</a:t>
              </a:r>
              <a:r>
                <a:rPr lang="en-US" sz="2150" dirty="0">
                  <a:solidFill>
                    <a:srgbClr val="001A47"/>
                  </a:solidFill>
                  <a:latin typeface="Garet"/>
                </a:rPr>
                <a:t>. Bu </a:t>
              </a:r>
              <a:r>
                <a:rPr lang="en-US" sz="2150" dirty="0" err="1">
                  <a:solidFill>
                    <a:srgbClr val="001A47"/>
                  </a:solidFill>
                  <a:latin typeface="Garet"/>
                </a:rPr>
                <a:t>öfke</a:t>
              </a:r>
              <a:r>
                <a:rPr lang="en-US" sz="2150" dirty="0">
                  <a:solidFill>
                    <a:srgbClr val="001A47"/>
                  </a:solidFill>
                  <a:latin typeface="Garet"/>
                </a:rPr>
                <a:t> </a:t>
              </a:r>
              <a:r>
                <a:rPr lang="en-US" sz="2150" dirty="0" err="1">
                  <a:solidFill>
                    <a:srgbClr val="001A47"/>
                  </a:solidFill>
                  <a:latin typeface="Garet"/>
                </a:rPr>
                <a:t>türüne</a:t>
              </a:r>
              <a:r>
                <a:rPr lang="en-US" sz="2150" dirty="0">
                  <a:solidFill>
                    <a:srgbClr val="001A47"/>
                  </a:solidFill>
                  <a:latin typeface="Garet"/>
                </a:rPr>
                <a:t> </a:t>
              </a:r>
              <a:r>
                <a:rPr lang="en-US" sz="2150" dirty="0" err="1">
                  <a:solidFill>
                    <a:srgbClr val="001A47"/>
                  </a:solidFill>
                  <a:latin typeface="Garet"/>
                </a:rPr>
                <a:t>sahipsek</a:t>
              </a:r>
              <a:r>
                <a:rPr lang="en-US" sz="2150" dirty="0">
                  <a:solidFill>
                    <a:srgbClr val="001A47"/>
                  </a:solidFill>
                  <a:latin typeface="Garet"/>
                </a:rPr>
                <a:t> </a:t>
              </a:r>
              <a:r>
                <a:rPr lang="en-US" sz="2150" dirty="0" err="1">
                  <a:solidFill>
                    <a:srgbClr val="001A47"/>
                  </a:solidFill>
                  <a:latin typeface="Garet"/>
                </a:rPr>
                <a:t>sinirli</a:t>
              </a:r>
              <a:r>
                <a:rPr lang="en-US" sz="2150" dirty="0">
                  <a:solidFill>
                    <a:srgbClr val="001A47"/>
                  </a:solidFill>
                  <a:latin typeface="Garet"/>
                </a:rPr>
                <a:t> </a:t>
              </a:r>
              <a:r>
                <a:rPr lang="en-US" sz="2150" dirty="0" err="1">
                  <a:solidFill>
                    <a:srgbClr val="001A47"/>
                  </a:solidFill>
                  <a:latin typeface="Garet"/>
                </a:rPr>
                <a:t>ve</a:t>
              </a:r>
              <a:r>
                <a:rPr lang="en-US" sz="2150" dirty="0">
                  <a:solidFill>
                    <a:srgbClr val="001A47"/>
                  </a:solidFill>
                  <a:latin typeface="Garet"/>
                </a:rPr>
                <a:t> </a:t>
              </a:r>
              <a:r>
                <a:rPr lang="en-US" sz="2150" dirty="0" err="1">
                  <a:solidFill>
                    <a:srgbClr val="001A47"/>
                  </a:solidFill>
                  <a:latin typeface="Garet"/>
                </a:rPr>
                <a:t>gergin</a:t>
              </a:r>
              <a:r>
                <a:rPr lang="en-US" sz="2150" dirty="0">
                  <a:solidFill>
                    <a:srgbClr val="001A47"/>
                  </a:solidFill>
                  <a:latin typeface="Garet"/>
                </a:rPr>
                <a:t> </a:t>
              </a:r>
              <a:r>
                <a:rPr lang="en-US" sz="2150" dirty="0" err="1">
                  <a:solidFill>
                    <a:srgbClr val="001A47"/>
                  </a:solidFill>
                  <a:latin typeface="Garet"/>
                </a:rPr>
                <a:t>bir</a:t>
              </a:r>
              <a:r>
                <a:rPr lang="en-US" sz="2150" dirty="0">
                  <a:solidFill>
                    <a:srgbClr val="001A47"/>
                  </a:solidFill>
                  <a:latin typeface="Garet"/>
                </a:rPr>
                <a:t> </a:t>
              </a:r>
              <a:r>
                <a:rPr lang="en-US" sz="2150" dirty="0" err="1">
                  <a:solidFill>
                    <a:srgbClr val="001A47"/>
                  </a:solidFill>
                  <a:latin typeface="Garet"/>
                </a:rPr>
                <a:t>şekilde</a:t>
              </a:r>
              <a:r>
                <a:rPr lang="en-US" sz="2150" dirty="0">
                  <a:solidFill>
                    <a:srgbClr val="001A47"/>
                  </a:solidFill>
                  <a:latin typeface="Garet"/>
                </a:rPr>
                <a:t> </a:t>
              </a:r>
              <a:r>
                <a:rPr lang="en-US" sz="2150" dirty="0" err="1">
                  <a:solidFill>
                    <a:srgbClr val="001A47"/>
                  </a:solidFill>
                  <a:latin typeface="Garet"/>
                </a:rPr>
                <a:t>kendimizi</a:t>
              </a:r>
              <a:r>
                <a:rPr lang="en-US" sz="2150" dirty="0">
                  <a:solidFill>
                    <a:srgbClr val="001A47"/>
                  </a:solidFill>
                  <a:latin typeface="Garet"/>
                </a:rPr>
                <a:t> </a:t>
              </a:r>
              <a:r>
                <a:rPr lang="en-US" sz="2150" dirty="0" err="1">
                  <a:solidFill>
                    <a:srgbClr val="001A47"/>
                  </a:solidFill>
                  <a:latin typeface="Garet"/>
                </a:rPr>
                <a:t>hissedebiliriz</a:t>
              </a:r>
              <a:r>
                <a:rPr lang="en-US" sz="2150" dirty="0">
                  <a:solidFill>
                    <a:srgbClr val="001A47"/>
                  </a:solidFill>
                  <a:latin typeface="Garet"/>
                </a:rPr>
                <a:t> </a:t>
              </a:r>
            </a:p>
            <a:p>
              <a:pPr>
                <a:lnSpc>
                  <a:spcPts val="2795"/>
                </a:lnSpc>
              </a:pPr>
              <a:endParaRPr lang="en-US" sz="2150" dirty="0">
                <a:solidFill>
                  <a:srgbClr val="001A47"/>
                </a:solidFill>
                <a:latin typeface="Garet"/>
              </a:endParaRPr>
            </a:p>
            <a:p>
              <a:pPr marL="464190" lvl="1" indent="-232095">
                <a:lnSpc>
                  <a:spcPts val="2795"/>
                </a:lnSpc>
                <a:buFont typeface="Arial"/>
                <a:buChar char="•"/>
              </a:pPr>
              <a:r>
                <a:rPr lang="en-US" sz="2150" dirty="0">
                  <a:solidFill>
                    <a:srgbClr val="001A47"/>
                  </a:solidFill>
                  <a:latin typeface="Garet"/>
                </a:rPr>
                <a:t> </a:t>
              </a:r>
              <a:r>
                <a:rPr lang="en-US" sz="2150" dirty="0" err="1">
                  <a:solidFill>
                    <a:srgbClr val="001A47"/>
                  </a:solidFill>
                  <a:latin typeface="Garet"/>
                </a:rPr>
                <a:t>İncinmeden</a:t>
              </a:r>
              <a:r>
                <a:rPr lang="en-US" sz="2150" dirty="0">
                  <a:solidFill>
                    <a:srgbClr val="001A47"/>
                  </a:solidFill>
                  <a:latin typeface="Garet"/>
                </a:rPr>
                <a:t> </a:t>
              </a:r>
              <a:r>
                <a:rPr lang="en-US" sz="2150" dirty="0" err="1">
                  <a:solidFill>
                    <a:srgbClr val="001A47"/>
                  </a:solidFill>
                  <a:latin typeface="Garet"/>
                </a:rPr>
                <a:t>çok</a:t>
              </a:r>
              <a:r>
                <a:rPr lang="en-US" sz="2150" dirty="0">
                  <a:solidFill>
                    <a:srgbClr val="001A47"/>
                  </a:solidFill>
                  <a:latin typeface="Garet"/>
                </a:rPr>
                <a:t>, </a:t>
              </a:r>
              <a:r>
                <a:rPr lang="en-US" sz="2150" dirty="0" err="1">
                  <a:solidFill>
                    <a:srgbClr val="001A47"/>
                  </a:solidFill>
                  <a:latin typeface="Garet"/>
                </a:rPr>
                <a:t>incitmeyi</a:t>
              </a:r>
              <a:r>
                <a:rPr lang="en-US" sz="2150" dirty="0">
                  <a:solidFill>
                    <a:srgbClr val="001A47"/>
                  </a:solidFill>
                  <a:latin typeface="Garet"/>
                </a:rPr>
                <a:t> </a:t>
              </a:r>
              <a:r>
                <a:rPr lang="en-US" sz="2150" dirty="0" err="1">
                  <a:solidFill>
                    <a:srgbClr val="001A47"/>
                  </a:solidFill>
                  <a:latin typeface="Garet"/>
                </a:rPr>
                <a:t>tercih</a:t>
              </a:r>
              <a:r>
                <a:rPr lang="en-US" sz="2150" dirty="0">
                  <a:solidFill>
                    <a:srgbClr val="001A47"/>
                  </a:solidFill>
                  <a:latin typeface="Garet"/>
                </a:rPr>
                <a:t> </a:t>
              </a:r>
              <a:r>
                <a:rPr lang="en-US" sz="2150" dirty="0" err="1">
                  <a:solidFill>
                    <a:srgbClr val="001A47"/>
                  </a:solidFill>
                  <a:latin typeface="Garet"/>
                </a:rPr>
                <a:t>edebilir</a:t>
              </a:r>
              <a:r>
                <a:rPr lang="en-US" sz="2150" dirty="0">
                  <a:solidFill>
                    <a:srgbClr val="001A47"/>
                  </a:solidFill>
                  <a:latin typeface="Garet"/>
                </a:rPr>
                <a:t>. </a:t>
              </a:r>
              <a:r>
                <a:rPr lang="en-US" sz="2150" dirty="0" err="1">
                  <a:solidFill>
                    <a:srgbClr val="001A47"/>
                  </a:solidFill>
                  <a:latin typeface="Garet"/>
                </a:rPr>
                <a:t>Sürekli</a:t>
              </a:r>
              <a:r>
                <a:rPr lang="en-US" sz="2150" dirty="0">
                  <a:solidFill>
                    <a:srgbClr val="001A47"/>
                  </a:solidFill>
                  <a:latin typeface="Garet"/>
                </a:rPr>
                <a:t> </a:t>
              </a:r>
              <a:r>
                <a:rPr lang="en-US" sz="2150" dirty="0" err="1">
                  <a:solidFill>
                    <a:srgbClr val="001A47"/>
                  </a:solidFill>
                  <a:latin typeface="Garet"/>
                </a:rPr>
                <a:t>öfkeli</a:t>
              </a:r>
              <a:r>
                <a:rPr lang="en-US" sz="2150" dirty="0">
                  <a:solidFill>
                    <a:srgbClr val="001A47"/>
                  </a:solidFill>
                  <a:latin typeface="Garet"/>
                </a:rPr>
                <a:t> </a:t>
              </a:r>
              <a:r>
                <a:rPr lang="en-US" sz="2150" dirty="0" err="1">
                  <a:solidFill>
                    <a:srgbClr val="001A47"/>
                  </a:solidFill>
                  <a:latin typeface="Garet"/>
                </a:rPr>
                <a:t>kişiye</a:t>
              </a:r>
              <a:r>
                <a:rPr lang="en-US" sz="2150" dirty="0">
                  <a:solidFill>
                    <a:srgbClr val="001A47"/>
                  </a:solidFill>
                  <a:latin typeface="Garet"/>
                </a:rPr>
                <a:t> </a:t>
              </a:r>
              <a:r>
                <a:rPr lang="en-US" sz="2150" dirty="0" err="1">
                  <a:solidFill>
                    <a:srgbClr val="001A47"/>
                  </a:solidFill>
                  <a:latin typeface="Garet"/>
                </a:rPr>
                <a:t>durumu</a:t>
              </a:r>
              <a:r>
                <a:rPr lang="en-US" sz="2150" dirty="0">
                  <a:solidFill>
                    <a:srgbClr val="001A47"/>
                  </a:solidFill>
                  <a:latin typeface="Garet"/>
                </a:rPr>
                <a:t> </a:t>
              </a:r>
              <a:r>
                <a:rPr lang="en-US" sz="2150" dirty="0" err="1">
                  <a:solidFill>
                    <a:srgbClr val="001A47"/>
                  </a:solidFill>
                  <a:latin typeface="Garet"/>
                </a:rPr>
                <a:t>fark</a:t>
              </a:r>
              <a:r>
                <a:rPr lang="en-US" sz="2150" dirty="0">
                  <a:solidFill>
                    <a:srgbClr val="001A47"/>
                  </a:solidFill>
                  <a:latin typeface="Garet"/>
                </a:rPr>
                <a:t> </a:t>
              </a:r>
              <a:r>
                <a:rPr lang="en-US" sz="2150" dirty="0" err="1">
                  <a:solidFill>
                    <a:srgbClr val="001A47"/>
                  </a:solidFill>
                  <a:latin typeface="Garet"/>
                </a:rPr>
                <a:t>ettirmek</a:t>
              </a:r>
              <a:r>
                <a:rPr lang="en-US" sz="2150" dirty="0">
                  <a:solidFill>
                    <a:srgbClr val="001A47"/>
                  </a:solidFill>
                  <a:latin typeface="Garet"/>
                </a:rPr>
                <a:t> </a:t>
              </a:r>
              <a:r>
                <a:rPr lang="en-US" sz="2150" dirty="0" err="1">
                  <a:solidFill>
                    <a:srgbClr val="001A47"/>
                  </a:solidFill>
                  <a:latin typeface="Garet"/>
                </a:rPr>
                <a:t>onu</a:t>
              </a:r>
              <a:r>
                <a:rPr lang="en-US" sz="2150" dirty="0">
                  <a:solidFill>
                    <a:srgbClr val="001A47"/>
                  </a:solidFill>
                  <a:latin typeface="Garet"/>
                </a:rPr>
                <a:t> </a:t>
              </a:r>
              <a:r>
                <a:rPr lang="en-US" sz="2150" dirty="0" err="1">
                  <a:solidFill>
                    <a:srgbClr val="001A47"/>
                  </a:solidFill>
                  <a:latin typeface="Garet"/>
                </a:rPr>
                <a:t>daha</a:t>
              </a:r>
              <a:r>
                <a:rPr lang="en-US" sz="2150" dirty="0">
                  <a:solidFill>
                    <a:srgbClr val="001A47"/>
                  </a:solidFill>
                  <a:latin typeface="Garet"/>
                </a:rPr>
                <a:t> da </a:t>
              </a:r>
              <a:r>
                <a:rPr lang="en-US" sz="2150" dirty="0" err="1">
                  <a:solidFill>
                    <a:srgbClr val="001A47"/>
                  </a:solidFill>
                  <a:latin typeface="Garet"/>
                </a:rPr>
                <a:t>öfkelendirir</a:t>
              </a:r>
              <a:r>
                <a:rPr lang="en-US" sz="2150" dirty="0">
                  <a:solidFill>
                    <a:srgbClr val="001A47"/>
                  </a:solidFill>
                  <a:latin typeface="Garet"/>
                </a:rPr>
                <a:t>.</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 xmlns:asvg="http://schemas.microsoft.com/office/drawing/2016/SVG/main" r:embed="rId3"/>
              </a:ext>
            </a:extLst>
          </a:blip>
          <a:srcRect/>
          <a:stretch>
            <a:fillRect/>
          </a:stretch>
        </p:blipFill>
        <p:spPr>
          <a:xfrm rot="-937273">
            <a:off x="20197" y="-5558"/>
            <a:ext cx="11996568" cy="7317906"/>
          </a:xfrm>
          <a:prstGeom prst="rect">
            <a:avLst/>
          </a:prstGeom>
        </p:spPr>
      </p:pic>
      <p:grpSp>
        <p:nvGrpSpPr>
          <p:cNvPr id="4" name="Group 4"/>
          <p:cNvGrpSpPr>
            <a:grpSpLocks noChangeAspect="1"/>
          </p:cNvGrpSpPr>
          <p:nvPr/>
        </p:nvGrpSpPr>
        <p:grpSpPr>
          <a:xfrm>
            <a:off x="9328984" y="3162300"/>
            <a:ext cx="8066019" cy="5191536"/>
            <a:chOff x="0" y="0"/>
            <a:chExt cx="5513070" cy="3548380"/>
          </a:xfrm>
        </p:grpSpPr>
        <p:sp>
          <p:nvSpPr>
            <p:cNvPr id="5" name="Freeform 5"/>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4"/>
              <a:stretch>
                <a:fillRect l="-7092" r="-7092"/>
              </a:stretch>
            </a:blipFill>
          </p:spPr>
        </p:sp>
      </p:grpSp>
      <p:pic>
        <p:nvPicPr>
          <p:cNvPr id="6" name="Picture 6"/>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 xmlns:asvg="http://schemas.microsoft.com/office/drawing/2016/SVG/main" r:embed="rId8"/>
              </a:ext>
            </a:extLst>
          </a:blip>
          <a:srcRect/>
          <a:stretch>
            <a:fillRect/>
          </a:stretch>
        </p:blipFill>
        <p:spPr>
          <a:xfrm>
            <a:off x="6329256" y="6950433"/>
            <a:ext cx="5324083" cy="3354172"/>
          </a:xfrm>
          <a:prstGeom prst="rect">
            <a:avLst/>
          </a:prstGeom>
        </p:spPr>
      </p:pic>
      <p:sp>
        <p:nvSpPr>
          <p:cNvPr id="7" name="TextBox 7"/>
          <p:cNvSpPr txBox="1"/>
          <p:nvPr/>
        </p:nvSpPr>
        <p:spPr>
          <a:xfrm>
            <a:off x="1171175" y="4963067"/>
            <a:ext cx="8096650" cy="572214"/>
          </a:xfrm>
          <a:prstGeom prst="rect">
            <a:avLst/>
          </a:prstGeom>
        </p:spPr>
        <p:txBody>
          <a:bodyPr lIns="0" tIns="0" rIns="0" bIns="0" rtlCol="0" anchor="t">
            <a:spAutoFit/>
          </a:bodyPr>
          <a:lstStyle/>
          <a:p>
            <a:pPr algn="ctr">
              <a:lnSpc>
                <a:spcPts val="4680"/>
              </a:lnSpc>
            </a:pPr>
            <a:r>
              <a:rPr lang="en-US" sz="3600" spc="288">
                <a:solidFill>
                  <a:srgbClr val="EEC0BF"/>
                </a:solidFill>
                <a:latin typeface="Now Bold"/>
              </a:rPr>
              <a:t>VERIMLI ÇALIŞMA</a:t>
            </a:r>
          </a:p>
        </p:txBody>
      </p:sp>
      <p:grpSp>
        <p:nvGrpSpPr>
          <p:cNvPr id="8" name="Group 8"/>
          <p:cNvGrpSpPr/>
          <p:nvPr/>
        </p:nvGrpSpPr>
        <p:grpSpPr>
          <a:xfrm>
            <a:off x="1181100" y="3440793"/>
            <a:ext cx="7410846" cy="3101697"/>
            <a:chOff x="0" y="0"/>
            <a:chExt cx="9881128" cy="4135596"/>
          </a:xfrm>
        </p:grpSpPr>
        <p:sp>
          <p:nvSpPr>
            <p:cNvPr id="9" name="TextBox 9"/>
            <p:cNvSpPr txBox="1"/>
            <p:nvPr/>
          </p:nvSpPr>
          <p:spPr>
            <a:xfrm>
              <a:off x="0" y="306288"/>
              <a:ext cx="9881128" cy="3344743"/>
            </a:xfrm>
            <a:prstGeom prst="rect">
              <a:avLst/>
            </a:prstGeom>
          </p:spPr>
          <p:txBody>
            <a:bodyPr lIns="0" tIns="0" rIns="0" bIns="0" rtlCol="0" anchor="t">
              <a:spAutoFit/>
            </a:bodyPr>
            <a:lstStyle/>
            <a:p>
              <a:pPr algn="ctr">
                <a:lnSpc>
                  <a:spcPts val="9265"/>
                </a:lnSpc>
              </a:pPr>
              <a:r>
                <a:rPr lang="en-US" sz="10294" spc="-514">
                  <a:solidFill>
                    <a:srgbClr val="050707"/>
                  </a:solidFill>
                  <a:latin typeface="Caveat Brush Bold"/>
                </a:rPr>
                <a:t>Öfke sizce sağlıklı bir tepki mi?</a:t>
              </a:r>
            </a:p>
          </p:txBody>
        </p:sp>
        <p:sp>
          <p:nvSpPr>
            <p:cNvPr id="10" name="TextBox 10"/>
            <p:cNvSpPr txBox="1"/>
            <p:nvPr/>
          </p:nvSpPr>
          <p:spPr>
            <a:xfrm>
              <a:off x="634997" y="3817699"/>
              <a:ext cx="8611133" cy="692944"/>
            </a:xfrm>
            <a:prstGeom prst="rect">
              <a:avLst/>
            </a:prstGeom>
          </p:spPr>
          <p:txBody>
            <a:bodyPr lIns="0" tIns="0" rIns="0" bIns="0" rtlCol="0" anchor="t">
              <a:spAutoFit/>
            </a:bodyPr>
            <a:lstStyle/>
            <a:p>
              <a:pPr algn="ctr">
                <a:lnSpc>
                  <a:spcPts val="4500"/>
                </a:lnSpc>
              </a:pP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FEBC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 xmlns:asvg="http://schemas.microsoft.com/office/drawing/2016/SVG/main" r:embed="rId3"/>
              </a:ext>
            </a:extLst>
          </a:blip>
          <a:srcRect/>
          <a:stretch>
            <a:fillRect/>
          </a:stretch>
        </p:blipFill>
        <p:spPr>
          <a:xfrm rot="505722">
            <a:off x="16777891" y="608477"/>
            <a:ext cx="962819" cy="54268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 xmlns:asvg="http://schemas.microsoft.com/office/drawing/2016/SVG/main" r:embed="rId5"/>
              </a:ext>
            </a:extLst>
          </a:blip>
          <a:srcRect/>
          <a:stretch>
            <a:fillRect/>
          </a:stretch>
        </p:blipFill>
        <p:spPr>
          <a:xfrm>
            <a:off x="380775" y="367149"/>
            <a:ext cx="780413" cy="851641"/>
          </a:xfrm>
          <a:prstGeom prst="rect">
            <a:avLst/>
          </a:prstGeom>
        </p:spPr>
      </p:pic>
      <p:grpSp>
        <p:nvGrpSpPr>
          <p:cNvPr id="4" name="Group 4"/>
          <p:cNvGrpSpPr>
            <a:grpSpLocks noChangeAspect="1"/>
          </p:cNvGrpSpPr>
          <p:nvPr/>
        </p:nvGrpSpPr>
        <p:grpSpPr>
          <a:xfrm>
            <a:off x="500137" y="1474720"/>
            <a:ext cx="3433404" cy="3433391"/>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cstate="print"/>
              <a:stretch>
                <a:fillRect l="-24906" r="-24906"/>
              </a:stretch>
            </a:blipFill>
          </p:spPr>
        </p:sp>
      </p:grpSp>
      <p:grpSp>
        <p:nvGrpSpPr>
          <p:cNvPr id="6" name="Group 6"/>
          <p:cNvGrpSpPr>
            <a:grpSpLocks noChangeAspect="1"/>
          </p:cNvGrpSpPr>
          <p:nvPr/>
        </p:nvGrpSpPr>
        <p:grpSpPr>
          <a:xfrm>
            <a:off x="13926730" y="1267147"/>
            <a:ext cx="3848552" cy="3848537"/>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cstate="print"/>
              <a:stretch>
                <a:fillRect l="-24906" r="-24906"/>
              </a:stretch>
            </a:blipFill>
          </p:spPr>
        </p:sp>
      </p:grpSp>
      <p:sp>
        <p:nvSpPr>
          <p:cNvPr id="8" name="TextBox 8"/>
          <p:cNvSpPr txBox="1"/>
          <p:nvPr/>
        </p:nvSpPr>
        <p:spPr>
          <a:xfrm>
            <a:off x="2730842" y="5686075"/>
            <a:ext cx="12826315" cy="3919368"/>
          </a:xfrm>
          <a:prstGeom prst="rect">
            <a:avLst/>
          </a:prstGeom>
        </p:spPr>
        <p:txBody>
          <a:bodyPr lIns="0" tIns="0" rIns="0" bIns="0" rtlCol="0" anchor="t">
            <a:spAutoFit/>
          </a:bodyPr>
          <a:lstStyle/>
          <a:p>
            <a:pPr algn="just">
              <a:lnSpc>
                <a:spcPts val="4471"/>
              </a:lnSpc>
            </a:pPr>
            <a:r>
              <a:rPr lang="en-US" sz="3194">
                <a:solidFill>
                  <a:srgbClr val="494949"/>
                </a:solidFill>
                <a:latin typeface="Quicksand"/>
              </a:rPr>
              <a:t>Öfkeyi olumlu ya da olumsuz bir duygu haline getiren, bu duygunun kontrol edilebilirliği ve nasıl dışa vurulduğu ile ilgilidir. </a:t>
            </a:r>
          </a:p>
          <a:p>
            <a:pPr algn="just">
              <a:lnSpc>
                <a:spcPts val="4471"/>
              </a:lnSpc>
            </a:pPr>
            <a:endParaRPr lang="en-US" sz="3194">
              <a:solidFill>
                <a:srgbClr val="494949"/>
              </a:solidFill>
              <a:latin typeface="Quicksand"/>
            </a:endParaRPr>
          </a:p>
          <a:p>
            <a:pPr algn="just">
              <a:lnSpc>
                <a:spcPts val="4471"/>
              </a:lnSpc>
            </a:pPr>
            <a:r>
              <a:rPr lang="en-US" sz="3194">
                <a:solidFill>
                  <a:srgbClr val="494949"/>
                </a:solidFill>
                <a:latin typeface="Quicksand"/>
              </a:rPr>
              <a:t>Öfke kontrol bozukluğunun temelinde öfkenin nasıl ifade edildiği yatmaktadır. Öfke meydana geldiğinde dışa vurulması gereken bir duygudur; ancak bunun sağlıklı bir biçimde yapılması gerekmektedir. </a:t>
            </a:r>
          </a:p>
        </p:txBody>
      </p:sp>
      <p:sp>
        <p:nvSpPr>
          <p:cNvPr id="9" name="TextBox 9"/>
          <p:cNvSpPr txBox="1"/>
          <p:nvPr/>
        </p:nvSpPr>
        <p:spPr>
          <a:xfrm>
            <a:off x="9139238" y="4295775"/>
            <a:ext cx="9525" cy="1533525"/>
          </a:xfrm>
          <a:prstGeom prst="rect">
            <a:avLst/>
          </a:prstGeom>
        </p:spPr>
        <p:txBody>
          <a:bodyPr lIns="0" tIns="0" rIns="0" bIns="0" rtlCol="0" anchor="t">
            <a:spAutoFit/>
          </a:bodyPr>
          <a:lstStyle/>
          <a:p>
            <a:pPr algn="ctr">
              <a:lnSpc>
                <a:spcPts val="12599"/>
              </a:lnSpc>
            </a:pPr>
            <a:endParaRPr/>
          </a:p>
        </p:txBody>
      </p:sp>
      <p:sp>
        <p:nvSpPr>
          <p:cNvPr id="10" name="TextBox 10"/>
          <p:cNvSpPr txBox="1"/>
          <p:nvPr/>
        </p:nvSpPr>
        <p:spPr>
          <a:xfrm>
            <a:off x="4073299" y="1722755"/>
            <a:ext cx="9853431" cy="3213100"/>
          </a:xfrm>
          <a:prstGeom prst="rect">
            <a:avLst/>
          </a:prstGeom>
        </p:spPr>
        <p:txBody>
          <a:bodyPr lIns="0" tIns="0" rIns="0" bIns="0" rtlCol="0" anchor="t">
            <a:spAutoFit/>
          </a:bodyPr>
          <a:lstStyle/>
          <a:p>
            <a:pPr algn="ctr">
              <a:lnSpc>
                <a:spcPts val="6020"/>
              </a:lnSpc>
            </a:pPr>
            <a:r>
              <a:rPr lang="en-US" sz="4300">
                <a:solidFill>
                  <a:srgbClr val="196E63"/>
                </a:solidFill>
                <a:ea typeface="DejaVu Serif Bold"/>
              </a:rPr>
              <a:t>►Öfke, en temelde, mutluluk, üzüntü, korku gibi normal ve sağlıklı bir duygudur. </a:t>
            </a:r>
          </a:p>
          <a:p>
            <a:pPr algn="ctr">
              <a:lnSpc>
                <a:spcPts val="7279"/>
              </a:lnSpc>
            </a:pPr>
            <a:endParaRPr lang="en-US" sz="4300">
              <a:solidFill>
                <a:srgbClr val="196E63"/>
              </a:solidFill>
              <a:ea typeface="DejaVu Serif Bo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862F"/>
        </a:solidFill>
        <a:effectLst/>
      </p:bgPr>
    </p:bg>
    <p:spTree>
      <p:nvGrpSpPr>
        <p:cNvPr id="1" name=""/>
        <p:cNvGrpSpPr/>
        <p:nvPr/>
      </p:nvGrpSpPr>
      <p:grpSpPr>
        <a:xfrm>
          <a:off x="0" y="0"/>
          <a:ext cx="0" cy="0"/>
          <a:chOff x="0" y="0"/>
          <a:chExt cx="0" cy="0"/>
        </a:xfrm>
      </p:grpSpPr>
      <p:grpSp>
        <p:nvGrpSpPr>
          <p:cNvPr id="3" name="Group 3"/>
          <p:cNvGrpSpPr>
            <a:grpSpLocks noChangeAspect="1"/>
          </p:cNvGrpSpPr>
          <p:nvPr/>
        </p:nvGrpSpPr>
        <p:grpSpPr>
          <a:xfrm>
            <a:off x="5670050" y="2711505"/>
            <a:ext cx="6666739" cy="6666712"/>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8059" r="-18059"/>
              </a:stretch>
            </a:blipFill>
          </p:spPr>
        </p:sp>
      </p:grpSp>
      <p:sp>
        <p:nvSpPr>
          <p:cNvPr id="5" name="TextBox 5"/>
          <p:cNvSpPr txBox="1"/>
          <p:nvPr/>
        </p:nvSpPr>
        <p:spPr>
          <a:xfrm>
            <a:off x="4219928" y="564180"/>
            <a:ext cx="10106340" cy="1965399"/>
          </a:xfrm>
          <a:prstGeom prst="rect">
            <a:avLst/>
          </a:prstGeom>
        </p:spPr>
        <p:txBody>
          <a:bodyPr lIns="0" tIns="0" rIns="0" bIns="0" rtlCol="0" anchor="t">
            <a:spAutoFit/>
          </a:bodyPr>
          <a:lstStyle/>
          <a:p>
            <a:pPr algn="ctr">
              <a:lnSpc>
                <a:spcPts val="7709"/>
              </a:lnSpc>
            </a:pPr>
            <a:r>
              <a:rPr lang="en-US" sz="6762">
                <a:solidFill>
                  <a:srgbClr val="FFFFFF"/>
                </a:solidFill>
                <a:latin typeface="IM Fell Italics"/>
              </a:rPr>
              <a:t>MAZERETİM VAR, ASABİYİM BEN!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701818" y="2447884"/>
            <a:ext cx="5557482" cy="5391233"/>
            <a:chOff x="0" y="0"/>
            <a:chExt cx="5943600" cy="5765800"/>
          </a:xfrm>
        </p:grpSpPr>
        <p:sp>
          <p:nvSpPr>
            <p:cNvPr id="3" name="Freeform 3"/>
            <p:cNvSpPr/>
            <p:nvPr/>
          </p:nvSpPr>
          <p:spPr>
            <a:xfrm>
              <a:off x="0" y="0"/>
              <a:ext cx="5943600" cy="5765800"/>
            </a:xfrm>
            <a:custGeom>
              <a:avLst/>
              <a:gdLst/>
              <a:ahLst/>
              <a:cxnLst/>
              <a:rect l="l" t="t" r="r" b="b"/>
              <a:pathLst>
                <a:path w="5943600" h="5765800">
                  <a:moveTo>
                    <a:pt x="4222750" y="5765800"/>
                  </a:moveTo>
                  <a:cubicBezTo>
                    <a:pt x="3751580" y="5765800"/>
                    <a:pt x="3295650" y="5568950"/>
                    <a:pt x="2971800" y="5226050"/>
                  </a:cubicBezTo>
                  <a:cubicBezTo>
                    <a:pt x="2647950" y="5568950"/>
                    <a:pt x="2192020" y="5765800"/>
                    <a:pt x="1720850" y="5765800"/>
                  </a:cubicBezTo>
                  <a:cubicBezTo>
                    <a:pt x="772160" y="5765800"/>
                    <a:pt x="0" y="4993640"/>
                    <a:pt x="0" y="4044950"/>
                  </a:cubicBezTo>
                  <a:cubicBezTo>
                    <a:pt x="0" y="3613150"/>
                    <a:pt x="160020" y="3200400"/>
                    <a:pt x="452120" y="2882900"/>
                  </a:cubicBezTo>
                  <a:cubicBezTo>
                    <a:pt x="160020" y="2565400"/>
                    <a:pt x="0" y="2152650"/>
                    <a:pt x="0" y="1720850"/>
                  </a:cubicBezTo>
                  <a:cubicBezTo>
                    <a:pt x="0" y="772160"/>
                    <a:pt x="772160" y="0"/>
                    <a:pt x="1720850" y="0"/>
                  </a:cubicBezTo>
                  <a:cubicBezTo>
                    <a:pt x="2192020" y="0"/>
                    <a:pt x="2647950" y="196850"/>
                    <a:pt x="2971800" y="539750"/>
                  </a:cubicBezTo>
                  <a:cubicBezTo>
                    <a:pt x="3295650" y="196850"/>
                    <a:pt x="3751580" y="0"/>
                    <a:pt x="4222750" y="0"/>
                  </a:cubicBezTo>
                  <a:cubicBezTo>
                    <a:pt x="5171440" y="0"/>
                    <a:pt x="5943600" y="772160"/>
                    <a:pt x="5943600" y="1720850"/>
                  </a:cubicBezTo>
                  <a:cubicBezTo>
                    <a:pt x="5943600" y="2152650"/>
                    <a:pt x="5783580" y="2565400"/>
                    <a:pt x="5491480" y="2882900"/>
                  </a:cubicBezTo>
                  <a:cubicBezTo>
                    <a:pt x="5782310" y="3200400"/>
                    <a:pt x="5943600" y="3613150"/>
                    <a:pt x="5943600" y="4044950"/>
                  </a:cubicBezTo>
                  <a:cubicBezTo>
                    <a:pt x="5943600" y="4993640"/>
                    <a:pt x="5171440" y="5765800"/>
                    <a:pt x="4222750" y="5765800"/>
                  </a:cubicBezTo>
                  <a:close/>
                </a:path>
              </a:pathLst>
            </a:custGeom>
            <a:blipFill>
              <a:blip r:embed="rId2"/>
              <a:stretch>
                <a:fillRect l="-36229" r="-36229"/>
              </a:stretch>
            </a:blipFill>
          </p:spPr>
        </p:sp>
      </p:grpSp>
      <p:pic>
        <p:nvPicPr>
          <p:cNvPr id="4" name="Picture 4"/>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 xmlns:asvg="http://schemas.microsoft.com/office/drawing/2016/SVG/main" r:embed="rId4"/>
              </a:ext>
            </a:extLst>
          </a:blip>
          <a:srcRect/>
          <a:stretch>
            <a:fillRect/>
          </a:stretch>
        </p:blipFill>
        <p:spPr>
          <a:xfrm>
            <a:off x="16851417" y="1028700"/>
            <a:ext cx="407883" cy="101600"/>
          </a:xfrm>
          <a:prstGeom prst="rect">
            <a:avLst/>
          </a:prstGeom>
        </p:spPr>
      </p:pic>
      <p:sp>
        <p:nvSpPr>
          <p:cNvPr id="5" name="TextBox 5"/>
          <p:cNvSpPr txBox="1"/>
          <p:nvPr/>
        </p:nvSpPr>
        <p:spPr>
          <a:xfrm>
            <a:off x="631770" y="3074146"/>
            <a:ext cx="11707221" cy="4667250"/>
          </a:xfrm>
          <a:prstGeom prst="rect">
            <a:avLst/>
          </a:prstGeom>
        </p:spPr>
        <p:txBody>
          <a:bodyPr lIns="0" tIns="0" rIns="0" bIns="0" rtlCol="0" anchor="t">
            <a:spAutoFit/>
          </a:bodyPr>
          <a:lstStyle/>
          <a:p>
            <a:pPr>
              <a:lnSpc>
                <a:spcPts val="7382"/>
              </a:lnSpc>
            </a:pPr>
            <a:r>
              <a:rPr lang="en-US" sz="6152">
                <a:solidFill>
                  <a:srgbClr val="000000"/>
                </a:solidFill>
                <a:latin typeface="HK Grotesk Medium Bold Italics"/>
              </a:rPr>
              <a:t>“Öfke geçici bir çılgınlıktır, hükmetmeye bak yoksa o sana hükmeder” </a:t>
            </a:r>
          </a:p>
          <a:p>
            <a:pPr>
              <a:lnSpc>
                <a:spcPts val="7382"/>
              </a:lnSpc>
            </a:pPr>
            <a:endParaRPr lang="en-US" sz="6152">
              <a:solidFill>
                <a:srgbClr val="000000"/>
              </a:solidFill>
              <a:latin typeface="HK Grotesk Medium Bold Italics"/>
            </a:endParaRPr>
          </a:p>
          <a:p>
            <a:pPr marL="0" lvl="0" indent="0">
              <a:lnSpc>
                <a:spcPts val="7382"/>
              </a:lnSpc>
              <a:spcBef>
                <a:spcPct val="0"/>
              </a:spcBef>
            </a:pPr>
            <a:r>
              <a:rPr lang="en-US" sz="6152">
                <a:solidFill>
                  <a:srgbClr val="000000"/>
                </a:solidFill>
                <a:latin typeface="HK Grotesk Medium Bold Italics"/>
              </a:rPr>
              <a:t>(Horatius)</a:t>
            </a:r>
          </a:p>
        </p:txBody>
      </p:sp>
      <p:pic>
        <p:nvPicPr>
          <p:cNvPr id="6" name="Picture 6"/>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 xmlns:asvg="http://schemas.microsoft.com/office/drawing/2016/SVG/main" r:embed="rId4"/>
              </a:ext>
            </a:extLst>
          </a:blip>
          <a:srcRect/>
          <a:stretch>
            <a:fillRect/>
          </a:stretch>
        </p:blipFill>
        <p:spPr>
          <a:xfrm>
            <a:off x="16851417" y="9571277"/>
            <a:ext cx="407883" cy="1016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2B4"/>
        </a:solidFill>
        <a:effectLst/>
      </p:bgPr>
    </p:bg>
    <p:spTree>
      <p:nvGrpSpPr>
        <p:cNvPr id="1" name=""/>
        <p:cNvGrpSpPr/>
        <p:nvPr/>
      </p:nvGrpSpPr>
      <p:grpSpPr>
        <a:xfrm>
          <a:off x="0" y="0"/>
          <a:ext cx="0" cy="0"/>
          <a:chOff x="0" y="0"/>
          <a:chExt cx="0" cy="0"/>
        </a:xfrm>
      </p:grpSpPr>
      <p:grpSp>
        <p:nvGrpSpPr>
          <p:cNvPr id="2" name="Group 2"/>
          <p:cNvGrpSpPr/>
          <p:nvPr/>
        </p:nvGrpSpPr>
        <p:grpSpPr>
          <a:xfrm>
            <a:off x="849630" y="1247375"/>
            <a:ext cx="358140" cy="358140"/>
            <a:chOff x="0" y="0"/>
            <a:chExt cx="477520" cy="477520"/>
          </a:xfrm>
        </p:grpSpPr>
        <p:grpSp>
          <p:nvGrpSpPr>
            <p:cNvPr id="3" name="Group 3"/>
            <p:cNvGrpSpPr/>
            <p:nvPr/>
          </p:nvGrpSpPr>
          <p:grpSpPr>
            <a:xfrm>
              <a:off x="0" y="0"/>
              <a:ext cx="477520" cy="77593"/>
              <a:chOff x="0" y="0"/>
              <a:chExt cx="1913890" cy="310990"/>
            </a:xfrm>
          </p:grpSpPr>
          <p:sp>
            <p:nvSpPr>
              <p:cNvPr id="4" name="Freeform 4"/>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5" name="Group 5"/>
            <p:cNvGrpSpPr/>
            <p:nvPr/>
          </p:nvGrpSpPr>
          <p:grpSpPr>
            <a:xfrm>
              <a:off x="0" y="399927"/>
              <a:ext cx="477520" cy="77593"/>
              <a:chOff x="0" y="0"/>
              <a:chExt cx="1913890" cy="310990"/>
            </a:xfrm>
          </p:grpSpPr>
          <p:sp>
            <p:nvSpPr>
              <p:cNvPr id="6" name="Freeform 6"/>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grpSp>
        <p:nvGrpSpPr>
          <p:cNvPr id="7" name="Group 7"/>
          <p:cNvGrpSpPr/>
          <p:nvPr/>
        </p:nvGrpSpPr>
        <p:grpSpPr>
          <a:xfrm>
            <a:off x="17259300" y="3131410"/>
            <a:ext cx="176115" cy="176115"/>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9" name="Group 9"/>
          <p:cNvGrpSpPr/>
          <p:nvPr/>
        </p:nvGrpSpPr>
        <p:grpSpPr>
          <a:xfrm>
            <a:off x="17259300" y="3612418"/>
            <a:ext cx="176115" cy="17611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1" name="Group 11"/>
          <p:cNvGrpSpPr/>
          <p:nvPr/>
        </p:nvGrpSpPr>
        <p:grpSpPr>
          <a:xfrm>
            <a:off x="17259300" y="4093426"/>
            <a:ext cx="176115" cy="176115"/>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3" name="Group 13"/>
          <p:cNvGrpSpPr/>
          <p:nvPr/>
        </p:nvGrpSpPr>
        <p:grpSpPr>
          <a:xfrm>
            <a:off x="17259300" y="4574435"/>
            <a:ext cx="176115" cy="17611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5" name="Group 15"/>
          <p:cNvGrpSpPr/>
          <p:nvPr/>
        </p:nvGrpSpPr>
        <p:grpSpPr>
          <a:xfrm>
            <a:off x="17259300" y="5055443"/>
            <a:ext cx="176115" cy="176115"/>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7" name="Group 17"/>
          <p:cNvGrpSpPr/>
          <p:nvPr/>
        </p:nvGrpSpPr>
        <p:grpSpPr>
          <a:xfrm>
            <a:off x="17259300" y="5536451"/>
            <a:ext cx="176115" cy="176115"/>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9" name="Group 19"/>
          <p:cNvGrpSpPr/>
          <p:nvPr/>
        </p:nvGrpSpPr>
        <p:grpSpPr>
          <a:xfrm>
            <a:off x="17259300" y="6017459"/>
            <a:ext cx="176115" cy="176115"/>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32B2B"/>
            </a:solidFill>
          </p:spPr>
        </p:sp>
      </p:grpSp>
      <p:grpSp>
        <p:nvGrpSpPr>
          <p:cNvPr id="21" name="Group 21"/>
          <p:cNvGrpSpPr/>
          <p:nvPr/>
        </p:nvGrpSpPr>
        <p:grpSpPr>
          <a:xfrm>
            <a:off x="17259300" y="6498467"/>
            <a:ext cx="176115" cy="176115"/>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3" name="Group 23"/>
          <p:cNvGrpSpPr/>
          <p:nvPr/>
        </p:nvGrpSpPr>
        <p:grpSpPr>
          <a:xfrm>
            <a:off x="17259300" y="6979475"/>
            <a:ext cx="176115" cy="176115"/>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pic>
        <p:nvPicPr>
          <p:cNvPr id="25" name="Picture 25"/>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 xmlns:asvg="http://schemas.microsoft.com/office/drawing/2016/SVG/main" r:embed="rId3"/>
              </a:ext>
            </a:extLst>
          </a:blip>
          <a:srcRect/>
          <a:stretch>
            <a:fillRect/>
          </a:stretch>
        </p:blipFill>
        <p:spPr>
          <a:xfrm rot="5400000">
            <a:off x="17007767" y="9017092"/>
            <a:ext cx="679181" cy="300074"/>
          </a:xfrm>
          <a:prstGeom prst="rect">
            <a:avLst/>
          </a:prstGeom>
        </p:spPr>
      </p:pic>
      <p:grpSp>
        <p:nvGrpSpPr>
          <p:cNvPr id="26" name="Group 26"/>
          <p:cNvGrpSpPr/>
          <p:nvPr/>
        </p:nvGrpSpPr>
        <p:grpSpPr>
          <a:xfrm>
            <a:off x="849630" y="7155590"/>
            <a:ext cx="358140" cy="358140"/>
            <a:chOff x="0" y="0"/>
            <a:chExt cx="477520" cy="477520"/>
          </a:xfrm>
        </p:grpSpPr>
        <p:grpSp>
          <p:nvGrpSpPr>
            <p:cNvPr id="27" name="Group 27"/>
            <p:cNvGrpSpPr/>
            <p:nvPr/>
          </p:nvGrpSpPr>
          <p:grpSpPr>
            <a:xfrm>
              <a:off x="0" y="0"/>
              <a:ext cx="477520" cy="77593"/>
              <a:chOff x="0" y="0"/>
              <a:chExt cx="1913890" cy="310990"/>
            </a:xfrm>
          </p:grpSpPr>
          <p:sp>
            <p:nvSpPr>
              <p:cNvPr id="28" name="Freeform 28"/>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29" name="Group 29"/>
            <p:cNvGrpSpPr/>
            <p:nvPr/>
          </p:nvGrpSpPr>
          <p:grpSpPr>
            <a:xfrm>
              <a:off x="0" y="399927"/>
              <a:ext cx="477520" cy="77593"/>
              <a:chOff x="0" y="0"/>
              <a:chExt cx="1913890" cy="310990"/>
            </a:xfrm>
          </p:grpSpPr>
          <p:sp>
            <p:nvSpPr>
              <p:cNvPr id="30" name="Freeform 30"/>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grpSp>
        <p:nvGrpSpPr>
          <p:cNvPr id="31" name="Group 31"/>
          <p:cNvGrpSpPr>
            <a:grpSpLocks noChangeAspect="1"/>
          </p:cNvGrpSpPr>
          <p:nvPr/>
        </p:nvGrpSpPr>
        <p:grpSpPr>
          <a:xfrm>
            <a:off x="10519974" y="2658638"/>
            <a:ext cx="5658495" cy="5657850"/>
            <a:chOff x="0" y="0"/>
            <a:chExt cx="6350013" cy="6349289"/>
          </a:xfrm>
        </p:grpSpPr>
        <p:sp>
          <p:nvSpPr>
            <p:cNvPr id="32" name="Freeform 32"/>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blipFill>
              <a:blip r:embed="rId4"/>
              <a:stretch>
                <a:fillRect l="-25071" r="-25071"/>
              </a:stretch>
            </a:blipFill>
          </p:spPr>
        </p:sp>
      </p:grpSp>
      <p:pic>
        <p:nvPicPr>
          <p:cNvPr id="33" name="Picture 33"/>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 xmlns:asvg="http://schemas.microsoft.com/office/drawing/2016/SVG/main" r:embed="rId6"/>
              </a:ext>
            </a:extLst>
          </a:blip>
          <a:srcRect/>
          <a:stretch>
            <a:fillRect/>
          </a:stretch>
        </p:blipFill>
        <p:spPr>
          <a:xfrm rot="-937273">
            <a:off x="413236" y="1490343"/>
            <a:ext cx="10111777" cy="6168184"/>
          </a:xfrm>
          <a:prstGeom prst="rect">
            <a:avLst/>
          </a:prstGeom>
        </p:spPr>
      </p:pic>
      <p:sp>
        <p:nvSpPr>
          <p:cNvPr id="34" name="TextBox 34"/>
          <p:cNvSpPr txBox="1"/>
          <p:nvPr/>
        </p:nvSpPr>
        <p:spPr>
          <a:xfrm rot="-351931">
            <a:off x="1209430" y="2823523"/>
            <a:ext cx="7747721" cy="3715895"/>
          </a:xfrm>
          <a:prstGeom prst="rect">
            <a:avLst/>
          </a:prstGeom>
        </p:spPr>
        <p:txBody>
          <a:bodyPr lIns="0" tIns="0" rIns="0" bIns="0" rtlCol="0" anchor="t">
            <a:spAutoFit/>
          </a:bodyPr>
          <a:lstStyle/>
          <a:p>
            <a:pPr algn="ctr">
              <a:lnSpc>
                <a:spcPts val="5871"/>
              </a:lnSpc>
            </a:pPr>
            <a:r>
              <a:rPr lang="en-US" sz="5150">
                <a:solidFill>
                  <a:srgbClr val="000000"/>
                </a:solidFill>
                <a:latin typeface="IM Fell Italics"/>
              </a:rPr>
              <a:t>EN ÇOK HANGİ DURUMLARDA ÖFKELENİRSİNİZ?</a:t>
            </a:r>
          </a:p>
          <a:p>
            <a:pPr algn="ctr">
              <a:lnSpc>
                <a:spcPts val="5871"/>
              </a:lnSpc>
            </a:pPr>
            <a:endParaRPr lang="en-US" sz="5150">
              <a:solidFill>
                <a:srgbClr val="000000"/>
              </a:solidFill>
              <a:latin typeface="IM Fell Italics"/>
            </a:endParaRPr>
          </a:p>
          <a:p>
            <a:pPr algn="ctr">
              <a:lnSpc>
                <a:spcPts val="5871"/>
              </a:lnSpc>
            </a:pPr>
            <a:r>
              <a:rPr lang="en-US" sz="5150">
                <a:solidFill>
                  <a:srgbClr val="000000"/>
                </a:solidFill>
                <a:latin typeface="IM Fell Italics"/>
              </a:rPr>
              <a:t>Sizi en çok ne öfkelendirir?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47579" y="766769"/>
            <a:ext cx="2627211" cy="2093567"/>
          </a:xfrm>
          <a:prstGeom prst="rect">
            <a:avLst/>
          </a:prstGeom>
        </p:spPr>
        <p:txBody>
          <a:bodyPr lIns="0" tIns="0" rIns="0" bIns="0" rtlCol="0" anchor="t">
            <a:spAutoFit/>
          </a:bodyPr>
          <a:lstStyle/>
          <a:p>
            <a:pPr>
              <a:lnSpc>
                <a:spcPts val="5511"/>
              </a:lnSpc>
            </a:pPr>
            <a:r>
              <a:rPr lang="en-US" sz="4592">
                <a:solidFill>
                  <a:srgbClr val="000000"/>
                </a:solidFill>
                <a:latin typeface="DM Sans Bold"/>
              </a:rPr>
              <a:t>ÖFKENİN </a:t>
            </a:r>
          </a:p>
          <a:p>
            <a:pPr>
              <a:lnSpc>
                <a:spcPts val="5511"/>
              </a:lnSpc>
            </a:pPr>
            <a:r>
              <a:rPr lang="en-US" sz="4592">
                <a:solidFill>
                  <a:srgbClr val="000000"/>
                </a:solidFill>
                <a:latin typeface="DM Sans Bold"/>
              </a:rPr>
              <a:t>KAYNAĞI</a:t>
            </a:r>
          </a:p>
          <a:p>
            <a:pPr>
              <a:lnSpc>
                <a:spcPts val="5511"/>
              </a:lnSpc>
            </a:pPr>
            <a:r>
              <a:rPr lang="en-US" sz="4592">
                <a:solidFill>
                  <a:srgbClr val="000000"/>
                </a:solidFill>
                <a:latin typeface="DM Sans Bold"/>
              </a:rPr>
              <a:t>NEDİR?</a:t>
            </a:r>
          </a:p>
        </p:txBody>
      </p:sp>
      <p:grpSp>
        <p:nvGrpSpPr>
          <p:cNvPr id="3" name="Group 3"/>
          <p:cNvGrpSpPr/>
          <p:nvPr/>
        </p:nvGrpSpPr>
        <p:grpSpPr>
          <a:xfrm rot="-5400000">
            <a:off x="3364002" y="2856555"/>
            <a:ext cx="8620215" cy="4966716"/>
            <a:chOff x="0" y="0"/>
            <a:chExt cx="23348982" cy="13453000"/>
          </a:xfrm>
        </p:grpSpPr>
        <p:sp>
          <p:nvSpPr>
            <p:cNvPr id="4" name="Freeform 4"/>
            <p:cNvSpPr/>
            <p:nvPr/>
          </p:nvSpPr>
          <p:spPr>
            <a:xfrm>
              <a:off x="0" y="0"/>
              <a:ext cx="23348981" cy="13453001"/>
            </a:xfrm>
            <a:custGeom>
              <a:avLst/>
              <a:gdLst/>
              <a:ahLst/>
              <a:cxnLst/>
              <a:rect l="l" t="t" r="r" b="b"/>
              <a:pathLst>
                <a:path w="23348981" h="13453001">
                  <a:moveTo>
                    <a:pt x="23044181" y="0"/>
                  </a:moveTo>
                  <a:lnTo>
                    <a:pt x="304800" y="0"/>
                  </a:lnTo>
                  <a:cubicBezTo>
                    <a:pt x="135890" y="0"/>
                    <a:pt x="0" y="135890"/>
                    <a:pt x="0" y="304800"/>
                  </a:cubicBezTo>
                  <a:lnTo>
                    <a:pt x="0" y="13148201"/>
                  </a:lnTo>
                  <a:cubicBezTo>
                    <a:pt x="0" y="13317110"/>
                    <a:pt x="135890" y="13453001"/>
                    <a:pt x="304800" y="13453001"/>
                  </a:cubicBezTo>
                  <a:lnTo>
                    <a:pt x="23044181" y="13453001"/>
                  </a:lnTo>
                  <a:cubicBezTo>
                    <a:pt x="23213092" y="13453001"/>
                    <a:pt x="23348981" y="13317110"/>
                    <a:pt x="23348981" y="13148201"/>
                  </a:cubicBezTo>
                  <a:lnTo>
                    <a:pt x="23348981" y="304800"/>
                  </a:lnTo>
                  <a:cubicBezTo>
                    <a:pt x="23348981" y="135890"/>
                    <a:pt x="23213092" y="0"/>
                    <a:pt x="23044181" y="0"/>
                  </a:cubicBezTo>
                  <a:close/>
                </a:path>
              </a:pathLst>
            </a:custGeom>
            <a:solidFill>
              <a:srgbClr val="E5FAE5"/>
            </a:solidFill>
          </p:spPr>
        </p:sp>
      </p:grpSp>
      <p:grpSp>
        <p:nvGrpSpPr>
          <p:cNvPr id="5" name="Group 5"/>
          <p:cNvGrpSpPr/>
          <p:nvPr/>
        </p:nvGrpSpPr>
        <p:grpSpPr>
          <a:xfrm rot="-5400000">
            <a:off x="10590519" y="2873094"/>
            <a:ext cx="8620215" cy="4933638"/>
            <a:chOff x="0" y="0"/>
            <a:chExt cx="23348982" cy="13363405"/>
          </a:xfrm>
        </p:grpSpPr>
        <p:sp>
          <p:nvSpPr>
            <p:cNvPr id="6" name="Freeform 6"/>
            <p:cNvSpPr/>
            <p:nvPr/>
          </p:nvSpPr>
          <p:spPr>
            <a:xfrm>
              <a:off x="0" y="0"/>
              <a:ext cx="23348981" cy="13363404"/>
            </a:xfrm>
            <a:custGeom>
              <a:avLst/>
              <a:gdLst/>
              <a:ahLst/>
              <a:cxnLst/>
              <a:rect l="l" t="t" r="r" b="b"/>
              <a:pathLst>
                <a:path w="23348981" h="13363404">
                  <a:moveTo>
                    <a:pt x="23044181" y="0"/>
                  </a:moveTo>
                  <a:lnTo>
                    <a:pt x="304800" y="0"/>
                  </a:lnTo>
                  <a:cubicBezTo>
                    <a:pt x="135890" y="0"/>
                    <a:pt x="0" y="135890"/>
                    <a:pt x="0" y="304800"/>
                  </a:cubicBezTo>
                  <a:lnTo>
                    <a:pt x="0" y="13058604"/>
                  </a:lnTo>
                  <a:cubicBezTo>
                    <a:pt x="0" y="13227515"/>
                    <a:pt x="135890" y="13363404"/>
                    <a:pt x="304800" y="13363404"/>
                  </a:cubicBezTo>
                  <a:lnTo>
                    <a:pt x="23044181" y="13363404"/>
                  </a:lnTo>
                  <a:cubicBezTo>
                    <a:pt x="23213092" y="13363404"/>
                    <a:pt x="23348981" y="13227515"/>
                    <a:pt x="23348981" y="13058604"/>
                  </a:cubicBezTo>
                  <a:lnTo>
                    <a:pt x="23348981" y="304800"/>
                  </a:lnTo>
                  <a:cubicBezTo>
                    <a:pt x="23348981" y="135890"/>
                    <a:pt x="23213092" y="0"/>
                    <a:pt x="23044181" y="0"/>
                  </a:cubicBezTo>
                  <a:close/>
                </a:path>
              </a:pathLst>
            </a:custGeom>
            <a:solidFill>
              <a:srgbClr val="FFE2E5"/>
            </a:solidFill>
          </p:spPr>
        </p:sp>
      </p:grpSp>
      <p:grpSp>
        <p:nvGrpSpPr>
          <p:cNvPr id="7" name="Group 7"/>
          <p:cNvGrpSpPr/>
          <p:nvPr/>
        </p:nvGrpSpPr>
        <p:grpSpPr>
          <a:xfrm>
            <a:off x="13927985" y="24906"/>
            <a:ext cx="2524139" cy="2343294"/>
            <a:chOff x="0" y="0"/>
            <a:chExt cx="3365518" cy="3124391"/>
          </a:xfrm>
        </p:grpSpPr>
        <p:grpSp>
          <p:nvGrpSpPr>
            <p:cNvPr id="8" name="Group 8"/>
            <p:cNvGrpSpPr/>
            <p:nvPr/>
          </p:nvGrpSpPr>
          <p:grpSpPr>
            <a:xfrm>
              <a:off x="0" y="0"/>
              <a:ext cx="3365518" cy="3124391"/>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6363"/>
              </a:solidFill>
            </p:spPr>
          </p:sp>
        </p:grpSp>
        <p:sp>
          <p:nvSpPr>
            <p:cNvPr id="10" name="TextBox 10"/>
            <p:cNvSpPr txBox="1"/>
            <p:nvPr/>
          </p:nvSpPr>
          <p:spPr>
            <a:xfrm>
              <a:off x="69554" y="848765"/>
              <a:ext cx="3226411" cy="1401861"/>
            </a:xfrm>
            <a:prstGeom prst="rect">
              <a:avLst/>
            </a:prstGeom>
          </p:spPr>
          <p:txBody>
            <a:bodyPr lIns="0" tIns="0" rIns="0" bIns="0" rtlCol="0" anchor="t">
              <a:spAutoFit/>
            </a:bodyPr>
            <a:lstStyle/>
            <a:p>
              <a:pPr algn="ctr">
                <a:lnSpc>
                  <a:spcPts val="2939"/>
                </a:lnSpc>
              </a:pPr>
              <a:r>
                <a:rPr lang="en-US" sz="2099">
                  <a:solidFill>
                    <a:srgbClr val="FFFFFF"/>
                  </a:solidFill>
                  <a:latin typeface="DM Sans Bold"/>
                </a:rPr>
                <a:t>PSIKOLOJIK</a:t>
              </a:r>
            </a:p>
            <a:p>
              <a:pPr algn="ctr">
                <a:lnSpc>
                  <a:spcPts val="2939"/>
                </a:lnSpc>
              </a:pPr>
              <a:r>
                <a:rPr lang="en-US" sz="2099">
                  <a:solidFill>
                    <a:srgbClr val="FFFFFF"/>
                  </a:solidFill>
                  <a:latin typeface="DM Sans Bold"/>
                </a:rPr>
                <a:t>(IÇSEL)</a:t>
              </a:r>
            </a:p>
            <a:p>
              <a:pPr algn="ctr">
                <a:lnSpc>
                  <a:spcPts val="2940"/>
                </a:lnSpc>
                <a:spcBef>
                  <a:spcPct val="0"/>
                </a:spcBef>
              </a:pPr>
              <a:r>
                <a:rPr lang="en-US" sz="2100">
                  <a:solidFill>
                    <a:srgbClr val="FFFFFF"/>
                  </a:solidFill>
                  <a:latin typeface="DM Sans Bold"/>
                </a:rPr>
                <a:t>NEDENLER</a:t>
              </a:r>
            </a:p>
          </p:txBody>
        </p:sp>
      </p:grpSp>
      <p:grpSp>
        <p:nvGrpSpPr>
          <p:cNvPr id="11" name="Group 11"/>
          <p:cNvGrpSpPr/>
          <p:nvPr/>
        </p:nvGrpSpPr>
        <p:grpSpPr>
          <a:xfrm>
            <a:off x="6365570" y="24906"/>
            <a:ext cx="2358751" cy="2343294"/>
            <a:chOff x="0" y="0"/>
            <a:chExt cx="3145001" cy="3124391"/>
          </a:xfrm>
        </p:grpSpPr>
        <p:grpSp>
          <p:nvGrpSpPr>
            <p:cNvPr id="12" name="Group 12"/>
            <p:cNvGrpSpPr/>
            <p:nvPr/>
          </p:nvGrpSpPr>
          <p:grpSpPr>
            <a:xfrm>
              <a:off x="0" y="0"/>
              <a:ext cx="3145001" cy="312439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BCB48"/>
              </a:solidFill>
            </p:spPr>
          </p:sp>
        </p:grpSp>
        <p:sp>
          <p:nvSpPr>
            <p:cNvPr id="14" name="TextBox 14"/>
            <p:cNvSpPr txBox="1"/>
            <p:nvPr/>
          </p:nvSpPr>
          <p:spPr>
            <a:xfrm>
              <a:off x="64996" y="848765"/>
              <a:ext cx="3015009" cy="1401861"/>
            </a:xfrm>
            <a:prstGeom prst="rect">
              <a:avLst/>
            </a:prstGeom>
          </p:spPr>
          <p:txBody>
            <a:bodyPr lIns="0" tIns="0" rIns="0" bIns="0" rtlCol="0" anchor="t">
              <a:spAutoFit/>
            </a:bodyPr>
            <a:lstStyle/>
            <a:p>
              <a:pPr algn="ctr">
                <a:lnSpc>
                  <a:spcPts val="2939"/>
                </a:lnSpc>
              </a:pPr>
              <a:r>
                <a:rPr lang="en-US" sz="2099">
                  <a:solidFill>
                    <a:srgbClr val="FFFFFF"/>
                  </a:solidFill>
                  <a:latin typeface="DM Sans Bold"/>
                </a:rPr>
                <a:t>ÇEVRESEL</a:t>
              </a:r>
            </a:p>
            <a:p>
              <a:pPr algn="ctr">
                <a:lnSpc>
                  <a:spcPts val="2939"/>
                </a:lnSpc>
              </a:pPr>
              <a:r>
                <a:rPr lang="en-US" sz="2099">
                  <a:solidFill>
                    <a:srgbClr val="FFFFFF"/>
                  </a:solidFill>
                  <a:latin typeface="DM Sans Bold"/>
                </a:rPr>
                <a:t>(DIŞSAL)</a:t>
              </a:r>
            </a:p>
            <a:p>
              <a:pPr algn="ctr">
                <a:lnSpc>
                  <a:spcPts val="2940"/>
                </a:lnSpc>
                <a:spcBef>
                  <a:spcPct val="0"/>
                </a:spcBef>
              </a:pPr>
              <a:r>
                <a:rPr lang="en-US" sz="2100">
                  <a:solidFill>
                    <a:srgbClr val="FFFFFF"/>
                  </a:solidFill>
                  <a:latin typeface="DM Sans Bold"/>
                </a:rPr>
                <a:t>NEDENLER</a:t>
              </a:r>
            </a:p>
          </p:txBody>
        </p:sp>
      </p:grpSp>
      <p:pic>
        <p:nvPicPr>
          <p:cNvPr id="15" name="Picture 15"/>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 xmlns:asvg="http://schemas.microsoft.com/office/drawing/2016/SVG/main" r:embed="rId3"/>
              </a:ext>
            </a:extLst>
          </a:blip>
          <a:srcRect/>
          <a:stretch>
            <a:fillRect/>
          </a:stretch>
        </p:blipFill>
        <p:spPr>
          <a:xfrm>
            <a:off x="2361185" y="9258300"/>
            <a:ext cx="783441" cy="783441"/>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 xmlns:asvg="http://schemas.microsoft.com/office/drawing/2016/SVG/main" r:embed="rId5"/>
              </a:ext>
            </a:extLst>
          </a:blip>
          <a:srcRect/>
          <a:stretch>
            <a:fillRect/>
          </a:stretch>
        </p:blipFill>
        <p:spPr>
          <a:xfrm rot="-10800000">
            <a:off x="245259" y="9425048"/>
            <a:ext cx="783441" cy="783441"/>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 xmlns:asvg="http://schemas.microsoft.com/office/drawing/2016/SVG/main" r:embed="rId7"/>
              </a:ext>
            </a:extLst>
          </a:blip>
          <a:srcRect/>
          <a:stretch>
            <a:fillRect/>
          </a:stretch>
        </p:blipFill>
        <p:spPr>
          <a:xfrm>
            <a:off x="1342034" y="9258300"/>
            <a:ext cx="783441" cy="783441"/>
          </a:xfrm>
          <a:prstGeom prst="rect">
            <a:avLst/>
          </a:prstGeom>
        </p:spPr>
      </p:pic>
      <p:grpSp>
        <p:nvGrpSpPr>
          <p:cNvPr id="18" name="Group 18"/>
          <p:cNvGrpSpPr/>
          <p:nvPr/>
        </p:nvGrpSpPr>
        <p:grpSpPr>
          <a:xfrm>
            <a:off x="464981" y="3645489"/>
            <a:ext cx="3792407" cy="3388847"/>
            <a:chOff x="0" y="0"/>
            <a:chExt cx="5056543" cy="4518463"/>
          </a:xfrm>
        </p:grpSpPr>
        <p:grpSp>
          <p:nvGrpSpPr>
            <p:cNvPr id="19" name="Group 19"/>
            <p:cNvGrpSpPr/>
            <p:nvPr/>
          </p:nvGrpSpPr>
          <p:grpSpPr>
            <a:xfrm>
              <a:off x="0" y="0"/>
              <a:ext cx="5056543" cy="4518463"/>
              <a:chOff x="0" y="0"/>
              <a:chExt cx="5775728" cy="5161117"/>
            </a:xfrm>
          </p:grpSpPr>
          <p:sp>
            <p:nvSpPr>
              <p:cNvPr id="20" name="Freeform 20"/>
              <p:cNvSpPr/>
              <p:nvPr/>
            </p:nvSpPr>
            <p:spPr>
              <a:xfrm>
                <a:off x="0" y="218440"/>
                <a:ext cx="5774458" cy="4942677"/>
              </a:xfrm>
              <a:custGeom>
                <a:avLst/>
                <a:gdLst/>
                <a:ahLst/>
                <a:cxnLst/>
                <a:rect l="l" t="t" r="r" b="b"/>
                <a:pathLst>
                  <a:path w="5774458" h="4942677">
                    <a:moveTo>
                      <a:pt x="0" y="16510"/>
                    </a:moveTo>
                    <a:cubicBezTo>
                      <a:pt x="0" y="16510"/>
                      <a:pt x="2540" y="345440"/>
                      <a:pt x="2540" y="1113945"/>
                    </a:cubicBezTo>
                    <a:cubicBezTo>
                      <a:pt x="2540" y="2844087"/>
                      <a:pt x="7620" y="3761577"/>
                      <a:pt x="7620" y="4021927"/>
                    </a:cubicBezTo>
                    <a:cubicBezTo>
                      <a:pt x="7620" y="4216237"/>
                      <a:pt x="16510" y="4615017"/>
                      <a:pt x="21590" y="4806787"/>
                    </a:cubicBezTo>
                    <a:lnTo>
                      <a:pt x="130810" y="4921087"/>
                    </a:lnTo>
                    <a:cubicBezTo>
                      <a:pt x="275590" y="4928707"/>
                      <a:pt x="543560" y="4942677"/>
                      <a:pt x="793750" y="4942677"/>
                    </a:cubicBezTo>
                    <a:lnTo>
                      <a:pt x="5774458" y="4942677"/>
                    </a:lnTo>
                    <a:lnTo>
                      <a:pt x="5774458" y="877528"/>
                    </a:lnTo>
                    <a:cubicBezTo>
                      <a:pt x="5774458" y="323850"/>
                      <a:pt x="5765568" y="46990"/>
                      <a:pt x="5765568" y="46990"/>
                    </a:cubicBezTo>
                    <a:cubicBezTo>
                      <a:pt x="5610628" y="26670"/>
                      <a:pt x="5454418" y="16510"/>
                      <a:pt x="5296938" y="17780"/>
                    </a:cubicBezTo>
                    <a:cubicBezTo>
                      <a:pt x="5023888" y="17780"/>
                      <a:pt x="944880" y="22860"/>
                      <a:pt x="694690" y="13970"/>
                    </a:cubicBezTo>
                    <a:cubicBezTo>
                      <a:pt x="360680" y="0"/>
                      <a:pt x="0" y="16510"/>
                      <a:pt x="0" y="16510"/>
                    </a:cubicBezTo>
                    <a:close/>
                  </a:path>
                </a:pathLst>
              </a:custGeom>
              <a:solidFill>
                <a:srgbClr val="FFDC5D"/>
              </a:solidFill>
            </p:spPr>
          </p:sp>
          <p:sp>
            <p:nvSpPr>
              <p:cNvPr id="21" name="Freeform 21"/>
              <p:cNvSpPr/>
              <p:nvPr/>
            </p:nvSpPr>
            <p:spPr>
              <a:xfrm>
                <a:off x="21590" y="0"/>
                <a:ext cx="5285508" cy="5140797"/>
              </a:xfrm>
              <a:custGeom>
                <a:avLst/>
                <a:gdLst/>
                <a:ahLst/>
                <a:cxnLst/>
                <a:rect l="l" t="t" r="r" b="b"/>
                <a:pathLst>
                  <a:path w="5285508" h="5140797">
                    <a:moveTo>
                      <a:pt x="0" y="5026497"/>
                    </a:moveTo>
                    <a:lnTo>
                      <a:pt x="109220" y="5140797"/>
                    </a:lnTo>
                    <a:lnTo>
                      <a:pt x="123190" y="5007447"/>
                    </a:lnTo>
                    <a:lnTo>
                      <a:pt x="0" y="5026497"/>
                    </a:lnTo>
                    <a:close/>
                    <a:moveTo>
                      <a:pt x="4086628" y="106680"/>
                    </a:moveTo>
                    <a:cubicBezTo>
                      <a:pt x="4086628" y="106680"/>
                      <a:pt x="4504458" y="64770"/>
                      <a:pt x="4641618" y="55880"/>
                    </a:cubicBezTo>
                    <a:cubicBezTo>
                      <a:pt x="4778778" y="46990"/>
                      <a:pt x="5258838" y="0"/>
                      <a:pt x="5258838" y="0"/>
                    </a:cubicBezTo>
                    <a:cubicBezTo>
                      <a:pt x="5252488" y="41910"/>
                      <a:pt x="5251218" y="86360"/>
                      <a:pt x="5256298" y="128270"/>
                    </a:cubicBezTo>
                    <a:cubicBezTo>
                      <a:pt x="5262648" y="167640"/>
                      <a:pt x="5265188" y="208280"/>
                      <a:pt x="5263918" y="248920"/>
                    </a:cubicBezTo>
                    <a:lnTo>
                      <a:pt x="5285508" y="318770"/>
                    </a:lnTo>
                    <a:lnTo>
                      <a:pt x="5275348" y="419100"/>
                    </a:lnTo>
                    <a:cubicBezTo>
                      <a:pt x="5275348" y="419100"/>
                      <a:pt x="4524778" y="454660"/>
                      <a:pt x="4387618" y="471170"/>
                    </a:cubicBezTo>
                    <a:cubicBezTo>
                      <a:pt x="4250458" y="487680"/>
                      <a:pt x="4045988" y="486410"/>
                      <a:pt x="4045988" y="486410"/>
                    </a:cubicBezTo>
                    <a:cubicBezTo>
                      <a:pt x="4045988" y="486410"/>
                      <a:pt x="4038368" y="365760"/>
                      <a:pt x="4051068" y="322580"/>
                    </a:cubicBezTo>
                    <a:cubicBezTo>
                      <a:pt x="4061227" y="288290"/>
                      <a:pt x="4065038" y="251460"/>
                      <a:pt x="4059958" y="214630"/>
                    </a:cubicBezTo>
                    <a:cubicBezTo>
                      <a:pt x="4059958" y="186690"/>
                      <a:pt x="4086628" y="106680"/>
                      <a:pt x="4086628" y="106680"/>
                    </a:cubicBezTo>
                    <a:close/>
                  </a:path>
                </a:pathLst>
              </a:custGeom>
              <a:solidFill>
                <a:srgbClr val="FFA500"/>
              </a:solidFill>
            </p:spPr>
          </p:sp>
        </p:grpSp>
        <p:sp>
          <p:nvSpPr>
            <p:cNvPr id="22" name="TextBox 22"/>
            <p:cNvSpPr txBox="1"/>
            <p:nvPr/>
          </p:nvSpPr>
          <p:spPr>
            <a:xfrm>
              <a:off x="594223" y="1165610"/>
              <a:ext cx="3868097" cy="2576816"/>
            </a:xfrm>
            <a:prstGeom prst="rect">
              <a:avLst/>
            </a:prstGeom>
          </p:spPr>
          <p:txBody>
            <a:bodyPr lIns="0" tIns="0" rIns="0" bIns="0" rtlCol="0" anchor="t">
              <a:spAutoFit/>
            </a:bodyPr>
            <a:lstStyle/>
            <a:p>
              <a:pPr algn="ctr">
                <a:lnSpc>
                  <a:spcPts val="2159"/>
                </a:lnSpc>
              </a:pPr>
              <a:r>
                <a:rPr lang="en-US" sz="2699">
                  <a:solidFill>
                    <a:srgbClr val="000000"/>
                  </a:solidFill>
                  <a:ea typeface="Quicksand"/>
                </a:rPr>
                <a:t>►ÖFKENİN KAYNAĞINI BİLMEK, ÖFKEYİ KONTROL ETMEKTE EN ÖNEMLİ ADIMDIR. </a:t>
              </a:r>
            </a:p>
            <a:p>
              <a:pPr algn="just">
                <a:lnSpc>
                  <a:spcPts val="2159"/>
                </a:lnSpc>
              </a:pPr>
              <a:endParaRPr lang="en-US" sz="2699">
                <a:solidFill>
                  <a:srgbClr val="000000"/>
                </a:solidFill>
                <a:ea typeface="Quicksand"/>
              </a:endParaRPr>
            </a:p>
          </p:txBody>
        </p:sp>
      </p:grpSp>
      <p:sp>
        <p:nvSpPr>
          <p:cNvPr id="23" name="TextBox 23"/>
          <p:cNvSpPr txBox="1"/>
          <p:nvPr/>
        </p:nvSpPr>
        <p:spPr>
          <a:xfrm>
            <a:off x="5881381" y="3073858"/>
            <a:ext cx="3585458" cy="5351780"/>
          </a:xfrm>
          <a:prstGeom prst="rect">
            <a:avLst/>
          </a:prstGeom>
        </p:spPr>
        <p:txBody>
          <a:bodyPr lIns="0" tIns="0" rIns="0" bIns="0" rtlCol="0" anchor="t">
            <a:spAutoFit/>
          </a:bodyPr>
          <a:lstStyle/>
          <a:p>
            <a:pPr algn="just">
              <a:lnSpc>
                <a:spcPts val="3780"/>
              </a:lnSpc>
            </a:pPr>
            <a:r>
              <a:rPr lang="en-US" sz="2700">
                <a:solidFill>
                  <a:srgbClr val="000000"/>
                </a:solidFill>
                <a:ea typeface="Arimo"/>
              </a:rPr>
              <a:t>►Kalıcı hastalıklar</a:t>
            </a:r>
          </a:p>
          <a:p>
            <a:pPr algn="just">
              <a:lnSpc>
                <a:spcPts val="3780"/>
              </a:lnSpc>
            </a:pPr>
            <a:r>
              <a:rPr lang="en-US" sz="2700">
                <a:solidFill>
                  <a:srgbClr val="000000"/>
                </a:solidFill>
                <a:ea typeface="Arimo"/>
              </a:rPr>
              <a:t>►Alkol, uyuşturucu</a:t>
            </a:r>
          </a:p>
          <a:p>
            <a:pPr algn="just">
              <a:lnSpc>
                <a:spcPts val="3780"/>
              </a:lnSpc>
            </a:pPr>
            <a:r>
              <a:rPr lang="en-US" sz="2700">
                <a:solidFill>
                  <a:srgbClr val="000000"/>
                </a:solidFill>
                <a:ea typeface="Arimo"/>
              </a:rPr>
              <a:t>►Tehdit Edilmek</a:t>
            </a:r>
          </a:p>
          <a:p>
            <a:pPr algn="just">
              <a:lnSpc>
                <a:spcPts val="3780"/>
              </a:lnSpc>
            </a:pPr>
            <a:r>
              <a:rPr lang="en-US" sz="2700">
                <a:solidFill>
                  <a:srgbClr val="000000"/>
                </a:solidFill>
                <a:ea typeface="Arimo"/>
              </a:rPr>
              <a:t>►Saldırıya Uğramak</a:t>
            </a:r>
          </a:p>
          <a:p>
            <a:pPr algn="just">
              <a:lnSpc>
                <a:spcPts val="3780"/>
              </a:lnSpc>
            </a:pPr>
            <a:r>
              <a:rPr lang="en-US" sz="2700">
                <a:solidFill>
                  <a:srgbClr val="000000"/>
                </a:solidFill>
                <a:ea typeface="Arimo"/>
              </a:rPr>
              <a:t>►Aldatılmak</a:t>
            </a:r>
          </a:p>
          <a:p>
            <a:pPr algn="just">
              <a:lnSpc>
                <a:spcPts val="3780"/>
              </a:lnSpc>
            </a:pPr>
            <a:r>
              <a:rPr lang="en-US" sz="2700">
                <a:solidFill>
                  <a:srgbClr val="000000"/>
                </a:solidFill>
                <a:ea typeface="Arimo"/>
              </a:rPr>
              <a:t>►Değersiz Görülmek</a:t>
            </a:r>
          </a:p>
          <a:p>
            <a:pPr algn="just">
              <a:lnSpc>
                <a:spcPts val="3780"/>
              </a:lnSpc>
            </a:pPr>
            <a:r>
              <a:rPr lang="en-US" sz="2700">
                <a:solidFill>
                  <a:srgbClr val="000000"/>
                </a:solidFill>
                <a:ea typeface="Arimo"/>
              </a:rPr>
              <a:t>►Umursanmamak</a:t>
            </a:r>
          </a:p>
          <a:p>
            <a:pPr algn="just">
              <a:lnSpc>
                <a:spcPts val="3780"/>
              </a:lnSpc>
            </a:pPr>
            <a:r>
              <a:rPr lang="en-US" sz="2700">
                <a:solidFill>
                  <a:srgbClr val="000000"/>
                </a:solidFill>
                <a:ea typeface="Arimo"/>
              </a:rPr>
              <a:t>►Yalan, </a:t>
            </a:r>
          </a:p>
          <a:p>
            <a:pPr algn="just">
              <a:lnSpc>
                <a:spcPts val="3780"/>
              </a:lnSpc>
            </a:pPr>
            <a:r>
              <a:rPr lang="en-US" sz="2700">
                <a:solidFill>
                  <a:srgbClr val="000000"/>
                </a:solidFill>
                <a:ea typeface="Arimo"/>
              </a:rPr>
              <a:t>►</a:t>
            </a:r>
            <a:r>
              <a:rPr lang="en-US" sz="2700">
                <a:solidFill>
                  <a:srgbClr val="000000"/>
                </a:solidFill>
                <a:latin typeface="Arimo"/>
              </a:rPr>
              <a:t>Kıyaslanmak, ►Haksızlığa Uğramak vb…</a:t>
            </a:r>
          </a:p>
          <a:p>
            <a:pPr algn="ctr">
              <a:lnSpc>
                <a:spcPts val="4759"/>
              </a:lnSpc>
            </a:pPr>
            <a:endParaRPr lang="en-US" sz="2700">
              <a:solidFill>
                <a:srgbClr val="000000"/>
              </a:solidFill>
              <a:latin typeface="Arimo"/>
            </a:endParaRPr>
          </a:p>
        </p:txBody>
      </p:sp>
      <p:sp>
        <p:nvSpPr>
          <p:cNvPr id="24" name="TextBox 24"/>
          <p:cNvSpPr txBox="1"/>
          <p:nvPr/>
        </p:nvSpPr>
        <p:spPr>
          <a:xfrm>
            <a:off x="12726739" y="2906130"/>
            <a:ext cx="4532561" cy="5951855"/>
          </a:xfrm>
          <a:prstGeom prst="rect">
            <a:avLst/>
          </a:prstGeom>
        </p:spPr>
        <p:txBody>
          <a:bodyPr lIns="0" tIns="0" rIns="0" bIns="0" rtlCol="0" anchor="t">
            <a:spAutoFit/>
          </a:bodyPr>
          <a:lstStyle/>
          <a:p>
            <a:pPr algn="just">
              <a:lnSpc>
                <a:spcPts val="3780"/>
              </a:lnSpc>
            </a:pPr>
            <a:r>
              <a:rPr lang="en-US" sz="2700">
                <a:solidFill>
                  <a:srgbClr val="000000"/>
                </a:solidFill>
                <a:ea typeface="Arimo"/>
              </a:rPr>
              <a:t>►Suçluluk ve Utanç Duygusu</a:t>
            </a:r>
          </a:p>
          <a:p>
            <a:pPr algn="just">
              <a:lnSpc>
                <a:spcPts val="3780"/>
              </a:lnSpc>
            </a:pPr>
            <a:r>
              <a:rPr lang="en-US" sz="2700">
                <a:solidFill>
                  <a:srgbClr val="000000"/>
                </a:solidFill>
                <a:ea typeface="Arimo"/>
              </a:rPr>
              <a:t>►Düşük Benlik Saygısı</a:t>
            </a:r>
          </a:p>
          <a:p>
            <a:pPr algn="just">
              <a:lnSpc>
                <a:spcPts val="3780"/>
              </a:lnSpc>
            </a:pPr>
            <a:r>
              <a:rPr lang="en-US" sz="2700">
                <a:solidFill>
                  <a:srgbClr val="000000"/>
                </a:solidFill>
                <a:ea typeface="Arimo"/>
              </a:rPr>
              <a:t>►Hayal Kırıklığı</a:t>
            </a:r>
          </a:p>
          <a:p>
            <a:pPr algn="just">
              <a:lnSpc>
                <a:spcPts val="3780"/>
              </a:lnSpc>
            </a:pPr>
            <a:r>
              <a:rPr lang="en-US" sz="2700">
                <a:solidFill>
                  <a:srgbClr val="000000"/>
                </a:solidFill>
                <a:ea typeface="Arimo"/>
              </a:rPr>
              <a:t>►Kötü anılar</a:t>
            </a:r>
          </a:p>
          <a:p>
            <a:pPr algn="just">
              <a:lnSpc>
                <a:spcPts val="3780"/>
              </a:lnSpc>
            </a:pPr>
            <a:r>
              <a:rPr lang="en-US" sz="2700">
                <a:solidFill>
                  <a:srgbClr val="000000"/>
                </a:solidFill>
                <a:ea typeface="Arimo"/>
              </a:rPr>
              <a:t>►Rekabet</a:t>
            </a:r>
          </a:p>
          <a:p>
            <a:pPr algn="just">
              <a:lnSpc>
                <a:spcPts val="3780"/>
              </a:lnSpc>
            </a:pPr>
            <a:r>
              <a:rPr lang="en-US" sz="2700">
                <a:solidFill>
                  <a:srgbClr val="000000"/>
                </a:solidFill>
                <a:ea typeface="Arimo"/>
              </a:rPr>
              <a:t>►Böbürlenmek, </a:t>
            </a:r>
          </a:p>
          <a:p>
            <a:pPr algn="just">
              <a:lnSpc>
                <a:spcPts val="3780"/>
              </a:lnSpc>
            </a:pPr>
            <a:r>
              <a:rPr lang="en-US" sz="2700">
                <a:solidFill>
                  <a:srgbClr val="000000"/>
                </a:solidFill>
                <a:ea typeface="Arimo"/>
              </a:rPr>
              <a:t>►Bencillik, </a:t>
            </a:r>
          </a:p>
          <a:p>
            <a:pPr algn="just">
              <a:lnSpc>
                <a:spcPts val="3780"/>
              </a:lnSpc>
            </a:pPr>
            <a:r>
              <a:rPr lang="en-US" sz="2700">
                <a:solidFill>
                  <a:srgbClr val="000000"/>
                </a:solidFill>
                <a:ea typeface="Arimo"/>
              </a:rPr>
              <a:t>►Üstünlük iddiası, </a:t>
            </a:r>
          </a:p>
          <a:p>
            <a:pPr algn="just">
              <a:lnSpc>
                <a:spcPts val="3780"/>
              </a:lnSpc>
            </a:pPr>
            <a:r>
              <a:rPr lang="en-US" sz="2700">
                <a:solidFill>
                  <a:srgbClr val="000000"/>
                </a:solidFill>
                <a:ea typeface="Arimo"/>
              </a:rPr>
              <a:t>►Kıskançlık,</a:t>
            </a:r>
          </a:p>
          <a:p>
            <a:pPr algn="just">
              <a:lnSpc>
                <a:spcPts val="3780"/>
              </a:lnSpc>
            </a:pPr>
            <a:r>
              <a:rPr lang="en-US" sz="2700">
                <a:solidFill>
                  <a:srgbClr val="000000"/>
                </a:solidFill>
                <a:ea typeface="Arimo"/>
              </a:rPr>
              <a:t>►Engellenme</a:t>
            </a:r>
          </a:p>
          <a:p>
            <a:pPr algn="ctr">
              <a:lnSpc>
                <a:spcPts val="4759"/>
              </a:lnSpc>
            </a:pPr>
            <a:endParaRPr lang="en-US" sz="2700">
              <a:solidFill>
                <a:srgbClr val="000000"/>
              </a:solidFill>
              <a:ea typeface="Arimo"/>
            </a:endParaRPr>
          </a:p>
          <a:p>
            <a:pPr algn="ctr">
              <a:lnSpc>
                <a:spcPts val="4759"/>
              </a:lnSpc>
            </a:pPr>
            <a:endParaRPr lang="en-US" sz="2700">
              <a:solidFill>
                <a:srgbClr val="000000"/>
              </a:solidFill>
              <a:ea typeface="Arim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blip>
          <a:srcRect l="3845" t="11299" r="3845" b="20715"/>
          <a:stretch>
            <a:fillRect/>
          </a:stretch>
        </p:blipFill>
        <p:spPr>
          <a:xfrm>
            <a:off x="0" y="0"/>
            <a:ext cx="18288000" cy="10287000"/>
          </a:xfrm>
          <a:prstGeom prst="rect">
            <a:avLst/>
          </a:prstGeom>
        </p:spPr>
      </p:pic>
      <p:pic>
        <p:nvPicPr>
          <p:cNvPr id="3" name="Picture 3"/>
          <p:cNvPicPr>
            <a:picLocks noChangeAspect="1"/>
          </p:cNvPicPr>
          <p:nvPr/>
        </p:nvPicPr>
        <p:blipFill>
          <a:blip r:embed="rId3"/>
          <a:srcRect l="26095" r="13980" b="5619"/>
          <a:stretch>
            <a:fillRect/>
          </a:stretch>
        </p:blipFill>
        <p:spPr>
          <a:xfrm rot="1490222">
            <a:off x="12943871" y="4794812"/>
            <a:ext cx="4384767" cy="3453056"/>
          </a:xfrm>
          <a:prstGeom prst="rect">
            <a:avLst/>
          </a:prstGeom>
        </p:spPr>
      </p:pic>
      <p:grpSp>
        <p:nvGrpSpPr>
          <p:cNvPr id="4" name="Group 4"/>
          <p:cNvGrpSpPr/>
          <p:nvPr/>
        </p:nvGrpSpPr>
        <p:grpSpPr>
          <a:xfrm rot="-94666">
            <a:off x="2476455" y="1745321"/>
            <a:ext cx="10812423" cy="6634478"/>
            <a:chOff x="0" y="0"/>
            <a:chExt cx="13320788" cy="8173605"/>
          </a:xfrm>
        </p:grpSpPr>
        <p:sp>
          <p:nvSpPr>
            <p:cNvPr id="5" name="Freeform 5"/>
            <p:cNvSpPr/>
            <p:nvPr/>
          </p:nvSpPr>
          <p:spPr>
            <a:xfrm>
              <a:off x="10160" y="16510"/>
              <a:ext cx="13297928" cy="8145665"/>
            </a:xfrm>
            <a:custGeom>
              <a:avLst/>
              <a:gdLst/>
              <a:ahLst/>
              <a:cxnLst/>
              <a:rect l="l" t="t" r="r" b="b"/>
              <a:pathLst>
                <a:path w="13297928" h="8145665">
                  <a:moveTo>
                    <a:pt x="13297928" y="8145665"/>
                  </a:moveTo>
                  <a:lnTo>
                    <a:pt x="0" y="8138045"/>
                  </a:lnTo>
                  <a:lnTo>
                    <a:pt x="0" y="2838356"/>
                  </a:lnTo>
                  <a:lnTo>
                    <a:pt x="17780" y="19050"/>
                  </a:lnTo>
                  <a:lnTo>
                    <a:pt x="6629589" y="0"/>
                  </a:lnTo>
                  <a:lnTo>
                    <a:pt x="13278878" y="5080"/>
                  </a:lnTo>
                  <a:close/>
                </a:path>
              </a:pathLst>
            </a:custGeom>
            <a:solidFill>
              <a:srgbClr val="FFFFFF"/>
            </a:solidFill>
          </p:spPr>
        </p:sp>
        <p:sp>
          <p:nvSpPr>
            <p:cNvPr id="6" name="Freeform 6"/>
            <p:cNvSpPr/>
            <p:nvPr/>
          </p:nvSpPr>
          <p:spPr>
            <a:xfrm>
              <a:off x="-3810" y="0"/>
              <a:ext cx="13327138" cy="8172335"/>
            </a:xfrm>
            <a:custGeom>
              <a:avLst/>
              <a:gdLst/>
              <a:ahLst/>
              <a:cxnLst/>
              <a:rect l="l" t="t" r="r" b="b"/>
              <a:pathLst>
                <a:path w="13327138" h="8172335">
                  <a:moveTo>
                    <a:pt x="13292848" y="21590"/>
                  </a:moveTo>
                  <a:cubicBezTo>
                    <a:pt x="13294118" y="34290"/>
                    <a:pt x="13294118" y="44450"/>
                    <a:pt x="13295388" y="54610"/>
                  </a:cubicBezTo>
                  <a:cubicBezTo>
                    <a:pt x="13297927" y="188841"/>
                    <a:pt x="13299198" y="369152"/>
                    <a:pt x="13301738" y="543023"/>
                  </a:cubicBezTo>
                  <a:cubicBezTo>
                    <a:pt x="13301738" y="794170"/>
                    <a:pt x="13314438" y="5746280"/>
                    <a:pt x="13320788" y="5997427"/>
                  </a:cubicBezTo>
                  <a:cubicBezTo>
                    <a:pt x="13327138" y="6377368"/>
                    <a:pt x="13323327" y="6763748"/>
                    <a:pt x="13323327" y="7143689"/>
                  </a:cubicBezTo>
                  <a:cubicBezTo>
                    <a:pt x="13323327" y="7478552"/>
                    <a:pt x="13324598" y="7787656"/>
                    <a:pt x="13325868" y="8111375"/>
                  </a:cubicBezTo>
                  <a:cubicBezTo>
                    <a:pt x="13325868" y="8132965"/>
                    <a:pt x="13325868" y="8146935"/>
                    <a:pt x="13325868" y="8171065"/>
                  </a:cubicBezTo>
                  <a:cubicBezTo>
                    <a:pt x="13303008" y="8171065"/>
                    <a:pt x="13282688" y="8172335"/>
                    <a:pt x="13224702" y="8171065"/>
                  </a:cubicBezTo>
                  <a:cubicBezTo>
                    <a:pt x="12543533" y="8165985"/>
                    <a:pt x="11851884" y="8172335"/>
                    <a:pt x="11170714" y="8167255"/>
                  </a:cubicBezTo>
                  <a:cubicBezTo>
                    <a:pt x="10762013" y="8163445"/>
                    <a:pt x="10363791" y="8165985"/>
                    <a:pt x="9955089" y="8163445"/>
                  </a:cubicBezTo>
                  <a:cubicBezTo>
                    <a:pt x="9766458" y="8162175"/>
                    <a:pt x="9577826" y="8160905"/>
                    <a:pt x="9389195" y="8159635"/>
                  </a:cubicBezTo>
                  <a:cubicBezTo>
                    <a:pt x="9273920" y="8159635"/>
                    <a:pt x="9169125" y="8160905"/>
                    <a:pt x="9053850" y="8160905"/>
                  </a:cubicBezTo>
                  <a:cubicBezTo>
                    <a:pt x="8760424" y="8159635"/>
                    <a:pt x="7953500" y="8160905"/>
                    <a:pt x="7660073" y="8159635"/>
                  </a:cubicBezTo>
                  <a:cubicBezTo>
                    <a:pt x="7450483" y="8158365"/>
                    <a:pt x="3258672" y="8167255"/>
                    <a:pt x="3049081" y="8165985"/>
                  </a:cubicBezTo>
                  <a:cubicBezTo>
                    <a:pt x="2996684" y="8165985"/>
                    <a:pt x="2933806" y="8167255"/>
                    <a:pt x="2881409" y="8167255"/>
                  </a:cubicBezTo>
                  <a:cubicBezTo>
                    <a:pt x="2755654" y="8167255"/>
                    <a:pt x="2640379" y="8168525"/>
                    <a:pt x="2514625" y="8168525"/>
                  </a:cubicBezTo>
                  <a:cubicBezTo>
                    <a:pt x="2200239" y="8168525"/>
                    <a:pt x="1896333" y="8167255"/>
                    <a:pt x="1581947" y="8165985"/>
                  </a:cubicBezTo>
                  <a:cubicBezTo>
                    <a:pt x="1393316" y="8164715"/>
                    <a:pt x="1204684" y="8163445"/>
                    <a:pt x="1026532" y="8162175"/>
                  </a:cubicBezTo>
                  <a:cubicBezTo>
                    <a:pt x="691188" y="8160905"/>
                    <a:pt x="355843" y="8159635"/>
                    <a:pt x="48260" y="8159635"/>
                  </a:cubicBezTo>
                  <a:cubicBezTo>
                    <a:pt x="38100" y="8159635"/>
                    <a:pt x="29210" y="8159635"/>
                    <a:pt x="19050" y="8158365"/>
                  </a:cubicBezTo>
                  <a:cubicBezTo>
                    <a:pt x="10160" y="8157095"/>
                    <a:pt x="5080" y="8150745"/>
                    <a:pt x="7620" y="8141855"/>
                  </a:cubicBezTo>
                  <a:cubicBezTo>
                    <a:pt x="16510" y="8109640"/>
                    <a:pt x="12700" y="7948648"/>
                    <a:pt x="11430" y="7781217"/>
                  </a:cubicBezTo>
                  <a:cubicBezTo>
                    <a:pt x="10160" y="7439914"/>
                    <a:pt x="6350" y="7105051"/>
                    <a:pt x="7620" y="6763748"/>
                  </a:cubicBezTo>
                  <a:cubicBezTo>
                    <a:pt x="5080" y="6338730"/>
                    <a:pt x="0" y="1077516"/>
                    <a:pt x="7620" y="646058"/>
                  </a:cubicBezTo>
                  <a:cubicBezTo>
                    <a:pt x="8890" y="562342"/>
                    <a:pt x="7620" y="472187"/>
                    <a:pt x="8890" y="388471"/>
                  </a:cubicBezTo>
                  <a:cubicBezTo>
                    <a:pt x="10160" y="253238"/>
                    <a:pt x="12700" y="105125"/>
                    <a:pt x="13970" y="44450"/>
                  </a:cubicBezTo>
                  <a:cubicBezTo>
                    <a:pt x="13970" y="41910"/>
                    <a:pt x="15240" y="39370"/>
                    <a:pt x="16510" y="38100"/>
                  </a:cubicBezTo>
                  <a:cubicBezTo>
                    <a:pt x="38100" y="35560"/>
                    <a:pt x="93855" y="30480"/>
                    <a:pt x="261527" y="29210"/>
                  </a:cubicBezTo>
                  <a:cubicBezTo>
                    <a:pt x="544474" y="25400"/>
                    <a:pt x="827422" y="22860"/>
                    <a:pt x="1120848" y="20320"/>
                  </a:cubicBezTo>
                  <a:cubicBezTo>
                    <a:pt x="1319959" y="17780"/>
                    <a:pt x="1519070" y="16510"/>
                    <a:pt x="1707702" y="13970"/>
                  </a:cubicBezTo>
                  <a:cubicBezTo>
                    <a:pt x="1896333" y="11430"/>
                    <a:pt x="2095444" y="8890"/>
                    <a:pt x="2284076" y="8890"/>
                  </a:cubicBezTo>
                  <a:cubicBezTo>
                    <a:pt x="2493666" y="7620"/>
                    <a:pt x="2703257" y="10160"/>
                    <a:pt x="2912847" y="8890"/>
                  </a:cubicBezTo>
                  <a:cubicBezTo>
                    <a:pt x="3174835" y="8890"/>
                    <a:pt x="7922061" y="6350"/>
                    <a:pt x="8184049" y="5080"/>
                  </a:cubicBezTo>
                  <a:cubicBezTo>
                    <a:pt x="8435558" y="3810"/>
                    <a:pt x="8687067" y="2540"/>
                    <a:pt x="8949055" y="2540"/>
                  </a:cubicBezTo>
                  <a:cubicBezTo>
                    <a:pt x="9378715" y="1270"/>
                    <a:pt x="9797897" y="0"/>
                    <a:pt x="10227557" y="0"/>
                  </a:cubicBezTo>
                  <a:cubicBezTo>
                    <a:pt x="10405709" y="0"/>
                    <a:pt x="10594340" y="2540"/>
                    <a:pt x="10772492" y="2540"/>
                  </a:cubicBezTo>
                  <a:cubicBezTo>
                    <a:pt x="11265030" y="3810"/>
                    <a:pt x="11768048" y="5080"/>
                    <a:pt x="12260585" y="7620"/>
                  </a:cubicBezTo>
                  <a:cubicBezTo>
                    <a:pt x="12522574" y="8890"/>
                    <a:pt x="12784562" y="12700"/>
                    <a:pt x="13046550" y="16510"/>
                  </a:cubicBezTo>
                  <a:cubicBezTo>
                    <a:pt x="13109427" y="16510"/>
                    <a:pt x="13172304" y="16510"/>
                    <a:pt x="13224702" y="16510"/>
                  </a:cubicBezTo>
                  <a:cubicBezTo>
                    <a:pt x="13273798" y="17780"/>
                    <a:pt x="13282688" y="20320"/>
                    <a:pt x="13292848" y="21590"/>
                  </a:cubicBezTo>
                  <a:close/>
                  <a:moveTo>
                    <a:pt x="13303008" y="8154555"/>
                  </a:moveTo>
                  <a:cubicBezTo>
                    <a:pt x="13304277" y="8138045"/>
                    <a:pt x="13305548" y="8125345"/>
                    <a:pt x="13305548" y="8112645"/>
                  </a:cubicBezTo>
                  <a:cubicBezTo>
                    <a:pt x="13304277" y="7755458"/>
                    <a:pt x="13303008" y="7414155"/>
                    <a:pt x="13303008" y="7047094"/>
                  </a:cubicBezTo>
                  <a:cubicBezTo>
                    <a:pt x="13303008" y="6879662"/>
                    <a:pt x="13305548" y="6712231"/>
                    <a:pt x="13304277" y="6544799"/>
                  </a:cubicBezTo>
                  <a:cubicBezTo>
                    <a:pt x="13304277" y="6390247"/>
                    <a:pt x="13303008" y="6229255"/>
                    <a:pt x="13301738" y="6074703"/>
                  </a:cubicBezTo>
                  <a:cubicBezTo>
                    <a:pt x="13296658" y="5836435"/>
                    <a:pt x="13285227" y="903645"/>
                    <a:pt x="13285227" y="665377"/>
                  </a:cubicBezTo>
                  <a:cubicBezTo>
                    <a:pt x="13282688" y="465747"/>
                    <a:pt x="13280148" y="259677"/>
                    <a:pt x="13277608" y="63500"/>
                  </a:cubicBezTo>
                  <a:cubicBezTo>
                    <a:pt x="13276338" y="44450"/>
                    <a:pt x="13275068" y="43180"/>
                    <a:pt x="13193264" y="41910"/>
                  </a:cubicBezTo>
                  <a:cubicBezTo>
                    <a:pt x="13161825" y="41910"/>
                    <a:pt x="13140865" y="41910"/>
                    <a:pt x="13109427" y="40640"/>
                  </a:cubicBezTo>
                  <a:cubicBezTo>
                    <a:pt x="12847439" y="36830"/>
                    <a:pt x="12574971" y="31750"/>
                    <a:pt x="12312983" y="30480"/>
                  </a:cubicBezTo>
                  <a:cubicBezTo>
                    <a:pt x="11673733" y="26670"/>
                    <a:pt x="11024002" y="25400"/>
                    <a:pt x="10384751" y="22860"/>
                  </a:cubicBezTo>
                  <a:cubicBezTo>
                    <a:pt x="10290435" y="22860"/>
                    <a:pt x="10185640" y="22860"/>
                    <a:pt x="10091324" y="22860"/>
                  </a:cubicBezTo>
                  <a:cubicBezTo>
                    <a:pt x="9934131" y="22860"/>
                    <a:pt x="9776937" y="22860"/>
                    <a:pt x="9630225" y="22860"/>
                  </a:cubicBezTo>
                  <a:cubicBezTo>
                    <a:pt x="9294879" y="22860"/>
                    <a:pt x="8959535" y="22860"/>
                    <a:pt x="8634669" y="24130"/>
                  </a:cubicBezTo>
                  <a:cubicBezTo>
                    <a:pt x="8351721" y="25400"/>
                    <a:pt x="3583537" y="29210"/>
                    <a:pt x="3300590" y="29210"/>
                  </a:cubicBezTo>
                  <a:cubicBezTo>
                    <a:pt x="2839491" y="29210"/>
                    <a:pt x="2378392" y="26670"/>
                    <a:pt x="1917292" y="33020"/>
                  </a:cubicBezTo>
                  <a:cubicBezTo>
                    <a:pt x="1676263" y="36830"/>
                    <a:pt x="1445714" y="36830"/>
                    <a:pt x="1215164" y="38100"/>
                  </a:cubicBezTo>
                  <a:cubicBezTo>
                    <a:pt x="816942" y="41910"/>
                    <a:pt x="418720" y="45720"/>
                    <a:pt x="49530" y="50800"/>
                  </a:cubicBezTo>
                  <a:cubicBezTo>
                    <a:pt x="36830" y="50800"/>
                    <a:pt x="34290" y="53340"/>
                    <a:pt x="33020" y="85806"/>
                  </a:cubicBezTo>
                  <a:cubicBezTo>
                    <a:pt x="31750" y="201720"/>
                    <a:pt x="31750" y="317635"/>
                    <a:pt x="30480" y="433549"/>
                  </a:cubicBezTo>
                  <a:cubicBezTo>
                    <a:pt x="29210" y="626739"/>
                    <a:pt x="26670" y="813489"/>
                    <a:pt x="25400" y="1006680"/>
                  </a:cubicBezTo>
                  <a:cubicBezTo>
                    <a:pt x="20320" y="1212749"/>
                    <a:pt x="26670" y="6248574"/>
                    <a:pt x="29210" y="6454644"/>
                  </a:cubicBezTo>
                  <a:cubicBezTo>
                    <a:pt x="29210" y="6673593"/>
                    <a:pt x="29210" y="6898981"/>
                    <a:pt x="30480" y="7117931"/>
                  </a:cubicBezTo>
                  <a:cubicBezTo>
                    <a:pt x="30480" y="7278922"/>
                    <a:pt x="33020" y="7439914"/>
                    <a:pt x="33020" y="7600906"/>
                  </a:cubicBezTo>
                  <a:cubicBezTo>
                    <a:pt x="33020" y="7774777"/>
                    <a:pt x="33020" y="7948648"/>
                    <a:pt x="31750" y="8112645"/>
                  </a:cubicBezTo>
                  <a:cubicBezTo>
                    <a:pt x="31750" y="8116455"/>
                    <a:pt x="31750" y="8118995"/>
                    <a:pt x="31750" y="8122805"/>
                  </a:cubicBezTo>
                  <a:cubicBezTo>
                    <a:pt x="31750" y="8132965"/>
                    <a:pt x="35560" y="8136775"/>
                    <a:pt x="44450" y="8136775"/>
                  </a:cubicBezTo>
                  <a:cubicBezTo>
                    <a:pt x="114814" y="8136775"/>
                    <a:pt x="261527" y="8138045"/>
                    <a:pt x="397761" y="8138045"/>
                  </a:cubicBezTo>
                  <a:cubicBezTo>
                    <a:pt x="596872" y="8138045"/>
                    <a:pt x="806462" y="8135505"/>
                    <a:pt x="1005573" y="8138045"/>
                  </a:cubicBezTo>
                  <a:cubicBezTo>
                    <a:pt x="1330439" y="8141855"/>
                    <a:pt x="1655304" y="8144395"/>
                    <a:pt x="1980169" y="8143125"/>
                  </a:cubicBezTo>
                  <a:cubicBezTo>
                    <a:pt x="2189760" y="8141855"/>
                    <a:pt x="2388871" y="8144395"/>
                    <a:pt x="2598462" y="8144395"/>
                  </a:cubicBezTo>
                  <a:cubicBezTo>
                    <a:pt x="2902368" y="8144395"/>
                    <a:pt x="3206274" y="8143125"/>
                    <a:pt x="3510180" y="8144395"/>
                  </a:cubicBezTo>
                  <a:cubicBezTo>
                    <a:pt x="3960800" y="8145665"/>
                    <a:pt x="8907137" y="8135505"/>
                    <a:pt x="9368236" y="8138045"/>
                  </a:cubicBezTo>
                  <a:cubicBezTo>
                    <a:pt x="9567347" y="8139315"/>
                    <a:pt x="9766458" y="8140585"/>
                    <a:pt x="9955089" y="8140585"/>
                  </a:cubicBezTo>
                  <a:cubicBezTo>
                    <a:pt x="10300914" y="8143125"/>
                    <a:pt x="10636259" y="8139315"/>
                    <a:pt x="10982083" y="8143125"/>
                  </a:cubicBezTo>
                  <a:cubicBezTo>
                    <a:pt x="11265030" y="8145665"/>
                    <a:pt x="11547977" y="8145665"/>
                    <a:pt x="11830925" y="8148205"/>
                  </a:cubicBezTo>
                  <a:cubicBezTo>
                    <a:pt x="12250106" y="8152015"/>
                    <a:pt x="12669287" y="8154555"/>
                    <a:pt x="13088469" y="8155825"/>
                  </a:cubicBezTo>
                  <a:cubicBezTo>
                    <a:pt x="13245661" y="8155825"/>
                    <a:pt x="13282688" y="8154555"/>
                    <a:pt x="13303008" y="8154555"/>
                  </a:cubicBezTo>
                  <a:close/>
                </a:path>
              </a:pathLst>
            </a:custGeom>
            <a:solidFill>
              <a:srgbClr val="000000"/>
            </a:solidFill>
          </p:spPr>
        </p:sp>
      </p:grpSp>
      <p:sp>
        <p:nvSpPr>
          <p:cNvPr id="7" name="TextBox 7"/>
          <p:cNvSpPr txBox="1"/>
          <p:nvPr/>
        </p:nvSpPr>
        <p:spPr>
          <a:xfrm>
            <a:off x="3184527" y="2456438"/>
            <a:ext cx="8663900" cy="5063807"/>
          </a:xfrm>
          <a:prstGeom prst="rect">
            <a:avLst/>
          </a:prstGeom>
        </p:spPr>
        <p:txBody>
          <a:bodyPr lIns="0" tIns="0" rIns="0" bIns="0" rtlCol="0" anchor="t">
            <a:spAutoFit/>
          </a:bodyPr>
          <a:lstStyle/>
          <a:p>
            <a:pPr>
              <a:lnSpc>
                <a:spcPts val="8067"/>
              </a:lnSpc>
              <a:spcBef>
                <a:spcPct val="0"/>
              </a:spcBef>
            </a:pPr>
            <a:r>
              <a:rPr lang="en-US" sz="5762">
                <a:solidFill>
                  <a:srgbClr val="000000"/>
                </a:solidFill>
                <a:latin typeface="Gloria Hallelujah Italics"/>
              </a:rPr>
              <a:t>“Öfkenin her zaman bir nedeni vardır; ama her zaman iyi bir nedeni yoktur”         (Benjamin Franklin)</a:t>
            </a:r>
          </a:p>
        </p:txBody>
      </p:sp>
      <p:pic>
        <p:nvPicPr>
          <p:cNvPr id="8" name="Picture 8"/>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 xmlns:asvg="http://schemas.microsoft.com/office/drawing/2016/SVG/main" r:embed="rId5"/>
              </a:ext>
            </a:extLst>
          </a:blip>
          <a:srcRect/>
          <a:stretch>
            <a:fillRect/>
          </a:stretch>
        </p:blipFill>
        <p:spPr>
          <a:xfrm rot="1589411">
            <a:off x="704000" y="145400"/>
            <a:ext cx="894342" cy="1322279"/>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 xmlns:asvg="http://schemas.microsoft.com/office/drawing/2016/SVG/main" r:embed="rId5"/>
              </a:ext>
            </a:extLst>
          </a:blip>
          <a:srcRect/>
          <a:stretch>
            <a:fillRect/>
          </a:stretch>
        </p:blipFill>
        <p:spPr>
          <a:xfrm rot="1589411">
            <a:off x="16812129" y="8834675"/>
            <a:ext cx="894342" cy="1322279"/>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 xmlns:asvg="http://schemas.microsoft.com/office/drawing/2016/SVG/main" r:embed="rId5"/>
              </a:ext>
            </a:extLst>
          </a:blip>
          <a:srcRect/>
          <a:stretch>
            <a:fillRect/>
          </a:stretch>
        </p:blipFill>
        <p:spPr>
          <a:xfrm rot="1589411">
            <a:off x="16939806" y="130046"/>
            <a:ext cx="894342" cy="1322279"/>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 xmlns:asvg="http://schemas.microsoft.com/office/drawing/2016/SVG/main" r:embed="rId5"/>
              </a:ext>
            </a:extLst>
          </a:blip>
          <a:srcRect/>
          <a:stretch>
            <a:fillRect/>
          </a:stretch>
        </p:blipFill>
        <p:spPr>
          <a:xfrm rot="1589411">
            <a:off x="704000" y="8834675"/>
            <a:ext cx="894342" cy="132227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023" b="8023"/>
          <a:stretch>
            <a:fillRect/>
          </a:stretch>
        </p:blipFill>
        <p:spPr>
          <a:xfrm>
            <a:off x="0" y="0"/>
            <a:ext cx="18288000" cy="10287000"/>
          </a:xfrm>
          <a:prstGeom prst="rect">
            <a:avLst/>
          </a:prstGeom>
        </p:spPr>
      </p:pic>
      <p:sp>
        <p:nvSpPr>
          <p:cNvPr id="3" name="TextBox 3"/>
          <p:cNvSpPr txBox="1"/>
          <p:nvPr/>
        </p:nvSpPr>
        <p:spPr>
          <a:xfrm>
            <a:off x="822674" y="3072638"/>
            <a:ext cx="16108710" cy="4055892"/>
          </a:xfrm>
          <a:prstGeom prst="rect">
            <a:avLst/>
          </a:prstGeom>
        </p:spPr>
        <p:txBody>
          <a:bodyPr lIns="0" tIns="0" rIns="0" bIns="0" rtlCol="0" anchor="t">
            <a:spAutoFit/>
          </a:bodyPr>
          <a:lstStyle/>
          <a:p>
            <a:pPr marL="824567" lvl="1" indent="-412284" algn="just">
              <a:lnSpc>
                <a:spcPts val="5346"/>
              </a:lnSpc>
              <a:buFont typeface="Arial"/>
              <a:buChar char="•"/>
            </a:pPr>
            <a:r>
              <a:rPr lang="en-US" sz="3819">
                <a:solidFill>
                  <a:srgbClr val="000000"/>
                </a:solidFill>
                <a:latin typeface="Arimo"/>
              </a:rPr>
              <a:t>Duyguları Tanıyabilmek</a:t>
            </a:r>
          </a:p>
          <a:p>
            <a:pPr marL="824567" lvl="1" indent="-412284" algn="just">
              <a:lnSpc>
                <a:spcPts val="5346"/>
              </a:lnSpc>
              <a:buFont typeface="Arial"/>
              <a:buChar char="•"/>
            </a:pPr>
            <a:r>
              <a:rPr lang="en-US" sz="3819">
                <a:solidFill>
                  <a:srgbClr val="000000"/>
                </a:solidFill>
                <a:latin typeface="Arimo"/>
              </a:rPr>
              <a:t>Öfke ve Stresin Tanımı ve Türlerini Kavrayabilmek</a:t>
            </a:r>
          </a:p>
          <a:p>
            <a:pPr marL="824567" lvl="1" indent="-412284" algn="just">
              <a:lnSpc>
                <a:spcPts val="5346"/>
              </a:lnSpc>
              <a:buFont typeface="Arial"/>
              <a:buChar char="•"/>
            </a:pPr>
            <a:r>
              <a:rPr lang="en-US" sz="3819">
                <a:solidFill>
                  <a:srgbClr val="000000"/>
                </a:solidFill>
                <a:latin typeface="Arimo"/>
              </a:rPr>
              <a:t>Öfke ve Stresin Nedenlerini Sıralayabilmek</a:t>
            </a:r>
          </a:p>
          <a:p>
            <a:pPr marL="824567" lvl="1" indent="-412284" algn="just">
              <a:lnSpc>
                <a:spcPts val="5346"/>
              </a:lnSpc>
              <a:buFont typeface="Arial"/>
              <a:buChar char="•"/>
            </a:pPr>
            <a:r>
              <a:rPr lang="en-US" sz="3819">
                <a:solidFill>
                  <a:srgbClr val="000000"/>
                </a:solidFill>
                <a:latin typeface="Arimo"/>
              </a:rPr>
              <a:t>Öfkeyi İfade Etme Biçimlerini Kavrayabilmek</a:t>
            </a:r>
          </a:p>
          <a:p>
            <a:pPr marL="824567" lvl="1" indent="-412284" algn="just">
              <a:lnSpc>
                <a:spcPts val="5346"/>
              </a:lnSpc>
              <a:buFont typeface="Arial"/>
              <a:buChar char="•"/>
            </a:pPr>
            <a:r>
              <a:rPr lang="en-US" sz="3819">
                <a:solidFill>
                  <a:srgbClr val="000000"/>
                </a:solidFill>
                <a:latin typeface="Arimo"/>
              </a:rPr>
              <a:t>Öfke ve Stresin Kişide Yarattığı Etkileri Söyleyebilmek</a:t>
            </a:r>
          </a:p>
          <a:p>
            <a:pPr marL="824567" lvl="1" indent="-412284" algn="just">
              <a:lnSpc>
                <a:spcPts val="5346"/>
              </a:lnSpc>
              <a:buFont typeface="Arial"/>
              <a:buChar char="•"/>
            </a:pPr>
            <a:r>
              <a:rPr lang="en-US" sz="3819">
                <a:solidFill>
                  <a:srgbClr val="000000"/>
                </a:solidFill>
                <a:latin typeface="Arimo"/>
              </a:rPr>
              <a:t>Öfke Kontrolü ve Stres Yönetimi İçin Yaşam Becerilerini Kavrayabilmek</a:t>
            </a:r>
          </a:p>
        </p:txBody>
      </p:sp>
      <p:pic>
        <p:nvPicPr>
          <p:cNvPr id="4" name="Picture 4"/>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 xmlns:asvg="http://schemas.microsoft.com/office/drawing/2016/SVG/main" r:embed="rId4"/>
              </a:ext>
            </a:extLst>
          </a:blip>
          <a:srcRect/>
          <a:stretch>
            <a:fillRect/>
          </a:stretch>
        </p:blipFill>
        <p:spPr>
          <a:xfrm>
            <a:off x="14147778" y="3167888"/>
            <a:ext cx="2924709" cy="2978870"/>
          </a:xfrm>
          <a:prstGeom prst="rect">
            <a:avLst/>
          </a:prstGeom>
        </p:spPr>
      </p:pic>
      <p:sp>
        <p:nvSpPr>
          <p:cNvPr id="5" name="TextBox 5"/>
          <p:cNvSpPr txBox="1"/>
          <p:nvPr/>
        </p:nvSpPr>
        <p:spPr>
          <a:xfrm>
            <a:off x="1252413" y="923925"/>
            <a:ext cx="6898779" cy="969634"/>
          </a:xfrm>
          <a:prstGeom prst="rect">
            <a:avLst/>
          </a:prstGeom>
        </p:spPr>
        <p:txBody>
          <a:bodyPr lIns="0" tIns="0" rIns="0" bIns="0" rtlCol="0" anchor="t">
            <a:spAutoFit/>
          </a:bodyPr>
          <a:lstStyle/>
          <a:p>
            <a:pPr algn="ctr">
              <a:lnSpc>
                <a:spcPts val="7980"/>
              </a:lnSpc>
            </a:pPr>
            <a:r>
              <a:rPr lang="en-US" sz="5700">
                <a:solidFill>
                  <a:srgbClr val="000000"/>
                </a:solidFill>
                <a:latin typeface="Abril Fatface"/>
              </a:rPr>
              <a:t>Programın Amaçları</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937117" y="2592108"/>
            <a:ext cx="7206883" cy="0"/>
          </a:xfrm>
          <a:prstGeom prst="line">
            <a:avLst/>
          </a:prstGeom>
          <a:ln w="47625" cap="rnd">
            <a:solidFill>
              <a:srgbClr val="FF1616">
                <a:alpha val="29804"/>
              </a:srgbClr>
            </a:solidFill>
            <a:prstDash val="solid"/>
            <a:headEnd type="none" w="sm" len="sm"/>
            <a:tailEnd type="oval" w="lg" len="lg"/>
          </a:ln>
        </p:spPr>
      </p:sp>
      <p:sp>
        <p:nvSpPr>
          <p:cNvPr id="3" name="AutoShape 3"/>
          <p:cNvSpPr/>
          <p:nvPr/>
        </p:nvSpPr>
        <p:spPr>
          <a:xfrm>
            <a:off x="1937117" y="4927665"/>
            <a:ext cx="7206883" cy="0"/>
          </a:xfrm>
          <a:prstGeom prst="line">
            <a:avLst/>
          </a:prstGeom>
          <a:ln w="47625" cap="rnd">
            <a:solidFill>
              <a:srgbClr val="D52823">
                <a:alpha val="29804"/>
              </a:srgbClr>
            </a:solidFill>
            <a:prstDash val="solid"/>
            <a:headEnd type="none" w="sm" len="sm"/>
            <a:tailEnd type="oval" w="lg" len="lg"/>
          </a:ln>
        </p:spPr>
      </p:sp>
      <p:sp>
        <p:nvSpPr>
          <p:cNvPr id="4" name="AutoShape 4"/>
          <p:cNvSpPr/>
          <p:nvPr/>
        </p:nvSpPr>
        <p:spPr>
          <a:xfrm>
            <a:off x="1937117" y="7479618"/>
            <a:ext cx="7206883" cy="0"/>
          </a:xfrm>
          <a:prstGeom prst="line">
            <a:avLst/>
          </a:prstGeom>
          <a:ln w="47625" cap="rnd">
            <a:solidFill>
              <a:srgbClr val="FF1616">
                <a:alpha val="29804"/>
              </a:srgbClr>
            </a:solidFill>
            <a:prstDash val="solid"/>
            <a:headEnd type="none" w="sm" len="sm"/>
            <a:tailEnd type="oval" w="lg" len="lg"/>
          </a:ln>
        </p:spPr>
      </p:sp>
      <p:pic>
        <p:nvPicPr>
          <p:cNvPr id="5" name="Picture 5"/>
          <p:cNvPicPr>
            <a:picLocks noChangeAspect="1"/>
          </p:cNvPicPr>
          <p:nvPr/>
        </p:nvPicPr>
        <p:blipFill>
          <a:blip r:embed="rId2"/>
          <a:srcRect l="13988" r="14819"/>
          <a:stretch>
            <a:fillRect/>
          </a:stretch>
        </p:blipFill>
        <p:spPr>
          <a:xfrm>
            <a:off x="12241807" y="527507"/>
            <a:ext cx="3731458" cy="2948315"/>
          </a:xfrm>
          <a:prstGeom prst="rect">
            <a:avLst/>
          </a:prstGeom>
        </p:spPr>
      </p:pic>
      <p:pic>
        <p:nvPicPr>
          <p:cNvPr id="6" name="Picture 6"/>
          <p:cNvPicPr>
            <a:picLocks noChangeAspect="1"/>
          </p:cNvPicPr>
          <p:nvPr/>
        </p:nvPicPr>
        <p:blipFill>
          <a:blip r:embed="rId3"/>
          <a:srcRect l="6786" r="3601"/>
          <a:stretch>
            <a:fillRect/>
          </a:stretch>
        </p:blipFill>
        <p:spPr>
          <a:xfrm>
            <a:off x="12241807" y="6756174"/>
            <a:ext cx="4126711" cy="2590354"/>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 xmlns:asvg="http://schemas.microsoft.com/office/drawing/2016/SVG/main" r:embed="rId5"/>
              </a:ext>
            </a:extLst>
          </a:blip>
          <a:srcRect/>
          <a:stretch>
            <a:fillRect/>
          </a:stretch>
        </p:blipFill>
        <p:spPr>
          <a:xfrm>
            <a:off x="1689112" y="1028700"/>
            <a:ext cx="248005" cy="389722"/>
          </a:xfrm>
          <a:prstGeom prst="rect">
            <a:avLst/>
          </a:prstGeom>
        </p:spPr>
      </p:pic>
      <p:sp>
        <p:nvSpPr>
          <p:cNvPr id="8" name="TextBox 8"/>
          <p:cNvSpPr txBox="1"/>
          <p:nvPr/>
        </p:nvSpPr>
        <p:spPr>
          <a:xfrm>
            <a:off x="10920566" y="4293865"/>
            <a:ext cx="6533039" cy="1765945"/>
          </a:xfrm>
          <a:prstGeom prst="rect">
            <a:avLst/>
          </a:prstGeom>
        </p:spPr>
        <p:txBody>
          <a:bodyPr lIns="0" tIns="0" rIns="0" bIns="0" rtlCol="0" anchor="t">
            <a:spAutoFit/>
          </a:bodyPr>
          <a:lstStyle/>
          <a:p>
            <a:pPr algn="ctr">
              <a:lnSpc>
                <a:spcPts val="6930"/>
              </a:lnSpc>
            </a:pPr>
            <a:r>
              <a:rPr lang="en-US" sz="6300">
                <a:solidFill>
                  <a:srgbClr val="4DA4E0"/>
                </a:solidFill>
                <a:latin typeface="Poppins Bold Bold"/>
              </a:rPr>
              <a:t>Engellenmeler öfkeyi doğurur.</a:t>
            </a:r>
          </a:p>
        </p:txBody>
      </p:sp>
      <p:sp>
        <p:nvSpPr>
          <p:cNvPr id="9" name="TextBox 9"/>
          <p:cNvSpPr txBox="1"/>
          <p:nvPr/>
        </p:nvSpPr>
        <p:spPr>
          <a:xfrm>
            <a:off x="2874469" y="1009650"/>
            <a:ext cx="5700863" cy="1215708"/>
          </a:xfrm>
          <a:prstGeom prst="rect">
            <a:avLst/>
          </a:prstGeom>
        </p:spPr>
        <p:txBody>
          <a:bodyPr lIns="0" tIns="0" rIns="0" bIns="0" rtlCol="0" anchor="t">
            <a:spAutoFit/>
          </a:bodyPr>
          <a:lstStyle/>
          <a:p>
            <a:pPr>
              <a:lnSpc>
                <a:spcPts val="3282"/>
              </a:lnSpc>
            </a:pPr>
            <a:r>
              <a:rPr lang="en-US" sz="2525">
                <a:solidFill>
                  <a:srgbClr val="444444"/>
                </a:solidFill>
                <a:latin typeface="Poppins Light"/>
              </a:rPr>
              <a:t>Çocukluk döneminde; eğitim, terbiye ve çocuğun isteklerinin karşısında yer alan yasaklar...</a:t>
            </a:r>
          </a:p>
        </p:txBody>
      </p:sp>
      <p:sp>
        <p:nvSpPr>
          <p:cNvPr id="10" name="TextBox 10"/>
          <p:cNvSpPr txBox="1"/>
          <p:nvPr/>
        </p:nvSpPr>
        <p:spPr>
          <a:xfrm>
            <a:off x="2874469" y="2871127"/>
            <a:ext cx="5700863" cy="1710055"/>
          </a:xfrm>
          <a:prstGeom prst="rect">
            <a:avLst/>
          </a:prstGeom>
        </p:spPr>
        <p:txBody>
          <a:bodyPr lIns="0" tIns="0" rIns="0" bIns="0" rtlCol="0" anchor="t">
            <a:spAutoFit/>
          </a:bodyPr>
          <a:lstStyle/>
          <a:p>
            <a:pPr marL="0" lvl="0" indent="0">
              <a:lnSpc>
                <a:spcPts val="3380"/>
              </a:lnSpc>
            </a:pPr>
            <a:r>
              <a:rPr lang="en-US" sz="2600">
                <a:solidFill>
                  <a:srgbClr val="444444"/>
                </a:solidFill>
                <a:latin typeface="Poppins Light"/>
              </a:rPr>
              <a:t>Ergenlik döneminde; aileden kopma, bağımsızlık isteği, yetişkinlere ihtiyaç hissetme neticesinde yaşanan çatışma hâli...</a:t>
            </a:r>
          </a:p>
        </p:txBody>
      </p:sp>
      <p:sp>
        <p:nvSpPr>
          <p:cNvPr id="11" name="TextBox 11"/>
          <p:cNvSpPr txBox="1"/>
          <p:nvPr/>
        </p:nvSpPr>
        <p:spPr>
          <a:xfrm>
            <a:off x="2874469" y="5393115"/>
            <a:ext cx="5700863" cy="1710055"/>
          </a:xfrm>
          <a:prstGeom prst="rect">
            <a:avLst/>
          </a:prstGeom>
        </p:spPr>
        <p:txBody>
          <a:bodyPr lIns="0" tIns="0" rIns="0" bIns="0" rtlCol="0" anchor="t">
            <a:spAutoFit/>
          </a:bodyPr>
          <a:lstStyle/>
          <a:p>
            <a:pPr marL="0" lvl="0" indent="0">
              <a:lnSpc>
                <a:spcPts val="3380"/>
              </a:lnSpc>
            </a:pPr>
            <a:r>
              <a:rPr lang="en-US" sz="2600">
                <a:solidFill>
                  <a:srgbClr val="444444"/>
                </a:solidFill>
                <a:latin typeface="Poppins Light"/>
              </a:rPr>
              <a:t>Yetişkinlikte; rekabet şartları, sorumluluktan kaynaklanan zorluklar, aile, arkadaş ve toplum tarafından reddedilme duygusu..</a:t>
            </a:r>
          </a:p>
        </p:txBody>
      </p:sp>
      <p:sp>
        <p:nvSpPr>
          <p:cNvPr id="12" name="TextBox 12"/>
          <p:cNvSpPr txBox="1"/>
          <p:nvPr/>
        </p:nvSpPr>
        <p:spPr>
          <a:xfrm>
            <a:off x="2874469" y="7948659"/>
            <a:ext cx="5700863" cy="1710055"/>
          </a:xfrm>
          <a:prstGeom prst="rect">
            <a:avLst/>
          </a:prstGeom>
        </p:spPr>
        <p:txBody>
          <a:bodyPr lIns="0" tIns="0" rIns="0" bIns="0" rtlCol="0" anchor="t">
            <a:spAutoFit/>
          </a:bodyPr>
          <a:lstStyle/>
          <a:p>
            <a:pPr marL="0" lvl="0" indent="0">
              <a:lnSpc>
                <a:spcPts val="3380"/>
              </a:lnSpc>
            </a:pPr>
            <a:r>
              <a:rPr lang="en-US" sz="2600">
                <a:solidFill>
                  <a:srgbClr val="444444"/>
                </a:solidFill>
                <a:latin typeface="Poppins Light"/>
              </a:rPr>
              <a:t>Orta yaştan ileri yaşa geçişte; gelecekle ilgili güvensizlik ve bunun getirdiği belirsizlikler, yaşlanmanın getirdiği sınırlamalar...</a:t>
            </a:r>
          </a:p>
        </p:txBody>
      </p:sp>
      <p:pic>
        <p:nvPicPr>
          <p:cNvPr id="13" name="Picture 13"/>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 xmlns:asvg="http://schemas.microsoft.com/office/drawing/2016/SVG/main" r:embed="rId5"/>
              </a:ext>
            </a:extLst>
          </a:blip>
          <a:srcRect/>
          <a:stretch>
            <a:fillRect/>
          </a:stretch>
        </p:blipFill>
        <p:spPr>
          <a:xfrm>
            <a:off x="904698" y="3086100"/>
            <a:ext cx="248005" cy="389722"/>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 xmlns:asvg="http://schemas.microsoft.com/office/drawing/2016/SVG/main" r:embed="rId5"/>
              </a:ext>
            </a:extLst>
          </a:blip>
          <a:srcRect/>
          <a:stretch>
            <a:fillRect/>
          </a:stretch>
        </p:blipFill>
        <p:spPr>
          <a:xfrm>
            <a:off x="1565110" y="5670088"/>
            <a:ext cx="248005" cy="389722"/>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 xmlns:asvg="http://schemas.microsoft.com/office/drawing/2016/SVG/main" r:embed="rId5"/>
              </a:ext>
            </a:extLst>
          </a:blip>
          <a:srcRect/>
          <a:stretch>
            <a:fillRect/>
          </a:stretch>
        </p:blipFill>
        <p:spPr>
          <a:xfrm>
            <a:off x="1441108" y="8191203"/>
            <a:ext cx="248005" cy="38972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sp>
        <p:nvSpPr>
          <p:cNvPr id="3" name="AutoShape 3"/>
          <p:cNvSpPr/>
          <p:nvPr/>
        </p:nvSpPr>
        <p:spPr>
          <a:xfrm>
            <a:off x="-401169" y="-408587"/>
            <a:ext cx="19090338" cy="1894487"/>
          </a:xfrm>
          <a:prstGeom prst="rect">
            <a:avLst/>
          </a:prstGeom>
          <a:solidFill>
            <a:srgbClr val="43C3DD"/>
          </a:solidFill>
        </p:spPr>
      </p:sp>
      <p:grpSp>
        <p:nvGrpSpPr>
          <p:cNvPr id="4" name="Group 4"/>
          <p:cNvGrpSpPr/>
          <p:nvPr/>
        </p:nvGrpSpPr>
        <p:grpSpPr>
          <a:xfrm>
            <a:off x="15773400" y="2019300"/>
            <a:ext cx="2019121" cy="2019121"/>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44357"/>
            </a:solidFill>
          </p:spPr>
        </p:sp>
      </p:grpSp>
      <p:sp>
        <p:nvSpPr>
          <p:cNvPr id="8" name="TextBox 8"/>
          <p:cNvSpPr txBox="1"/>
          <p:nvPr/>
        </p:nvSpPr>
        <p:spPr>
          <a:xfrm>
            <a:off x="747541" y="2798826"/>
            <a:ext cx="10534562" cy="5295692"/>
          </a:xfrm>
          <a:prstGeom prst="rect">
            <a:avLst/>
          </a:prstGeom>
        </p:spPr>
        <p:txBody>
          <a:bodyPr lIns="0" tIns="0" rIns="0" bIns="0" rtlCol="0" anchor="t">
            <a:spAutoFit/>
          </a:bodyPr>
          <a:lstStyle/>
          <a:p>
            <a:pPr>
              <a:lnSpc>
                <a:spcPts val="3848"/>
              </a:lnSpc>
            </a:pPr>
            <a:r>
              <a:rPr lang="en-US" sz="2749" spc="54">
                <a:solidFill>
                  <a:srgbClr val="244357"/>
                </a:solidFill>
                <a:latin typeface="Now"/>
              </a:rPr>
              <a:t>HER BİREYİN ÖFKELENDİĞİ DURUMLAR FARKLIDIR.</a:t>
            </a:r>
          </a:p>
          <a:p>
            <a:pPr>
              <a:lnSpc>
                <a:spcPts val="3848"/>
              </a:lnSpc>
            </a:pPr>
            <a:r>
              <a:rPr lang="en-US" sz="2749" spc="54">
                <a:solidFill>
                  <a:srgbClr val="244357"/>
                </a:solidFill>
                <a:latin typeface="Now"/>
              </a:rPr>
              <a:t>BİRİNİN ÖFKELENDİĞİNE DİĞERİ GÜLÜP GEÇEBİLİR. </a:t>
            </a:r>
          </a:p>
          <a:p>
            <a:pPr>
              <a:lnSpc>
                <a:spcPts val="3848"/>
              </a:lnSpc>
            </a:pPr>
            <a:r>
              <a:rPr lang="en-US" sz="2749" spc="54">
                <a:solidFill>
                  <a:srgbClr val="244357"/>
                </a:solidFill>
                <a:latin typeface="Now"/>
              </a:rPr>
              <a:t>AYRICA BİR BİREY AYNI KONUYA BAZEN ÖFKELENİRKEN BAZEN ÖFKELENMEYEBİLİR.</a:t>
            </a:r>
          </a:p>
          <a:p>
            <a:pPr>
              <a:lnSpc>
                <a:spcPts val="3848"/>
              </a:lnSpc>
            </a:pPr>
            <a:endParaRPr lang="en-US" sz="2749" spc="54">
              <a:solidFill>
                <a:srgbClr val="244357"/>
              </a:solidFill>
              <a:latin typeface="Now"/>
            </a:endParaRPr>
          </a:p>
          <a:p>
            <a:pPr>
              <a:lnSpc>
                <a:spcPts val="3848"/>
              </a:lnSpc>
            </a:pPr>
            <a:r>
              <a:rPr lang="en-US" sz="2749" spc="54">
                <a:solidFill>
                  <a:srgbClr val="244357"/>
                </a:solidFill>
                <a:latin typeface="Now"/>
              </a:rPr>
              <a:t> Her birey farklı durumlar karşısında çeşitli biçimlerde öfkesini belli eder. Herkes için bu durum aynı şekilde kendisini göstermez. Kimisi için onda büyük bir öfke uyandıran durumlar kimisi için bir diğerinde oldukça olağan ve sıradan bir şekilde sonuç verebilir.</a:t>
            </a:r>
          </a:p>
          <a:p>
            <a:pPr algn="l">
              <a:lnSpc>
                <a:spcPts val="3848"/>
              </a:lnSpc>
            </a:pPr>
            <a:endParaRPr lang="en-US" sz="2749" spc="54">
              <a:solidFill>
                <a:srgbClr val="244357"/>
              </a:solidFill>
              <a:latin typeface="Now"/>
            </a:endParaRPr>
          </a:p>
        </p:txBody>
      </p:sp>
      <p:grpSp>
        <p:nvGrpSpPr>
          <p:cNvPr id="9" name="Group 9"/>
          <p:cNvGrpSpPr>
            <a:grpSpLocks noChangeAspect="1"/>
          </p:cNvGrpSpPr>
          <p:nvPr/>
        </p:nvGrpSpPr>
        <p:grpSpPr>
          <a:xfrm>
            <a:off x="10668000" y="3619500"/>
            <a:ext cx="5797971" cy="5797948"/>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31037" r="-25966"/>
              </a:stretch>
            </a:blipFill>
          </p:spPr>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9D9D9"/>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a:srcRect/>
          <a:stretch>
            <a:fillRect/>
          </a:stretch>
        </p:blipFill>
        <p:spPr>
          <a:xfrm>
            <a:off x="635260" y="357334"/>
            <a:ext cx="17055955" cy="9593975"/>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8E8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115821" y="1211096"/>
            <a:ext cx="13328653" cy="6537145"/>
          </a:xfrm>
          <a:prstGeom prst="rect">
            <a:avLst/>
          </a:prstGeom>
        </p:spPr>
      </p:pic>
      <p:pic>
        <p:nvPicPr>
          <p:cNvPr id="3" name="Picture 3"/>
          <p:cNvPicPr>
            <a:picLocks noChangeAspect="1"/>
          </p:cNvPicPr>
          <p:nvPr/>
        </p:nvPicPr>
        <p:blipFill>
          <a:blip r:embed="rId3"/>
          <a:srcRect/>
          <a:stretch>
            <a:fillRect/>
          </a:stretch>
        </p:blipFill>
        <p:spPr>
          <a:xfrm>
            <a:off x="3221381" y="7920079"/>
            <a:ext cx="11117531" cy="1690822"/>
          </a:xfrm>
          <a:prstGeom prst="rect">
            <a:avLst/>
          </a:prstGeom>
        </p:spPr>
      </p:pic>
      <p:grpSp>
        <p:nvGrpSpPr>
          <p:cNvPr id="4" name="Group 4"/>
          <p:cNvGrpSpPr>
            <a:grpSpLocks noChangeAspect="1"/>
          </p:cNvGrpSpPr>
          <p:nvPr/>
        </p:nvGrpSpPr>
        <p:grpSpPr>
          <a:xfrm>
            <a:off x="16082837" y="224413"/>
            <a:ext cx="1778132" cy="1778125"/>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cstate="print"/>
              <a:stretch>
                <a:fillRect l="-32636" t="-30148" r="-28703" b="-31192"/>
              </a:stretch>
            </a:blipFill>
          </p:spPr>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D558"/>
        </a:solidFill>
        <a:effectLst/>
      </p:bgPr>
    </p:bg>
    <p:spTree>
      <p:nvGrpSpPr>
        <p:cNvPr id="1" name=""/>
        <p:cNvGrpSpPr/>
        <p:nvPr/>
      </p:nvGrpSpPr>
      <p:grpSpPr>
        <a:xfrm>
          <a:off x="0" y="0"/>
          <a:ext cx="0" cy="0"/>
          <a:chOff x="0" y="0"/>
          <a:chExt cx="0" cy="0"/>
        </a:xfrm>
      </p:grpSpPr>
      <p:grpSp>
        <p:nvGrpSpPr>
          <p:cNvPr id="2" name="Group 2"/>
          <p:cNvGrpSpPr/>
          <p:nvPr/>
        </p:nvGrpSpPr>
        <p:grpSpPr>
          <a:xfrm>
            <a:off x="651750" y="651750"/>
            <a:ext cx="16984499" cy="8983499"/>
            <a:chOff x="0" y="0"/>
            <a:chExt cx="22645999" cy="11977999"/>
          </a:xfrm>
        </p:grpSpPr>
        <p:grpSp>
          <p:nvGrpSpPr>
            <p:cNvPr id="3" name="Group 3"/>
            <p:cNvGrpSpPr/>
            <p:nvPr/>
          </p:nvGrpSpPr>
          <p:grpSpPr>
            <a:xfrm>
              <a:off x="0" y="0"/>
              <a:ext cx="22645999" cy="11977999"/>
              <a:chOff x="0" y="0"/>
              <a:chExt cx="5745374" cy="3038863"/>
            </a:xfrm>
          </p:grpSpPr>
          <p:sp>
            <p:nvSpPr>
              <p:cNvPr id="4" name="Freeform 4"/>
              <p:cNvSpPr/>
              <p:nvPr/>
            </p:nvSpPr>
            <p:spPr>
              <a:xfrm>
                <a:off x="0" y="0"/>
                <a:ext cx="5745374" cy="3038863"/>
              </a:xfrm>
              <a:custGeom>
                <a:avLst/>
                <a:gdLst/>
                <a:ahLst/>
                <a:cxnLst/>
                <a:rect l="l" t="t" r="r" b="b"/>
                <a:pathLst>
                  <a:path w="5745374" h="3038863">
                    <a:moveTo>
                      <a:pt x="5620914" y="3038863"/>
                    </a:moveTo>
                    <a:lnTo>
                      <a:pt x="124460" y="3038863"/>
                    </a:lnTo>
                    <a:cubicBezTo>
                      <a:pt x="55880" y="3038863"/>
                      <a:pt x="0" y="2982983"/>
                      <a:pt x="0" y="2914403"/>
                    </a:cubicBezTo>
                    <a:lnTo>
                      <a:pt x="0" y="124460"/>
                    </a:lnTo>
                    <a:cubicBezTo>
                      <a:pt x="0" y="55880"/>
                      <a:pt x="55880" y="0"/>
                      <a:pt x="124460" y="0"/>
                    </a:cubicBezTo>
                    <a:lnTo>
                      <a:pt x="5620914" y="0"/>
                    </a:lnTo>
                    <a:cubicBezTo>
                      <a:pt x="5689494" y="0"/>
                      <a:pt x="5745374" y="55880"/>
                      <a:pt x="5745374" y="124460"/>
                    </a:cubicBezTo>
                    <a:lnTo>
                      <a:pt x="5745374" y="2914403"/>
                    </a:lnTo>
                    <a:cubicBezTo>
                      <a:pt x="5745374" y="2982983"/>
                      <a:pt x="5689494" y="3038863"/>
                      <a:pt x="5620914" y="3038863"/>
                    </a:cubicBezTo>
                    <a:close/>
                  </a:path>
                </a:pathLst>
              </a:custGeom>
              <a:solidFill>
                <a:srgbClr val="FFFFFF"/>
              </a:solidFill>
            </p:spPr>
          </p:sp>
        </p:grpSp>
        <p:sp>
          <p:nvSpPr>
            <p:cNvPr id="5" name="AutoShape 5"/>
            <p:cNvSpPr/>
            <p:nvPr/>
          </p:nvSpPr>
          <p:spPr>
            <a:xfrm>
              <a:off x="0" y="1266422"/>
              <a:ext cx="22645999" cy="0"/>
            </a:xfrm>
            <a:prstGeom prst="line">
              <a:avLst/>
            </a:prstGeom>
            <a:ln w="12700" cap="rnd">
              <a:solidFill>
                <a:srgbClr val="000000"/>
              </a:solidFill>
              <a:prstDash val="solid"/>
              <a:headEnd type="none" w="sm" len="sm"/>
              <a:tailEnd type="none" w="sm" len="sm"/>
            </a:ln>
          </p:spPr>
        </p:sp>
        <p:grpSp>
          <p:nvGrpSpPr>
            <p:cNvPr id="6" name="Group 6"/>
            <p:cNvGrpSpPr/>
            <p:nvPr/>
          </p:nvGrpSpPr>
          <p:grpSpPr>
            <a:xfrm rot="-10800000">
              <a:off x="1386781" y="502600"/>
              <a:ext cx="289704" cy="289704"/>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DECED"/>
              </a:solidFill>
            </p:spPr>
          </p:sp>
        </p:grpSp>
        <p:grpSp>
          <p:nvGrpSpPr>
            <p:cNvPr id="8" name="Group 8"/>
            <p:cNvGrpSpPr/>
            <p:nvPr/>
          </p:nvGrpSpPr>
          <p:grpSpPr>
            <a:xfrm rot="-10800000">
              <a:off x="1039940" y="502600"/>
              <a:ext cx="289704" cy="289704"/>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558"/>
              </a:solidFill>
            </p:spPr>
          </p:sp>
        </p:grpSp>
        <p:grpSp>
          <p:nvGrpSpPr>
            <p:cNvPr id="10" name="Group 10"/>
            <p:cNvGrpSpPr/>
            <p:nvPr/>
          </p:nvGrpSpPr>
          <p:grpSpPr>
            <a:xfrm rot="-10800000">
              <a:off x="693100" y="502600"/>
              <a:ext cx="289704" cy="289704"/>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71717"/>
              </a:solidFill>
            </p:spPr>
          </p:sp>
        </p:grpSp>
      </p:grpSp>
      <p:pic>
        <p:nvPicPr>
          <p:cNvPr id="12" name="Picture 12"/>
          <p:cNvPicPr>
            <a:picLocks noChangeAspect="1"/>
          </p:cNvPicPr>
          <p:nvPr/>
        </p:nvPicPr>
        <p:blipFill>
          <a:blip r:embed="rId2"/>
          <a:srcRect/>
          <a:stretch>
            <a:fillRect/>
          </a:stretch>
        </p:blipFill>
        <p:spPr>
          <a:xfrm>
            <a:off x="13043137" y="4665188"/>
            <a:ext cx="4593112" cy="4593112"/>
          </a:xfrm>
          <a:prstGeom prst="rect">
            <a:avLst/>
          </a:prstGeom>
        </p:spPr>
      </p:pic>
      <p:pic>
        <p:nvPicPr>
          <p:cNvPr id="13" name="Picture 13"/>
          <p:cNvPicPr>
            <a:picLocks noChangeAspect="1"/>
          </p:cNvPicPr>
          <p:nvPr/>
        </p:nvPicPr>
        <p:blipFill>
          <a:blip r:embed="rId3"/>
          <a:srcRect/>
          <a:stretch>
            <a:fillRect/>
          </a:stretch>
        </p:blipFill>
        <p:spPr>
          <a:xfrm>
            <a:off x="761855" y="6070619"/>
            <a:ext cx="4744074" cy="3434710"/>
          </a:xfrm>
          <a:prstGeom prst="rect">
            <a:avLst/>
          </a:prstGeom>
        </p:spPr>
      </p:pic>
      <p:sp>
        <p:nvSpPr>
          <p:cNvPr id="14" name="TextBox 14"/>
          <p:cNvSpPr txBox="1"/>
          <p:nvPr/>
        </p:nvSpPr>
        <p:spPr>
          <a:xfrm>
            <a:off x="6141136" y="2225631"/>
            <a:ext cx="6695837" cy="2439556"/>
          </a:xfrm>
          <a:prstGeom prst="rect">
            <a:avLst/>
          </a:prstGeom>
        </p:spPr>
        <p:txBody>
          <a:bodyPr lIns="0" tIns="0" rIns="0" bIns="0" rtlCol="0" anchor="t">
            <a:spAutoFit/>
          </a:bodyPr>
          <a:lstStyle/>
          <a:p>
            <a:pPr algn="ctr">
              <a:lnSpc>
                <a:spcPts val="9365"/>
              </a:lnSpc>
            </a:pPr>
            <a:r>
              <a:rPr lang="en-US" sz="9365">
                <a:solidFill>
                  <a:srgbClr val="171717"/>
                </a:solidFill>
                <a:latin typeface="Decalotype Bold"/>
              </a:rPr>
              <a:t>Öfkeyi </a:t>
            </a:r>
          </a:p>
          <a:p>
            <a:pPr algn="ctr">
              <a:lnSpc>
                <a:spcPts val="9365"/>
              </a:lnSpc>
            </a:pPr>
            <a:r>
              <a:rPr lang="en-US" sz="9365">
                <a:solidFill>
                  <a:srgbClr val="171717"/>
                </a:solidFill>
                <a:latin typeface="Decalotype Bold"/>
              </a:rPr>
              <a:t>Nasıl Deneyimleriz?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2C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 xmlns:asvg="http://schemas.microsoft.com/office/drawing/2016/SVG/main" r:embed="rId3"/>
              </a:ext>
            </a:extLst>
          </a:blip>
          <a:srcRect/>
          <a:stretch>
            <a:fillRect/>
          </a:stretch>
        </p:blipFill>
        <p:spPr>
          <a:xfrm rot="-4044714">
            <a:off x="1405104" y="-1050878"/>
            <a:ext cx="5864652" cy="633160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 xmlns:asvg="http://schemas.microsoft.com/office/drawing/2016/SVG/main" r:embed="rId5"/>
              </a:ext>
            </a:extLst>
          </a:blip>
          <a:srcRect/>
          <a:stretch>
            <a:fillRect/>
          </a:stretch>
        </p:blipFill>
        <p:spPr>
          <a:xfrm rot="-2178143">
            <a:off x="14135740" y="6221291"/>
            <a:ext cx="6982142" cy="4570130"/>
          </a:xfrm>
          <a:prstGeom prst="rect">
            <a:avLst/>
          </a:prstGeom>
        </p:spPr>
      </p:pic>
      <p:grpSp>
        <p:nvGrpSpPr>
          <p:cNvPr id="4" name="Group 4"/>
          <p:cNvGrpSpPr>
            <a:grpSpLocks noChangeAspect="1"/>
          </p:cNvGrpSpPr>
          <p:nvPr/>
        </p:nvGrpSpPr>
        <p:grpSpPr>
          <a:xfrm>
            <a:off x="1687642" y="3628412"/>
            <a:ext cx="5699629" cy="5886576"/>
            <a:chOff x="0" y="0"/>
            <a:chExt cx="6350000" cy="6558280"/>
          </a:xfrm>
        </p:grpSpPr>
        <p:sp>
          <p:nvSpPr>
            <p:cNvPr id="5" name="Freeform 5"/>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6"/>
              <a:stretch>
                <a:fillRect l="-41874" r="-41874"/>
              </a:stretch>
            </a:blipFill>
          </p:spPr>
        </p:sp>
        <p:sp>
          <p:nvSpPr>
            <p:cNvPr id="6" name="Freeform 6"/>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FF0F2"/>
            </a:solidFill>
          </p:spPr>
        </p:sp>
      </p:grpSp>
      <p:sp>
        <p:nvSpPr>
          <p:cNvPr id="7" name="TextBox 7"/>
          <p:cNvSpPr txBox="1"/>
          <p:nvPr/>
        </p:nvSpPr>
        <p:spPr>
          <a:xfrm>
            <a:off x="9144000" y="3924829"/>
            <a:ext cx="7901814" cy="4710430"/>
          </a:xfrm>
          <a:prstGeom prst="rect">
            <a:avLst/>
          </a:prstGeom>
        </p:spPr>
        <p:txBody>
          <a:bodyPr lIns="0" tIns="0" rIns="0" bIns="0" rtlCol="0" anchor="t">
            <a:spAutoFit/>
          </a:bodyPr>
          <a:lstStyle/>
          <a:p>
            <a:pPr>
              <a:lnSpc>
                <a:spcPts val="3380"/>
              </a:lnSpc>
            </a:pPr>
            <a:r>
              <a:rPr lang="en-US" sz="2600">
                <a:solidFill>
                  <a:srgbClr val="000000"/>
                </a:solidFill>
                <a:latin typeface="Poppins Medium"/>
              </a:rPr>
              <a:t>Öfke hissettiğimiz her durum bizi aynı yoğunlukta kızdırmaz. Bizi kızdıran olayın özellikleri ve nasıl bir bağlamda gerçekleştiği, o durumu öznel olarak nasıl yorumladığımız ve o anki ruhsal halimiz, hissedeceğimiz öfkenin yoğunluğunu etkiler. Daha az öfkelendiğimiz bir durumda öfkemizi yönetmek daha kolayken, öfkeden çılgına döndüğümüzde öfkemizi yönetebilmek iyice zorlaşır ve öfkeyi kontrol edebilmek için daha fazla çaba göstermek zorunda kalırız.</a:t>
            </a:r>
          </a:p>
        </p:txBody>
      </p:sp>
      <p:sp>
        <p:nvSpPr>
          <p:cNvPr id="8" name="TextBox 8"/>
          <p:cNvSpPr txBox="1"/>
          <p:nvPr/>
        </p:nvSpPr>
        <p:spPr>
          <a:xfrm>
            <a:off x="2920445" y="1534536"/>
            <a:ext cx="3549253" cy="580391"/>
          </a:xfrm>
          <a:prstGeom prst="rect">
            <a:avLst/>
          </a:prstGeom>
        </p:spPr>
        <p:txBody>
          <a:bodyPr lIns="0" tIns="0" rIns="0" bIns="0" rtlCol="0" anchor="t">
            <a:spAutoFit/>
          </a:bodyPr>
          <a:lstStyle/>
          <a:p>
            <a:pPr algn="ctr">
              <a:lnSpc>
                <a:spcPts val="4759"/>
              </a:lnSpc>
              <a:spcBef>
                <a:spcPct val="0"/>
              </a:spcBef>
            </a:pPr>
            <a:r>
              <a:rPr lang="en-US" sz="3399">
                <a:solidFill>
                  <a:srgbClr val="000000"/>
                </a:solidFill>
                <a:latin typeface="DM Sans Bold"/>
              </a:rPr>
              <a:t>ÖFKENIN ŞIDDETI</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1E2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 xmlns:asvg="http://schemas.microsoft.com/office/drawing/2016/SVG/main" r:embed="rId3"/>
              </a:ext>
            </a:extLst>
          </a:blip>
          <a:srcRect/>
          <a:stretch>
            <a:fillRect/>
          </a:stretch>
        </p:blipFill>
        <p:spPr>
          <a:xfrm>
            <a:off x="-6394025" y="1775572"/>
            <a:ext cx="15350424" cy="15350424"/>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 xmlns:asvg="http://schemas.microsoft.com/office/drawing/2016/SVG/main" r:embed="rId5"/>
              </a:ext>
            </a:extLst>
          </a:blip>
          <a:srcRect/>
          <a:stretch>
            <a:fillRect/>
          </a:stretch>
        </p:blipFill>
        <p:spPr>
          <a:xfrm>
            <a:off x="8611891" y="3152971"/>
            <a:ext cx="1064217" cy="1064217"/>
          </a:xfrm>
          <a:prstGeom prst="rect">
            <a:avLst/>
          </a:prstGeom>
        </p:spPr>
      </p:pic>
      <p:pic>
        <p:nvPicPr>
          <p:cNvPr id="4" name="Picture 4"/>
          <p:cNvPicPr>
            <a:picLocks noChangeAspect="1"/>
          </p:cNvPicPr>
          <p:nvPr/>
        </p:nvPicPr>
        <p:blipFill>
          <a:blip r:embed="rId6"/>
          <a:srcRect/>
          <a:stretch>
            <a:fillRect/>
          </a:stretch>
        </p:blipFill>
        <p:spPr>
          <a:xfrm>
            <a:off x="1595423" y="2203958"/>
            <a:ext cx="5863839" cy="6393966"/>
          </a:xfrm>
          <a:prstGeom prst="rect">
            <a:avLst/>
          </a:prstGeom>
        </p:spPr>
      </p:pic>
      <p:sp>
        <p:nvSpPr>
          <p:cNvPr id="5" name="TextBox 5"/>
          <p:cNvSpPr txBox="1"/>
          <p:nvPr/>
        </p:nvSpPr>
        <p:spPr>
          <a:xfrm>
            <a:off x="10064496" y="3010096"/>
            <a:ext cx="7572231" cy="4421182"/>
          </a:xfrm>
          <a:prstGeom prst="rect">
            <a:avLst/>
          </a:prstGeom>
        </p:spPr>
        <p:txBody>
          <a:bodyPr lIns="0" tIns="0" rIns="0" bIns="0" rtlCol="0" anchor="t">
            <a:spAutoFit/>
          </a:bodyPr>
          <a:lstStyle/>
          <a:p>
            <a:pPr>
              <a:lnSpc>
                <a:spcPts val="5057"/>
              </a:lnSpc>
            </a:pPr>
            <a:r>
              <a:rPr lang="en-US" sz="2975">
                <a:solidFill>
                  <a:srgbClr val="000000"/>
                </a:solidFill>
                <a:latin typeface="TAN Mon Cheri"/>
              </a:rPr>
              <a:t>Bu ayrımı yapabilmemizi sağlayan şey ise öfkemizin yoğunluğunu gözden geçirmektir. Hissettiğimiz öfkenin şiddetine 0 ile 10 arasında bir puan vermek öfkenin yoğunluğunu anlamakta bize yardımcı olur.</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1E2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 xmlns:asvg="http://schemas.microsoft.com/office/drawing/2016/SVG/main" r:embed="rId3"/>
              </a:ext>
            </a:extLst>
          </a:blip>
          <a:srcRect/>
          <a:stretch>
            <a:fillRect/>
          </a:stretch>
        </p:blipFill>
        <p:spPr>
          <a:xfrm>
            <a:off x="9485078" y="-6461455"/>
            <a:ext cx="13938055" cy="13938055"/>
          </a:xfrm>
          <a:prstGeom prst="rect">
            <a:avLst/>
          </a:prstGeom>
        </p:spPr>
      </p:pic>
      <p:pic>
        <p:nvPicPr>
          <p:cNvPr id="3" name="Picture 3"/>
          <p:cNvPicPr>
            <a:picLocks noChangeAspect="1"/>
          </p:cNvPicPr>
          <p:nvPr/>
        </p:nvPicPr>
        <p:blipFill>
          <a:blip r:embed="rId4"/>
          <a:srcRect/>
          <a:stretch>
            <a:fillRect/>
          </a:stretch>
        </p:blipFill>
        <p:spPr>
          <a:xfrm rot="1265746">
            <a:off x="-5121185" y="2831654"/>
            <a:ext cx="17658977" cy="14436213"/>
          </a:xfrm>
          <a:prstGeom prst="rect">
            <a:avLst/>
          </a:prstGeom>
        </p:spPr>
      </p:pic>
      <p:pic>
        <p:nvPicPr>
          <p:cNvPr id="4" name="Picture 4"/>
          <p:cNvPicPr>
            <a:picLocks noChangeAspect="1"/>
          </p:cNvPicPr>
          <p:nvPr/>
        </p:nvPicPr>
        <p:blipFill>
          <a:blip r:embed="rId5"/>
          <a:srcRect/>
          <a:stretch>
            <a:fillRect/>
          </a:stretch>
        </p:blipFill>
        <p:spPr>
          <a:xfrm>
            <a:off x="3957897" y="1776157"/>
            <a:ext cx="10012892" cy="8309067"/>
          </a:xfrm>
          <a:prstGeom prst="rect">
            <a:avLst/>
          </a:prstGeom>
        </p:spPr>
      </p:pic>
      <p:sp>
        <p:nvSpPr>
          <p:cNvPr id="5" name="TextBox 5"/>
          <p:cNvSpPr txBox="1"/>
          <p:nvPr/>
        </p:nvSpPr>
        <p:spPr>
          <a:xfrm>
            <a:off x="4837169" y="850384"/>
            <a:ext cx="9295820" cy="885825"/>
          </a:xfrm>
          <a:prstGeom prst="rect">
            <a:avLst/>
          </a:prstGeom>
        </p:spPr>
        <p:txBody>
          <a:bodyPr lIns="0" tIns="0" rIns="0" bIns="0" rtlCol="0" anchor="t">
            <a:spAutoFit/>
          </a:bodyPr>
          <a:lstStyle/>
          <a:p>
            <a:pPr algn="l">
              <a:lnSpc>
                <a:spcPts val="6600"/>
              </a:lnSpc>
            </a:pPr>
            <a:r>
              <a:rPr lang="en-US" sz="6000">
                <a:solidFill>
                  <a:srgbClr val="2E4494"/>
                </a:solidFill>
                <a:latin typeface="Ubuntu Bold"/>
              </a:rPr>
              <a:t>ÖFKE TERMOMETRESİ</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1E2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570873" y="1028700"/>
            <a:ext cx="15146254" cy="82296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6381568">
            <a:off x="10828857" y="-3567569"/>
            <a:ext cx="13067819" cy="14379993"/>
          </a:xfrm>
          <a:prstGeom prst="rect">
            <a:avLst/>
          </a:prstGeom>
        </p:spPr>
      </p:pic>
      <p:pic>
        <p:nvPicPr>
          <p:cNvPr id="3" name="Picture 3"/>
          <p:cNvPicPr>
            <a:picLocks noChangeAspect="1"/>
          </p:cNvPicPr>
          <p:nvPr/>
        </p:nvPicPr>
        <p:blipFill>
          <a:blip r:embed="rId3"/>
          <a:srcRect b="44373"/>
          <a:stretch>
            <a:fillRect/>
          </a:stretch>
        </p:blipFill>
        <p:spPr>
          <a:xfrm>
            <a:off x="484831" y="4343135"/>
            <a:ext cx="5218042" cy="2902615"/>
          </a:xfrm>
          <a:prstGeom prst="rect">
            <a:avLst/>
          </a:prstGeom>
        </p:spPr>
      </p:pic>
      <p:pic>
        <p:nvPicPr>
          <p:cNvPr id="4" name="Picture 4"/>
          <p:cNvPicPr>
            <a:picLocks noChangeAspect="1"/>
          </p:cNvPicPr>
          <p:nvPr/>
        </p:nvPicPr>
        <p:blipFill>
          <a:blip r:embed="rId4"/>
          <a:srcRect/>
          <a:stretch>
            <a:fillRect/>
          </a:stretch>
        </p:blipFill>
        <p:spPr>
          <a:xfrm>
            <a:off x="1537182" y="7618981"/>
            <a:ext cx="2683333" cy="2017620"/>
          </a:xfrm>
          <a:prstGeom prst="rect">
            <a:avLst/>
          </a:prstGeom>
        </p:spPr>
      </p:pic>
      <p:pic>
        <p:nvPicPr>
          <p:cNvPr id="5" name="Picture 5"/>
          <p:cNvPicPr>
            <a:picLocks noChangeAspect="1"/>
          </p:cNvPicPr>
          <p:nvPr/>
        </p:nvPicPr>
        <p:blipFill>
          <a:blip r:embed="rId5" cstate="print"/>
          <a:srcRect t="23814" r="4696" b="18155"/>
          <a:stretch>
            <a:fillRect/>
          </a:stretch>
        </p:blipFill>
        <p:spPr>
          <a:xfrm>
            <a:off x="11109154" y="4153066"/>
            <a:ext cx="4915499" cy="299297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 xmlns:asvg="http://schemas.microsoft.com/office/drawing/2016/SVG/main" r:embed="rId7"/>
              </a:ext>
            </a:extLst>
          </a:blip>
          <a:srcRect/>
          <a:stretch>
            <a:fillRect/>
          </a:stretch>
        </p:blipFill>
        <p:spPr>
          <a:xfrm>
            <a:off x="11767071" y="7437055"/>
            <a:ext cx="1518214" cy="1518214"/>
          </a:xfrm>
          <a:prstGeom prst="rect">
            <a:avLst/>
          </a:prstGeom>
        </p:spPr>
      </p:pic>
      <p:pic>
        <p:nvPicPr>
          <p:cNvPr id="7" name="Picture 7"/>
          <p:cNvPicPr>
            <a:picLocks noChangeAspect="1"/>
          </p:cNvPicPr>
          <p:nvPr/>
        </p:nvPicPr>
        <p:blipFill>
          <a:blip r:embed="rId8"/>
          <a:srcRect/>
          <a:stretch>
            <a:fillRect/>
          </a:stretch>
        </p:blipFill>
        <p:spPr>
          <a:xfrm>
            <a:off x="12814478" y="7755332"/>
            <a:ext cx="1728340" cy="1726179"/>
          </a:xfrm>
          <a:prstGeom prst="rect">
            <a:avLst/>
          </a:prstGeom>
        </p:spPr>
      </p:pic>
      <p:sp>
        <p:nvSpPr>
          <p:cNvPr id="8" name="TextBox 8"/>
          <p:cNvSpPr txBox="1"/>
          <p:nvPr/>
        </p:nvSpPr>
        <p:spPr>
          <a:xfrm>
            <a:off x="433304" y="3156686"/>
            <a:ext cx="15194740" cy="459740"/>
          </a:xfrm>
          <a:prstGeom prst="rect">
            <a:avLst/>
          </a:prstGeom>
        </p:spPr>
        <p:txBody>
          <a:bodyPr lIns="0" tIns="0" rIns="0" bIns="0" rtlCol="0" anchor="t">
            <a:spAutoFit/>
          </a:bodyPr>
          <a:lstStyle/>
          <a:p>
            <a:pPr marL="604518" lvl="1" indent="-302259">
              <a:lnSpc>
                <a:spcPts val="3639"/>
              </a:lnSpc>
              <a:buFont typeface="Arial"/>
              <a:buChar char="•"/>
            </a:pPr>
            <a:r>
              <a:rPr lang="en-US" sz="2799">
                <a:solidFill>
                  <a:srgbClr val="000000"/>
                </a:solidFill>
                <a:latin typeface="TT Commons Pro"/>
              </a:rPr>
              <a:t>Öfke temel bir duygu olduğu için doğası gereği, herhangi bir durumda doğrudan tetiklenebilir.</a:t>
            </a:r>
          </a:p>
        </p:txBody>
      </p:sp>
      <p:sp>
        <p:nvSpPr>
          <p:cNvPr id="9" name="TextBox 9"/>
          <p:cNvSpPr txBox="1"/>
          <p:nvPr/>
        </p:nvSpPr>
        <p:spPr>
          <a:xfrm>
            <a:off x="904659" y="4553018"/>
            <a:ext cx="4378386" cy="2454275"/>
          </a:xfrm>
          <a:prstGeom prst="rect">
            <a:avLst/>
          </a:prstGeom>
        </p:spPr>
        <p:txBody>
          <a:bodyPr lIns="0" tIns="0" rIns="0" bIns="0" rtlCol="0" anchor="t">
            <a:spAutoFit/>
          </a:bodyPr>
          <a:lstStyle/>
          <a:p>
            <a:pPr>
              <a:lnSpc>
                <a:spcPts val="3249"/>
              </a:lnSpc>
            </a:pPr>
            <a:r>
              <a:rPr lang="en-US" sz="2499">
                <a:solidFill>
                  <a:srgbClr val="000000"/>
                </a:solidFill>
                <a:latin typeface="TT Commons Pro"/>
              </a:rPr>
              <a:t> Örneğin haksızlığa uğradığımız durumlarda hissettiğimiz öfke işlevsel ve birincil bir duygudur; hakkımızı savunmak ve sınırlarımızı korumak üzere bizi harekete geçirir.</a:t>
            </a:r>
          </a:p>
        </p:txBody>
      </p:sp>
      <p:sp>
        <p:nvSpPr>
          <p:cNvPr id="10" name="TextBox 10"/>
          <p:cNvSpPr txBox="1"/>
          <p:nvPr/>
        </p:nvSpPr>
        <p:spPr>
          <a:xfrm>
            <a:off x="11295016" y="4305035"/>
            <a:ext cx="4543774" cy="2741295"/>
          </a:xfrm>
          <a:prstGeom prst="rect">
            <a:avLst/>
          </a:prstGeom>
        </p:spPr>
        <p:txBody>
          <a:bodyPr lIns="0" tIns="0" rIns="0" bIns="0" rtlCol="0" anchor="t">
            <a:spAutoFit/>
          </a:bodyPr>
          <a:lstStyle/>
          <a:p>
            <a:pPr>
              <a:lnSpc>
                <a:spcPts val="3120"/>
              </a:lnSpc>
            </a:pPr>
            <a:r>
              <a:rPr lang="en-US" sz="2400">
                <a:solidFill>
                  <a:srgbClr val="000000"/>
                </a:solidFill>
                <a:latin typeface="TT Commons Pro"/>
              </a:rPr>
              <a:t>Ancak bazı durumlarda, öfke başka bir duygunun yerine geçen, bir anlamda ikame bir duygu olarak da karşımıza çıkabilir. Başka bir duygunun yerine geçerek onun yerine hissedilen duygulara </a:t>
            </a:r>
          </a:p>
          <a:p>
            <a:pPr>
              <a:lnSpc>
                <a:spcPts val="3120"/>
              </a:lnSpc>
            </a:pPr>
            <a:r>
              <a:rPr lang="en-US" sz="2400">
                <a:solidFill>
                  <a:srgbClr val="000000"/>
                </a:solidFill>
                <a:latin typeface="TT Commons Pro Bold"/>
              </a:rPr>
              <a:t>ikincil duygular</a:t>
            </a:r>
            <a:r>
              <a:rPr lang="en-US" sz="2400">
                <a:solidFill>
                  <a:srgbClr val="000000"/>
                </a:solidFill>
                <a:latin typeface="TT Commons Pro"/>
              </a:rPr>
              <a:t> diyoruz. </a:t>
            </a:r>
          </a:p>
        </p:txBody>
      </p:sp>
      <p:sp>
        <p:nvSpPr>
          <p:cNvPr id="11" name="TextBox 11"/>
          <p:cNvSpPr txBox="1"/>
          <p:nvPr/>
        </p:nvSpPr>
        <p:spPr>
          <a:xfrm>
            <a:off x="299701" y="1084290"/>
            <a:ext cx="17688597" cy="935355"/>
          </a:xfrm>
          <a:prstGeom prst="rect">
            <a:avLst/>
          </a:prstGeom>
        </p:spPr>
        <p:txBody>
          <a:bodyPr lIns="0" tIns="0" rIns="0" bIns="0" rtlCol="0" anchor="t">
            <a:spAutoFit/>
          </a:bodyPr>
          <a:lstStyle/>
          <a:p>
            <a:pPr>
              <a:lnSpc>
                <a:spcPts val="7800"/>
              </a:lnSpc>
            </a:pPr>
            <a:r>
              <a:rPr lang="en-US" sz="5200">
                <a:solidFill>
                  <a:srgbClr val="000000"/>
                </a:solidFill>
                <a:latin typeface="TAN Mon Cheri"/>
              </a:rPr>
              <a:t>ÖFKENIN DIĞER DUYGULARLA İLIŞKISI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E4494"/>
        </a:solidFill>
        <a:effectLst/>
      </p:bgPr>
    </p:bg>
    <p:spTree>
      <p:nvGrpSpPr>
        <p:cNvPr id="1" name=""/>
        <p:cNvGrpSpPr/>
        <p:nvPr/>
      </p:nvGrpSpPr>
      <p:grpSpPr>
        <a:xfrm>
          <a:off x="0" y="0"/>
          <a:ext cx="0" cy="0"/>
          <a:chOff x="0" y="0"/>
          <a:chExt cx="0" cy="0"/>
        </a:xfrm>
      </p:grpSpPr>
      <p:grpSp>
        <p:nvGrpSpPr>
          <p:cNvPr id="2" name="Group 2"/>
          <p:cNvGrpSpPr/>
          <p:nvPr/>
        </p:nvGrpSpPr>
        <p:grpSpPr>
          <a:xfrm>
            <a:off x="12525026" y="1458708"/>
            <a:ext cx="5263514" cy="8229600"/>
            <a:chOff x="0" y="0"/>
            <a:chExt cx="1224092" cy="1913890"/>
          </a:xfrm>
        </p:grpSpPr>
        <p:sp>
          <p:nvSpPr>
            <p:cNvPr id="3" name="Freeform 3"/>
            <p:cNvSpPr/>
            <p:nvPr/>
          </p:nvSpPr>
          <p:spPr>
            <a:xfrm>
              <a:off x="0" y="0"/>
              <a:ext cx="1224092" cy="1913890"/>
            </a:xfrm>
            <a:custGeom>
              <a:avLst/>
              <a:gdLst/>
              <a:ahLst/>
              <a:cxnLst/>
              <a:rect l="l" t="t" r="r" b="b"/>
              <a:pathLst>
                <a:path w="1224092" h="1913890">
                  <a:moveTo>
                    <a:pt x="1099632" y="1913890"/>
                  </a:moveTo>
                  <a:lnTo>
                    <a:pt x="124460" y="1913890"/>
                  </a:lnTo>
                  <a:cubicBezTo>
                    <a:pt x="55880" y="1913890"/>
                    <a:pt x="0" y="1858010"/>
                    <a:pt x="0" y="1789430"/>
                  </a:cubicBezTo>
                  <a:lnTo>
                    <a:pt x="0" y="124460"/>
                  </a:lnTo>
                  <a:cubicBezTo>
                    <a:pt x="0" y="55880"/>
                    <a:pt x="55880" y="0"/>
                    <a:pt x="124460" y="0"/>
                  </a:cubicBezTo>
                  <a:lnTo>
                    <a:pt x="1099632" y="0"/>
                  </a:lnTo>
                  <a:cubicBezTo>
                    <a:pt x="1168212" y="0"/>
                    <a:pt x="1224092" y="55880"/>
                    <a:pt x="1224092" y="124460"/>
                  </a:cubicBezTo>
                  <a:lnTo>
                    <a:pt x="1224092" y="1789430"/>
                  </a:lnTo>
                  <a:cubicBezTo>
                    <a:pt x="1224092" y="1858010"/>
                    <a:pt x="1168212" y="1913890"/>
                    <a:pt x="1099632" y="1913890"/>
                  </a:cubicBezTo>
                  <a:close/>
                </a:path>
              </a:pathLst>
            </a:custGeom>
            <a:solidFill>
              <a:srgbClr val="196E63"/>
            </a:solidFill>
          </p:spPr>
        </p:sp>
      </p:grpSp>
      <p:grpSp>
        <p:nvGrpSpPr>
          <p:cNvPr id="4" name="Group 4"/>
          <p:cNvGrpSpPr/>
          <p:nvPr/>
        </p:nvGrpSpPr>
        <p:grpSpPr>
          <a:xfrm>
            <a:off x="498520" y="711166"/>
            <a:ext cx="15670683" cy="9385440"/>
            <a:chOff x="0" y="0"/>
            <a:chExt cx="4652979" cy="2786749"/>
          </a:xfrm>
        </p:grpSpPr>
        <p:sp>
          <p:nvSpPr>
            <p:cNvPr id="5" name="Freeform 5"/>
            <p:cNvSpPr/>
            <p:nvPr/>
          </p:nvSpPr>
          <p:spPr>
            <a:xfrm>
              <a:off x="0" y="0"/>
              <a:ext cx="4652979" cy="2786749"/>
            </a:xfrm>
            <a:custGeom>
              <a:avLst/>
              <a:gdLst/>
              <a:ahLst/>
              <a:cxnLst/>
              <a:rect l="l" t="t" r="r" b="b"/>
              <a:pathLst>
                <a:path w="4652979" h="2786749">
                  <a:moveTo>
                    <a:pt x="4528519" y="2786749"/>
                  </a:moveTo>
                  <a:lnTo>
                    <a:pt x="124460" y="2786749"/>
                  </a:lnTo>
                  <a:cubicBezTo>
                    <a:pt x="55880" y="2786749"/>
                    <a:pt x="0" y="2730869"/>
                    <a:pt x="0" y="2662288"/>
                  </a:cubicBezTo>
                  <a:lnTo>
                    <a:pt x="0" y="124460"/>
                  </a:lnTo>
                  <a:cubicBezTo>
                    <a:pt x="0" y="55880"/>
                    <a:pt x="55880" y="0"/>
                    <a:pt x="124460" y="0"/>
                  </a:cubicBezTo>
                  <a:lnTo>
                    <a:pt x="4528519" y="0"/>
                  </a:lnTo>
                  <a:cubicBezTo>
                    <a:pt x="4597099" y="0"/>
                    <a:pt x="4652979" y="55880"/>
                    <a:pt x="4652979" y="124460"/>
                  </a:cubicBezTo>
                  <a:lnTo>
                    <a:pt x="4652979" y="2662289"/>
                  </a:lnTo>
                  <a:cubicBezTo>
                    <a:pt x="4652979" y="2730869"/>
                    <a:pt x="4597099" y="2786749"/>
                    <a:pt x="4528519" y="2786749"/>
                  </a:cubicBezTo>
                  <a:close/>
                </a:path>
              </a:pathLst>
            </a:custGeom>
            <a:solidFill>
              <a:srgbClr val="FFFFFF"/>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 xmlns:asvg="http://schemas.microsoft.com/office/drawing/2016/SVG/main" r:embed="rId3"/>
              </a:ext>
            </a:extLst>
          </a:blip>
          <a:srcRect/>
          <a:stretch>
            <a:fillRect/>
          </a:stretch>
        </p:blipFill>
        <p:spPr>
          <a:xfrm>
            <a:off x="15926409" y="8404731"/>
            <a:ext cx="1201386" cy="1201386"/>
          </a:xfrm>
          <a:prstGeom prst="rect">
            <a:avLst/>
          </a:prstGeom>
        </p:spPr>
      </p:pic>
      <p:grpSp>
        <p:nvGrpSpPr>
          <p:cNvPr id="7" name="Group 7"/>
          <p:cNvGrpSpPr/>
          <p:nvPr/>
        </p:nvGrpSpPr>
        <p:grpSpPr>
          <a:xfrm>
            <a:off x="1161010" y="1028700"/>
            <a:ext cx="12188750" cy="6447978"/>
            <a:chOff x="0" y="0"/>
            <a:chExt cx="16251667" cy="8597304"/>
          </a:xfrm>
        </p:grpSpPr>
        <p:sp>
          <p:nvSpPr>
            <p:cNvPr id="8" name="TextBox 8"/>
            <p:cNvSpPr txBox="1"/>
            <p:nvPr/>
          </p:nvSpPr>
          <p:spPr>
            <a:xfrm>
              <a:off x="0" y="-57150"/>
              <a:ext cx="16251667" cy="4749449"/>
            </a:xfrm>
            <a:prstGeom prst="rect">
              <a:avLst/>
            </a:prstGeom>
          </p:spPr>
          <p:txBody>
            <a:bodyPr lIns="0" tIns="0" rIns="0" bIns="0" rtlCol="0" anchor="t">
              <a:spAutoFit/>
            </a:bodyPr>
            <a:lstStyle/>
            <a:p>
              <a:pPr>
                <a:lnSpc>
                  <a:spcPts val="3952"/>
                </a:lnSpc>
              </a:pPr>
              <a:endParaRPr/>
            </a:p>
            <a:p>
              <a:pPr algn="ctr">
                <a:lnSpc>
                  <a:spcPts val="4931"/>
                </a:lnSpc>
              </a:pPr>
              <a:r>
                <a:rPr lang="en-US" sz="3522">
                  <a:solidFill>
                    <a:srgbClr val="2E4494"/>
                  </a:solidFill>
                  <a:latin typeface="Paytone One Bold"/>
                </a:rPr>
                <a:t>DUYGULARIMIZ</a:t>
              </a:r>
            </a:p>
            <a:p>
              <a:pPr>
                <a:lnSpc>
                  <a:spcPts val="3952"/>
                </a:lnSpc>
              </a:pPr>
              <a:endParaRPr lang="en-US" sz="3522">
                <a:solidFill>
                  <a:srgbClr val="2E4494"/>
                </a:solidFill>
                <a:latin typeface="Paytone One Bold"/>
              </a:endParaRPr>
            </a:p>
            <a:p>
              <a:pPr>
                <a:lnSpc>
                  <a:spcPts val="3952"/>
                </a:lnSpc>
              </a:pPr>
              <a:r>
                <a:rPr lang="en-US" sz="2822">
                  <a:solidFill>
                    <a:srgbClr val="000000"/>
                  </a:solidFill>
                  <a:latin typeface="Nunito"/>
                </a:rPr>
                <a:t>Her birimiz temel duyguları (mutluluk, kızgınlık, üzüntü, korku, iğrenme) kapsayan bir duygulanım sistemine sahip olarak dünyaya geliriz ve bu sistem aslen işlevseldir, çünkü duygular hayatta kalmamıza yardımcı olan ve harekete geçmemizi sağlayan temel bir motivasyon kaynağıdır</a:t>
              </a:r>
            </a:p>
          </p:txBody>
        </p:sp>
        <p:sp>
          <p:nvSpPr>
            <p:cNvPr id="9" name="TextBox 9"/>
            <p:cNvSpPr txBox="1"/>
            <p:nvPr/>
          </p:nvSpPr>
          <p:spPr>
            <a:xfrm>
              <a:off x="0" y="5462613"/>
              <a:ext cx="16251667" cy="1210128"/>
            </a:xfrm>
            <a:prstGeom prst="rect">
              <a:avLst/>
            </a:prstGeom>
          </p:spPr>
          <p:txBody>
            <a:bodyPr lIns="0" tIns="0" rIns="0" bIns="0" rtlCol="0" anchor="t">
              <a:spAutoFit/>
            </a:bodyPr>
            <a:lstStyle/>
            <a:p>
              <a:pPr>
                <a:lnSpc>
                  <a:spcPts val="3621"/>
                </a:lnSpc>
              </a:pPr>
              <a:r>
                <a:rPr lang="en-US" sz="2785">
                  <a:solidFill>
                    <a:srgbClr val="CF6C58"/>
                  </a:solidFill>
                  <a:latin typeface="Paytone One"/>
                </a:rPr>
                <a:t>Dikkatimizi belirli bir deneyime veya hedefe yönlendirmemizi sağlarlar; dolayısıyla hedef-odaklıdırlar. </a:t>
              </a:r>
            </a:p>
          </p:txBody>
        </p:sp>
        <p:sp>
          <p:nvSpPr>
            <p:cNvPr id="10" name="TextBox 10"/>
            <p:cNvSpPr txBox="1"/>
            <p:nvPr/>
          </p:nvSpPr>
          <p:spPr>
            <a:xfrm>
              <a:off x="0" y="7996777"/>
              <a:ext cx="16251667" cy="600528"/>
            </a:xfrm>
            <a:prstGeom prst="rect">
              <a:avLst/>
            </a:prstGeom>
          </p:spPr>
          <p:txBody>
            <a:bodyPr lIns="0" tIns="0" rIns="0" bIns="0" rtlCol="0" anchor="t">
              <a:spAutoFit/>
            </a:bodyPr>
            <a:lstStyle/>
            <a:p>
              <a:pPr>
                <a:lnSpc>
                  <a:spcPts val="3621"/>
                </a:lnSpc>
              </a:pPr>
              <a:r>
                <a:rPr lang="en-US" sz="2785">
                  <a:solidFill>
                    <a:srgbClr val="CF6C58"/>
                  </a:solidFill>
                  <a:latin typeface="Paytone One"/>
                </a:rPr>
                <a:t>İletişime yöneliktir; çevremizle nasıl etkileşeceğimizi belirlerler.</a:t>
              </a:r>
            </a:p>
          </p:txBody>
        </p:sp>
      </p:grpSp>
      <p:grpSp>
        <p:nvGrpSpPr>
          <p:cNvPr id="11" name="Group 11"/>
          <p:cNvGrpSpPr/>
          <p:nvPr/>
        </p:nvGrpSpPr>
        <p:grpSpPr>
          <a:xfrm>
            <a:off x="13502656" y="1028700"/>
            <a:ext cx="1282483" cy="1282483"/>
            <a:chOff x="0" y="0"/>
            <a:chExt cx="1913890" cy="1913890"/>
          </a:xfrm>
        </p:grpSpPr>
        <p:sp>
          <p:nvSpPr>
            <p:cNvPr id="12" name="Freeform 12"/>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grpSp>
        <p:nvGrpSpPr>
          <p:cNvPr id="13" name="Group 13"/>
          <p:cNvGrpSpPr/>
          <p:nvPr/>
        </p:nvGrpSpPr>
        <p:grpSpPr>
          <a:xfrm>
            <a:off x="13487017" y="7975817"/>
            <a:ext cx="1282483" cy="1282483"/>
            <a:chOff x="0" y="0"/>
            <a:chExt cx="1913890" cy="1913890"/>
          </a:xfrm>
        </p:grpSpPr>
        <p:sp>
          <p:nvSpPr>
            <p:cNvPr id="14" name="Freeform 14"/>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pic>
        <p:nvPicPr>
          <p:cNvPr id="15" name="Picture 15"/>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 xmlns:asvg="http://schemas.microsoft.com/office/drawing/2016/SVG/main" r:embed="rId5"/>
              </a:ext>
            </a:extLst>
          </a:blip>
          <a:srcRect/>
          <a:stretch>
            <a:fillRect/>
          </a:stretch>
        </p:blipFill>
        <p:spPr>
          <a:xfrm>
            <a:off x="6864163" y="7975817"/>
            <a:ext cx="2634131" cy="1599636"/>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8F8F6"/>
        </a:solidFill>
        <a:effectLst/>
      </p:bgPr>
    </p:bg>
    <p:spTree>
      <p:nvGrpSpPr>
        <p:cNvPr id="1" name=""/>
        <p:cNvGrpSpPr/>
        <p:nvPr/>
      </p:nvGrpSpPr>
      <p:grpSpPr>
        <a:xfrm>
          <a:off x="0" y="0"/>
          <a:ext cx="0" cy="0"/>
          <a:chOff x="0" y="0"/>
          <a:chExt cx="0" cy="0"/>
        </a:xfrm>
      </p:grpSpPr>
      <p:sp>
        <p:nvSpPr>
          <p:cNvPr id="2" name="AutoShape 2"/>
          <p:cNvSpPr/>
          <p:nvPr/>
        </p:nvSpPr>
        <p:spPr>
          <a:xfrm>
            <a:off x="0" y="0"/>
            <a:ext cx="5309907" cy="1212429"/>
          </a:xfrm>
          <a:prstGeom prst="rect">
            <a:avLst/>
          </a:prstGeom>
          <a:solidFill>
            <a:srgbClr val="CCEBE6"/>
          </a:solidFill>
        </p:spPr>
      </p:sp>
      <p:sp>
        <p:nvSpPr>
          <p:cNvPr id="3" name="AutoShape 3"/>
          <p:cNvSpPr/>
          <p:nvPr/>
        </p:nvSpPr>
        <p:spPr>
          <a:xfrm>
            <a:off x="10566997" y="0"/>
            <a:ext cx="7721003" cy="10287000"/>
          </a:xfrm>
          <a:prstGeom prst="rect">
            <a:avLst/>
          </a:prstGeom>
          <a:solidFill>
            <a:srgbClr val="CCEBE6"/>
          </a:solidFill>
        </p:spPr>
      </p:sp>
      <p:pic>
        <p:nvPicPr>
          <p:cNvPr id="4" name="Picture 4"/>
          <p:cNvPicPr>
            <a:picLocks noChangeAspect="1"/>
          </p:cNvPicPr>
          <p:nvPr/>
        </p:nvPicPr>
        <p:blipFill>
          <a:blip r:embed="rId2"/>
          <a:srcRect/>
          <a:stretch>
            <a:fillRect/>
          </a:stretch>
        </p:blipFill>
        <p:spPr>
          <a:xfrm>
            <a:off x="14583854" y="2812769"/>
            <a:ext cx="3028329" cy="1863132"/>
          </a:xfrm>
          <a:prstGeom prst="rect">
            <a:avLst/>
          </a:prstGeom>
        </p:spPr>
      </p:pic>
      <p:pic>
        <p:nvPicPr>
          <p:cNvPr id="5" name="Picture 5"/>
          <p:cNvPicPr>
            <a:picLocks noChangeAspect="1"/>
          </p:cNvPicPr>
          <p:nvPr/>
        </p:nvPicPr>
        <p:blipFill>
          <a:blip r:embed="rId3"/>
          <a:srcRect/>
          <a:stretch>
            <a:fillRect/>
          </a:stretch>
        </p:blipFill>
        <p:spPr>
          <a:xfrm>
            <a:off x="14834266" y="5963463"/>
            <a:ext cx="3234035" cy="1821840"/>
          </a:xfrm>
          <a:prstGeom prst="rect">
            <a:avLst/>
          </a:prstGeom>
        </p:spPr>
      </p:pic>
      <p:grpSp>
        <p:nvGrpSpPr>
          <p:cNvPr id="6" name="Group 6"/>
          <p:cNvGrpSpPr>
            <a:grpSpLocks noChangeAspect="1"/>
          </p:cNvGrpSpPr>
          <p:nvPr/>
        </p:nvGrpSpPr>
        <p:grpSpPr>
          <a:xfrm>
            <a:off x="2501613" y="6183385"/>
            <a:ext cx="3203849" cy="3203836"/>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22859" r="-22859"/>
              </a:stretch>
            </a:blipFill>
          </p:spPr>
        </p:sp>
      </p:grpSp>
      <p:sp>
        <p:nvSpPr>
          <p:cNvPr id="8" name="TextBox 8"/>
          <p:cNvSpPr txBox="1"/>
          <p:nvPr/>
        </p:nvSpPr>
        <p:spPr>
          <a:xfrm>
            <a:off x="466382" y="2591613"/>
            <a:ext cx="8075483" cy="3371850"/>
          </a:xfrm>
          <a:prstGeom prst="rect">
            <a:avLst/>
          </a:prstGeom>
        </p:spPr>
        <p:txBody>
          <a:bodyPr lIns="0" tIns="0" rIns="0" bIns="0" rtlCol="0" anchor="t">
            <a:spAutoFit/>
          </a:bodyPr>
          <a:lstStyle/>
          <a:p>
            <a:pPr>
              <a:lnSpc>
                <a:spcPts val="3359"/>
              </a:lnSpc>
            </a:pPr>
            <a:r>
              <a:rPr lang="en-US" sz="2799">
                <a:solidFill>
                  <a:srgbClr val="191919"/>
                </a:solidFill>
                <a:latin typeface="Roboto"/>
              </a:rPr>
              <a:t>Öfkenin ikincil duygu olarak deneyimlendiği durumlarda birincil duyguyu örten/saklayan bir etkisi olduğu için gerçek duygusal deneyimimizi yaşamamız ve ondan gelecek bilgiye ulaşmamız engellenmiş olur. Öfkenin ikincil duygu olduğu bu tür durumlarda </a:t>
            </a:r>
            <a:r>
              <a:rPr lang="en-US" sz="2799">
                <a:solidFill>
                  <a:srgbClr val="191919"/>
                </a:solidFill>
                <a:latin typeface="Roboto Bold"/>
              </a:rPr>
              <a:t>öfke işlevsel değildir.</a:t>
            </a:r>
            <a:r>
              <a:rPr lang="en-US" sz="2799">
                <a:solidFill>
                  <a:srgbClr val="191919"/>
                </a:solidFill>
                <a:latin typeface="Roboto"/>
              </a:rPr>
              <a:t> Öfkenin altında gizlenmiş olan birincil duyguya ulaşmak gerekir.</a:t>
            </a:r>
          </a:p>
        </p:txBody>
      </p:sp>
      <p:sp>
        <p:nvSpPr>
          <p:cNvPr id="9" name="TextBox 9"/>
          <p:cNvSpPr txBox="1"/>
          <p:nvPr/>
        </p:nvSpPr>
        <p:spPr>
          <a:xfrm>
            <a:off x="10897421" y="1273958"/>
            <a:ext cx="7571331" cy="6309360"/>
          </a:xfrm>
          <a:prstGeom prst="rect">
            <a:avLst/>
          </a:prstGeom>
        </p:spPr>
        <p:txBody>
          <a:bodyPr lIns="0" tIns="0" rIns="0" bIns="0" rtlCol="0" anchor="t">
            <a:spAutoFit/>
          </a:bodyPr>
          <a:lstStyle/>
          <a:p>
            <a:pPr>
              <a:lnSpc>
                <a:spcPts val="2939"/>
              </a:lnSpc>
              <a:spcBef>
                <a:spcPct val="0"/>
              </a:spcBef>
            </a:pPr>
            <a:r>
              <a:rPr lang="en-US" sz="2099">
                <a:solidFill>
                  <a:srgbClr val="191919"/>
                </a:solidFill>
                <a:latin typeface="DM Sans Bold"/>
              </a:rPr>
              <a:t>ÖFKE DUYGUSU;  ŞİDDET, SALDIRGANLIK VE DÜŞMANLIK DUYGULARINDAN FARKLIDIR. </a:t>
            </a:r>
          </a:p>
          <a:p>
            <a:pPr>
              <a:lnSpc>
                <a:spcPts val="2939"/>
              </a:lnSpc>
              <a:spcBef>
                <a:spcPct val="0"/>
              </a:spcBef>
            </a:pPr>
            <a:endParaRPr lang="en-US" sz="2099">
              <a:solidFill>
                <a:srgbClr val="191919"/>
              </a:solidFill>
              <a:latin typeface="DM Sans Bold"/>
            </a:endParaRPr>
          </a:p>
          <a:p>
            <a:pPr>
              <a:lnSpc>
                <a:spcPts val="2939"/>
              </a:lnSpc>
              <a:spcBef>
                <a:spcPct val="0"/>
              </a:spcBef>
            </a:pPr>
            <a:endParaRPr lang="en-US" sz="2099">
              <a:solidFill>
                <a:srgbClr val="191919"/>
              </a:solidFill>
              <a:latin typeface="DM Sans Bold"/>
            </a:endParaRPr>
          </a:p>
          <a:p>
            <a:pPr>
              <a:lnSpc>
                <a:spcPts val="2939"/>
              </a:lnSpc>
              <a:spcBef>
                <a:spcPct val="0"/>
              </a:spcBef>
            </a:pPr>
            <a:r>
              <a:rPr lang="en-US" sz="2099">
                <a:solidFill>
                  <a:srgbClr val="191919"/>
                </a:solidFill>
                <a:latin typeface="DM Sans Bold"/>
              </a:rPr>
              <a:t>DÜŞMANLIK, ÖFKE </a:t>
            </a:r>
          </a:p>
          <a:p>
            <a:pPr>
              <a:lnSpc>
                <a:spcPts val="2939"/>
              </a:lnSpc>
              <a:spcBef>
                <a:spcPct val="0"/>
              </a:spcBef>
            </a:pPr>
            <a:r>
              <a:rPr lang="en-US" sz="2099">
                <a:solidFill>
                  <a:srgbClr val="191919"/>
                </a:solidFill>
                <a:latin typeface="DM Sans Bold"/>
              </a:rPr>
              <a:t>DUYGULARINI İÇERSE DE </a:t>
            </a:r>
          </a:p>
          <a:p>
            <a:pPr>
              <a:lnSpc>
                <a:spcPts val="2939"/>
              </a:lnSpc>
              <a:spcBef>
                <a:spcPct val="0"/>
              </a:spcBef>
            </a:pPr>
            <a:r>
              <a:rPr lang="en-US" sz="2099">
                <a:solidFill>
                  <a:srgbClr val="191919"/>
                </a:solidFill>
                <a:latin typeface="DM Sans Bold"/>
              </a:rPr>
              <a:t>ÖFKEYE GÖRE DAHA UZUN </a:t>
            </a:r>
          </a:p>
          <a:p>
            <a:pPr>
              <a:lnSpc>
                <a:spcPts val="2939"/>
              </a:lnSpc>
              <a:spcBef>
                <a:spcPct val="0"/>
              </a:spcBef>
            </a:pPr>
            <a:r>
              <a:rPr lang="en-US" sz="2099">
                <a:solidFill>
                  <a:srgbClr val="191919"/>
                </a:solidFill>
                <a:latin typeface="DM Sans Bold"/>
              </a:rPr>
              <a:t>SÜRELİ OLUMSUZ BİR </a:t>
            </a:r>
          </a:p>
          <a:p>
            <a:pPr>
              <a:lnSpc>
                <a:spcPts val="2939"/>
              </a:lnSpc>
              <a:spcBef>
                <a:spcPct val="0"/>
              </a:spcBef>
            </a:pPr>
            <a:r>
              <a:rPr lang="en-US" sz="2099">
                <a:solidFill>
                  <a:srgbClr val="191919"/>
                </a:solidFill>
                <a:latin typeface="DM Sans Bold"/>
              </a:rPr>
              <a:t>DUYGUDUR. </a:t>
            </a:r>
          </a:p>
          <a:p>
            <a:pPr>
              <a:lnSpc>
                <a:spcPts val="2939"/>
              </a:lnSpc>
              <a:spcBef>
                <a:spcPct val="0"/>
              </a:spcBef>
            </a:pPr>
            <a:endParaRPr lang="en-US" sz="2099">
              <a:solidFill>
                <a:srgbClr val="191919"/>
              </a:solidFill>
              <a:latin typeface="DM Sans Bold"/>
            </a:endParaRPr>
          </a:p>
          <a:p>
            <a:pPr>
              <a:lnSpc>
                <a:spcPts val="2939"/>
              </a:lnSpc>
              <a:spcBef>
                <a:spcPct val="0"/>
              </a:spcBef>
            </a:pPr>
            <a:endParaRPr lang="en-US" sz="2099">
              <a:solidFill>
                <a:srgbClr val="191919"/>
              </a:solidFill>
              <a:latin typeface="DM Sans Bold"/>
            </a:endParaRPr>
          </a:p>
          <a:p>
            <a:pPr>
              <a:lnSpc>
                <a:spcPts val="2939"/>
              </a:lnSpc>
              <a:spcBef>
                <a:spcPct val="0"/>
              </a:spcBef>
            </a:pPr>
            <a:endParaRPr lang="en-US" sz="2099">
              <a:solidFill>
                <a:srgbClr val="191919"/>
              </a:solidFill>
              <a:latin typeface="DM Sans Bold"/>
            </a:endParaRPr>
          </a:p>
          <a:p>
            <a:pPr>
              <a:lnSpc>
                <a:spcPts val="2939"/>
              </a:lnSpc>
              <a:spcBef>
                <a:spcPct val="0"/>
              </a:spcBef>
            </a:pPr>
            <a:endParaRPr lang="en-US" sz="2099">
              <a:solidFill>
                <a:srgbClr val="191919"/>
              </a:solidFill>
              <a:latin typeface="DM Sans Bold"/>
            </a:endParaRPr>
          </a:p>
          <a:p>
            <a:pPr>
              <a:lnSpc>
                <a:spcPts val="2939"/>
              </a:lnSpc>
              <a:spcBef>
                <a:spcPct val="0"/>
              </a:spcBef>
            </a:pPr>
            <a:r>
              <a:rPr lang="en-US" sz="2099">
                <a:solidFill>
                  <a:srgbClr val="191919"/>
                </a:solidFill>
                <a:latin typeface="DM Sans Bold"/>
              </a:rPr>
              <a:t>SALDIRGANLIK İSE, ÖFKE VE </a:t>
            </a:r>
          </a:p>
          <a:p>
            <a:pPr>
              <a:lnSpc>
                <a:spcPts val="2939"/>
              </a:lnSpc>
              <a:spcBef>
                <a:spcPct val="0"/>
              </a:spcBef>
            </a:pPr>
            <a:r>
              <a:rPr lang="en-US" sz="2099">
                <a:solidFill>
                  <a:srgbClr val="191919"/>
                </a:solidFill>
                <a:latin typeface="DM Sans Bold"/>
              </a:rPr>
              <a:t>ŞİDDETİN DIŞA YÖNELİK </a:t>
            </a:r>
          </a:p>
          <a:p>
            <a:pPr>
              <a:lnSpc>
                <a:spcPts val="2939"/>
              </a:lnSpc>
              <a:spcBef>
                <a:spcPct val="0"/>
              </a:spcBef>
            </a:pPr>
            <a:r>
              <a:rPr lang="en-US" sz="2099">
                <a:solidFill>
                  <a:srgbClr val="191919"/>
                </a:solidFill>
                <a:latin typeface="DM Sans Bold"/>
              </a:rPr>
              <a:t>OLARAK İFADE EDİLME </a:t>
            </a:r>
          </a:p>
          <a:p>
            <a:pPr>
              <a:lnSpc>
                <a:spcPts val="2939"/>
              </a:lnSpc>
              <a:spcBef>
                <a:spcPct val="0"/>
              </a:spcBef>
            </a:pPr>
            <a:r>
              <a:rPr lang="en-US" sz="2099">
                <a:solidFill>
                  <a:srgbClr val="191919"/>
                </a:solidFill>
                <a:latin typeface="DM Sans Bold"/>
              </a:rPr>
              <a:t>ŞEKİLLERİNDEN BİRİDİR.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D2C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 xmlns:asvg="http://schemas.microsoft.com/office/drawing/2016/SVG/main" r:embed="rId3"/>
              </a:ext>
            </a:extLst>
          </a:blip>
          <a:srcRect/>
          <a:stretch>
            <a:fillRect/>
          </a:stretch>
        </p:blipFill>
        <p:spPr>
          <a:xfrm>
            <a:off x="1383225" y="5143500"/>
            <a:ext cx="790157" cy="760526"/>
          </a:xfrm>
          <a:prstGeom prst="rect">
            <a:avLst/>
          </a:prstGeom>
        </p:spPr>
      </p:pic>
      <p:pic>
        <p:nvPicPr>
          <p:cNvPr id="3" name="Picture 3"/>
          <p:cNvPicPr>
            <a:picLocks noChangeAspect="1"/>
          </p:cNvPicPr>
          <p:nvPr/>
        </p:nvPicPr>
        <p:blipFill>
          <a:blip r:embed="rId4"/>
          <a:srcRect/>
          <a:stretch>
            <a:fillRect/>
          </a:stretch>
        </p:blipFill>
        <p:spPr>
          <a:xfrm>
            <a:off x="5577131" y="5725868"/>
            <a:ext cx="7133738" cy="4061544"/>
          </a:xfrm>
          <a:prstGeom prst="rect">
            <a:avLst/>
          </a:prstGeom>
        </p:spPr>
      </p:pic>
      <p:sp>
        <p:nvSpPr>
          <p:cNvPr id="4" name="TextBox 4"/>
          <p:cNvSpPr txBox="1"/>
          <p:nvPr/>
        </p:nvSpPr>
        <p:spPr>
          <a:xfrm>
            <a:off x="4031282" y="2259512"/>
            <a:ext cx="10225436" cy="2627544"/>
          </a:xfrm>
          <a:prstGeom prst="rect">
            <a:avLst/>
          </a:prstGeom>
        </p:spPr>
        <p:txBody>
          <a:bodyPr lIns="0" tIns="0" rIns="0" bIns="0" rtlCol="0" anchor="t">
            <a:spAutoFit/>
          </a:bodyPr>
          <a:lstStyle/>
          <a:p>
            <a:pPr algn="ctr">
              <a:lnSpc>
                <a:spcPts val="5197"/>
              </a:lnSpc>
            </a:pPr>
            <a:r>
              <a:rPr lang="en-US" sz="3712">
                <a:solidFill>
                  <a:srgbClr val="000000"/>
                </a:solidFill>
                <a:latin typeface="Arimo"/>
              </a:rPr>
              <a:t>Şimdi beynimizde ve bedenimizde öfke duygusunun nasıl oluştuğuna göz atalım. Yapılan araştırmalar insan beyninin 3 temel yapıdan oluştuğunu gösteriyor.</a:t>
            </a:r>
          </a:p>
        </p:txBody>
      </p:sp>
      <p:sp>
        <p:nvSpPr>
          <p:cNvPr id="5" name="TextBox 5"/>
          <p:cNvSpPr txBox="1"/>
          <p:nvPr/>
        </p:nvSpPr>
        <p:spPr>
          <a:xfrm>
            <a:off x="2439846" y="933128"/>
            <a:ext cx="12908564" cy="871912"/>
          </a:xfrm>
          <a:prstGeom prst="rect">
            <a:avLst/>
          </a:prstGeom>
        </p:spPr>
        <p:txBody>
          <a:bodyPr lIns="0" tIns="0" rIns="0" bIns="0" rtlCol="0" anchor="t">
            <a:spAutoFit/>
          </a:bodyPr>
          <a:lstStyle/>
          <a:p>
            <a:pPr algn="ctr">
              <a:lnSpc>
                <a:spcPts val="6811"/>
              </a:lnSpc>
            </a:pPr>
            <a:r>
              <a:rPr lang="en-US" sz="5772">
                <a:solidFill>
                  <a:srgbClr val="000000"/>
                </a:solidFill>
                <a:latin typeface="HK Grotesk Bold"/>
              </a:rPr>
              <a:t>ÖFKENIN FİZYOLOJİSİ</a:t>
            </a:r>
          </a:p>
        </p:txBody>
      </p:sp>
      <p:pic>
        <p:nvPicPr>
          <p:cNvPr id="6" name="Picture 6"/>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 xmlns:asvg="http://schemas.microsoft.com/office/drawing/2016/SVG/main" r:embed="rId3"/>
              </a:ext>
            </a:extLst>
          </a:blip>
          <a:srcRect/>
          <a:stretch>
            <a:fillRect/>
          </a:stretch>
        </p:blipFill>
        <p:spPr>
          <a:xfrm>
            <a:off x="15234746" y="8878037"/>
            <a:ext cx="790157" cy="760526"/>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265413" y="723630"/>
            <a:ext cx="12908564" cy="968940"/>
          </a:xfrm>
          <a:prstGeom prst="rect">
            <a:avLst/>
          </a:prstGeom>
        </p:spPr>
        <p:txBody>
          <a:bodyPr lIns="0" tIns="0" rIns="0" bIns="0" rtlCol="0" anchor="t">
            <a:spAutoFit/>
          </a:bodyPr>
          <a:lstStyle/>
          <a:p>
            <a:pPr algn="ctr">
              <a:lnSpc>
                <a:spcPts val="7637"/>
              </a:lnSpc>
            </a:pPr>
            <a:r>
              <a:rPr lang="en-US" sz="6472">
                <a:solidFill>
                  <a:srgbClr val="000000"/>
                </a:solidFill>
                <a:latin typeface="HK Grotesk Bold"/>
              </a:rPr>
              <a:t>ÖFKENIN FİZYOLOJİSİ</a:t>
            </a:r>
          </a:p>
        </p:txBody>
      </p:sp>
      <p:pic>
        <p:nvPicPr>
          <p:cNvPr id="3" name="Picture 3"/>
          <p:cNvPicPr>
            <a:picLocks noChangeAspect="1"/>
          </p:cNvPicPr>
          <p:nvPr/>
        </p:nvPicPr>
        <p:blipFill>
          <a:blip r:embed="rId2"/>
          <a:srcRect/>
          <a:stretch>
            <a:fillRect/>
          </a:stretch>
        </p:blipFill>
        <p:spPr>
          <a:xfrm rot="313119">
            <a:off x="15389931" y="-1816871"/>
            <a:ext cx="5214256" cy="4986132"/>
          </a:xfrm>
          <a:prstGeom prst="rect">
            <a:avLst/>
          </a:prstGeom>
        </p:spPr>
      </p:pic>
      <p:pic>
        <p:nvPicPr>
          <p:cNvPr id="4" name="Picture 4"/>
          <p:cNvPicPr>
            <a:picLocks noChangeAspect="1"/>
          </p:cNvPicPr>
          <p:nvPr/>
        </p:nvPicPr>
        <p:blipFill>
          <a:blip r:embed="rId3" cstate="print"/>
          <a:srcRect/>
          <a:stretch>
            <a:fillRect/>
          </a:stretch>
        </p:blipFill>
        <p:spPr>
          <a:xfrm rot="4701287">
            <a:off x="-1452115" y="10096028"/>
            <a:ext cx="3221722" cy="1553138"/>
          </a:xfrm>
          <a:prstGeom prst="rect">
            <a:avLst/>
          </a:prstGeom>
        </p:spPr>
      </p:pic>
      <p:pic>
        <p:nvPicPr>
          <p:cNvPr id="5" name="Picture 5"/>
          <p:cNvPicPr>
            <a:picLocks noChangeAspect="1"/>
          </p:cNvPicPr>
          <p:nvPr/>
        </p:nvPicPr>
        <p:blipFill>
          <a:blip r:embed="rId4" cstate="print"/>
          <a:srcRect/>
          <a:stretch>
            <a:fillRect/>
          </a:stretch>
        </p:blipFill>
        <p:spPr>
          <a:xfrm>
            <a:off x="3643241" y="1028700"/>
            <a:ext cx="633127" cy="174637"/>
          </a:xfrm>
          <a:prstGeom prst="rect">
            <a:avLst/>
          </a:prstGeom>
        </p:spPr>
      </p:pic>
      <p:pic>
        <p:nvPicPr>
          <p:cNvPr id="6" name="Picture 6"/>
          <p:cNvPicPr>
            <a:picLocks noChangeAspect="1"/>
          </p:cNvPicPr>
          <p:nvPr/>
        </p:nvPicPr>
        <p:blipFill>
          <a:blip r:embed="rId4" cstate="print"/>
          <a:srcRect/>
          <a:stretch>
            <a:fillRect/>
          </a:stretch>
        </p:blipFill>
        <p:spPr>
          <a:xfrm>
            <a:off x="13161606" y="1028700"/>
            <a:ext cx="633127" cy="174637"/>
          </a:xfrm>
          <a:prstGeom prst="rect">
            <a:avLst/>
          </a:prstGeom>
        </p:spPr>
      </p:pic>
      <p:pic>
        <p:nvPicPr>
          <p:cNvPr id="7" name="Picture 7"/>
          <p:cNvPicPr>
            <a:picLocks noChangeAspect="1"/>
          </p:cNvPicPr>
          <p:nvPr/>
        </p:nvPicPr>
        <p:blipFill>
          <a:blip r:embed="rId5"/>
          <a:srcRect/>
          <a:stretch>
            <a:fillRect/>
          </a:stretch>
        </p:blipFill>
        <p:spPr>
          <a:xfrm>
            <a:off x="12093135" y="2618426"/>
            <a:ext cx="4768186" cy="2151644"/>
          </a:xfrm>
          <a:prstGeom prst="rect">
            <a:avLst/>
          </a:prstGeom>
        </p:spPr>
      </p:pic>
      <p:grpSp>
        <p:nvGrpSpPr>
          <p:cNvPr id="8" name="Group 8"/>
          <p:cNvGrpSpPr/>
          <p:nvPr/>
        </p:nvGrpSpPr>
        <p:grpSpPr>
          <a:xfrm>
            <a:off x="828218" y="2062299"/>
            <a:ext cx="4028467" cy="7732022"/>
            <a:chOff x="0" y="0"/>
            <a:chExt cx="5371289" cy="10309363"/>
          </a:xfrm>
        </p:grpSpPr>
        <p:sp>
          <p:nvSpPr>
            <p:cNvPr id="9" name="TextBox 9"/>
            <p:cNvSpPr txBox="1"/>
            <p:nvPr/>
          </p:nvSpPr>
          <p:spPr>
            <a:xfrm>
              <a:off x="0" y="-38100"/>
              <a:ext cx="5371289" cy="918313"/>
            </a:xfrm>
            <a:prstGeom prst="rect">
              <a:avLst/>
            </a:prstGeom>
          </p:spPr>
          <p:txBody>
            <a:bodyPr lIns="0" tIns="0" rIns="0" bIns="0" rtlCol="0" anchor="t">
              <a:spAutoFit/>
            </a:bodyPr>
            <a:lstStyle/>
            <a:p>
              <a:pPr algn="ctr">
                <a:lnSpc>
                  <a:spcPts val="5670"/>
                </a:lnSpc>
              </a:pPr>
              <a:r>
                <a:rPr lang="en-US" sz="4362">
                  <a:solidFill>
                    <a:srgbClr val="731F7D"/>
                  </a:solidFill>
                  <a:latin typeface="Vollkorn Italics"/>
                </a:rPr>
                <a:t>Sürüngen Beyin</a:t>
              </a:r>
            </a:p>
          </p:txBody>
        </p:sp>
        <p:sp>
          <p:nvSpPr>
            <p:cNvPr id="10" name="TextBox 10"/>
            <p:cNvSpPr txBox="1"/>
            <p:nvPr/>
          </p:nvSpPr>
          <p:spPr>
            <a:xfrm>
              <a:off x="0" y="1289774"/>
              <a:ext cx="5371289" cy="9079864"/>
            </a:xfrm>
            <a:prstGeom prst="rect">
              <a:avLst/>
            </a:prstGeom>
          </p:spPr>
          <p:txBody>
            <a:bodyPr lIns="0" tIns="0" rIns="0" bIns="0" rtlCol="0" anchor="t">
              <a:spAutoFit/>
            </a:bodyPr>
            <a:lstStyle/>
            <a:p>
              <a:pPr marL="425422" lvl="1" indent="-212711">
                <a:lnSpc>
                  <a:spcPts val="2758"/>
                </a:lnSpc>
                <a:buFont typeface="Arial"/>
                <a:buChar char="•"/>
              </a:pPr>
              <a:r>
                <a:rPr lang="en-US" sz="1970" spc="-19">
                  <a:solidFill>
                    <a:srgbClr val="000000"/>
                  </a:solidFill>
                  <a:latin typeface="Clear Sans Regular"/>
                </a:rPr>
                <a:t>Beynin en ilkel bölümüdür.</a:t>
              </a:r>
            </a:p>
            <a:p>
              <a:pPr>
                <a:lnSpc>
                  <a:spcPts val="2758"/>
                </a:lnSpc>
              </a:pPr>
              <a:endParaRPr lang="en-US" sz="1970" spc="-19">
                <a:solidFill>
                  <a:srgbClr val="000000"/>
                </a:solidFill>
                <a:latin typeface="Clear Sans Regular"/>
              </a:endParaRPr>
            </a:p>
            <a:p>
              <a:pPr marL="425422" lvl="1" indent="-212711">
                <a:lnSpc>
                  <a:spcPts val="2758"/>
                </a:lnSpc>
                <a:buFont typeface="Arial"/>
                <a:buChar char="•"/>
              </a:pPr>
              <a:r>
                <a:rPr lang="en-US" sz="1970" spc="-19">
                  <a:solidFill>
                    <a:srgbClr val="000000"/>
                  </a:solidFill>
                  <a:latin typeface="Clear Sans Regular"/>
                </a:rPr>
                <a:t> Kinestetik (bedensel) zekâyı temsil eder.</a:t>
              </a:r>
            </a:p>
            <a:p>
              <a:pPr>
                <a:lnSpc>
                  <a:spcPts val="2758"/>
                </a:lnSpc>
              </a:pPr>
              <a:endParaRPr lang="en-US" sz="1970" spc="-19">
                <a:solidFill>
                  <a:srgbClr val="000000"/>
                </a:solidFill>
                <a:latin typeface="Clear Sans Regular"/>
              </a:endParaRPr>
            </a:p>
            <a:p>
              <a:pPr marL="425422" lvl="1" indent="-212711">
                <a:lnSpc>
                  <a:spcPts val="2758"/>
                </a:lnSpc>
                <a:buFont typeface="Arial"/>
                <a:buChar char="•"/>
              </a:pPr>
              <a:r>
                <a:rPr lang="en-US" sz="1970" spc="-19">
                  <a:solidFill>
                    <a:srgbClr val="000000"/>
                  </a:solidFill>
                  <a:latin typeface="Clear Sans Regular"/>
                </a:rPr>
                <a:t>Tehlike odaklı yaşar, onun için önemli olan tek şey yaşamın sürmesini sağlamak ve vücudunun fiziksel bütünlüğünü korumaktır.</a:t>
              </a:r>
            </a:p>
            <a:p>
              <a:pPr>
                <a:lnSpc>
                  <a:spcPts val="2758"/>
                </a:lnSpc>
              </a:pPr>
              <a:endParaRPr lang="en-US" sz="1970" spc="-19">
                <a:solidFill>
                  <a:srgbClr val="000000"/>
                </a:solidFill>
                <a:latin typeface="Clear Sans Regular"/>
              </a:endParaRPr>
            </a:p>
            <a:p>
              <a:pPr marL="425422" lvl="1" indent="-212711">
                <a:lnSpc>
                  <a:spcPts val="2758"/>
                </a:lnSpc>
                <a:buFont typeface="Arial"/>
                <a:buChar char="•"/>
              </a:pPr>
              <a:r>
                <a:rPr lang="en-US" sz="1970" spc="-19">
                  <a:solidFill>
                    <a:srgbClr val="000000"/>
                  </a:solidFill>
                  <a:latin typeface="Clear Sans Regular"/>
                </a:rPr>
                <a:t>Savaş ya da kaç tepkisi vererek hayatta kalmamızı sağlar.</a:t>
              </a:r>
            </a:p>
            <a:p>
              <a:pPr>
                <a:lnSpc>
                  <a:spcPts val="2758"/>
                </a:lnSpc>
              </a:pPr>
              <a:endParaRPr lang="en-US" sz="1970" spc="-19">
                <a:solidFill>
                  <a:srgbClr val="000000"/>
                </a:solidFill>
                <a:latin typeface="Clear Sans Regular"/>
              </a:endParaRPr>
            </a:p>
            <a:p>
              <a:pPr marL="425422" lvl="1" indent="-212711">
                <a:lnSpc>
                  <a:spcPts val="2758"/>
                </a:lnSpc>
                <a:buFont typeface="Arial"/>
                <a:buChar char="•"/>
              </a:pPr>
              <a:r>
                <a:rPr lang="en-US" sz="1970" spc="-19">
                  <a:solidFill>
                    <a:srgbClr val="000000"/>
                  </a:solidFill>
                  <a:latin typeface="Clear Sans Regular"/>
                </a:rPr>
                <a:t>Sürüngen beyin devreye girdiğinde mantık /akıl servis dışı kalır. Tehlikeli anlarda ve çok öfkelendiğimiz durumlarda düşünemez hale gelmemizin nedeni budur.</a:t>
              </a:r>
            </a:p>
          </p:txBody>
        </p:sp>
      </p:grpSp>
      <p:grpSp>
        <p:nvGrpSpPr>
          <p:cNvPr id="11" name="Group 11"/>
          <p:cNvGrpSpPr/>
          <p:nvPr/>
        </p:nvGrpSpPr>
        <p:grpSpPr>
          <a:xfrm>
            <a:off x="5796886" y="3211977"/>
            <a:ext cx="5195154" cy="5121625"/>
            <a:chOff x="0" y="0"/>
            <a:chExt cx="6926873" cy="6828833"/>
          </a:xfrm>
        </p:grpSpPr>
        <p:sp>
          <p:nvSpPr>
            <p:cNvPr id="12" name="TextBox 12"/>
            <p:cNvSpPr txBox="1"/>
            <p:nvPr/>
          </p:nvSpPr>
          <p:spPr>
            <a:xfrm>
              <a:off x="0" y="-47625"/>
              <a:ext cx="6926873" cy="1022495"/>
            </a:xfrm>
            <a:prstGeom prst="rect">
              <a:avLst/>
            </a:prstGeom>
          </p:spPr>
          <p:txBody>
            <a:bodyPr lIns="0" tIns="0" rIns="0" bIns="0" rtlCol="0" anchor="t">
              <a:spAutoFit/>
            </a:bodyPr>
            <a:lstStyle/>
            <a:p>
              <a:pPr marL="0" lvl="0" indent="0" algn="ctr">
                <a:lnSpc>
                  <a:spcPts val="6324"/>
                </a:lnSpc>
                <a:spcBef>
                  <a:spcPct val="0"/>
                </a:spcBef>
              </a:pPr>
              <a:r>
                <a:rPr lang="en-US" sz="4865">
                  <a:solidFill>
                    <a:srgbClr val="731F7D"/>
                  </a:solidFill>
                  <a:latin typeface="Vollkorn Italics"/>
                </a:rPr>
                <a:t>Duygusal Beyin</a:t>
              </a:r>
            </a:p>
          </p:txBody>
        </p:sp>
        <p:sp>
          <p:nvSpPr>
            <p:cNvPr id="13" name="TextBox 13"/>
            <p:cNvSpPr txBox="1"/>
            <p:nvPr/>
          </p:nvSpPr>
          <p:spPr>
            <a:xfrm>
              <a:off x="0" y="1485023"/>
              <a:ext cx="6926873" cy="6070764"/>
            </a:xfrm>
            <a:prstGeom prst="rect">
              <a:avLst/>
            </a:prstGeom>
          </p:spPr>
          <p:txBody>
            <a:bodyPr lIns="0" tIns="0" rIns="0" bIns="0" rtlCol="0" anchor="t">
              <a:spAutoFit/>
            </a:bodyPr>
            <a:lstStyle/>
            <a:p>
              <a:pPr marL="466840" lvl="1" indent="-233420">
                <a:lnSpc>
                  <a:spcPts val="3027"/>
                </a:lnSpc>
                <a:buFont typeface="Arial"/>
                <a:buChar char="•"/>
              </a:pPr>
              <a:r>
                <a:rPr lang="en-US" sz="2162" spc="-21">
                  <a:solidFill>
                    <a:srgbClr val="000000"/>
                  </a:solidFill>
                  <a:latin typeface="Clear Sans Regular"/>
                </a:rPr>
                <a:t>Memelilerin hemen hemen hepsinde bulunan bu yapı duygusal deneyimler yaşamamızı sağlar.</a:t>
              </a:r>
            </a:p>
            <a:p>
              <a:pPr>
                <a:lnSpc>
                  <a:spcPts val="3027"/>
                </a:lnSpc>
              </a:pPr>
              <a:endParaRPr lang="en-US" sz="2162" spc="-21">
                <a:solidFill>
                  <a:srgbClr val="000000"/>
                </a:solidFill>
                <a:latin typeface="Clear Sans Regular"/>
              </a:endParaRPr>
            </a:p>
            <a:p>
              <a:pPr marL="466840" lvl="1" indent="-233420">
                <a:lnSpc>
                  <a:spcPts val="3027"/>
                </a:lnSpc>
                <a:buFont typeface="Arial"/>
                <a:buChar char="•"/>
              </a:pPr>
              <a:r>
                <a:rPr lang="en-US" sz="2162" spc="-21">
                  <a:solidFill>
                    <a:srgbClr val="000000"/>
                  </a:solidFill>
                  <a:latin typeface="Clear Sans Regular"/>
                </a:rPr>
                <a:t>Aynı zamanda işitsellik ön plandadır; iletişim kurabilmemizi ve aktif hafızamızı kullanmamızı sağlar.</a:t>
              </a:r>
            </a:p>
            <a:p>
              <a:pPr>
                <a:lnSpc>
                  <a:spcPts val="3027"/>
                </a:lnSpc>
              </a:pPr>
              <a:endParaRPr lang="en-US" sz="2162" spc="-21">
                <a:solidFill>
                  <a:srgbClr val="000000"/>
                </a:solidFill>
                <a:latin typeface="Clear Sans Regular"/>
              </a:endParaRPr>
            </a:p>
            <a:p>
              <a:pPr marL="466840" lvl="1" indent="-233420">
                <a:lnSpc>
                  <a:spcPts val="3027"/>
                </a:lnSpc>
                <a:buFont typeface="Arial"/>
                <a:buChar char="•"/>
              </a:pPr>
              <a:r>
                <a:rPr lang="en-US" sz="2162" spc="-21">
                  <a:solidFill>
                    <a:srgbClr val="000000"/>
                  </a:solidFill>
                  <a:latin typeface="Clear Sans Regular"/>
                </a:rPr>
                <a:t>50 milyon yıldır sürüngen ve duygusal beyin birlikte çalışarak fiziksel ve duygusal farkındalığın birbiriyle bütünleşmesini sağlamışlardır.</a:t>
              </a:r>
            </a:p>
          </p:txBody>
        </p:sp>
      </p:grpSp>
      <p:grpSp>
        <p:nvGrpSpPr>
          <p:cNvPr id="14" name="Group 14"/>
          <p:cNvGrpSpPr/>
          <p:nvPr/>
        </p:nvGrpSpPr>
        <p:grpSpPr>
          <a:xfrm>
            <a:off x="12374406" y="5772790"/>
            <a:ext cx="4884894" cy="3094547"/>
            <a:chOff x="0" y="0"/>
            <a:chExt cx="6513192" cy="4126063"/>
          </a:xfrm>
        </p:grpSpPr>
        <p:sp>
          <p:nvSpPr>
            <p:cNvPr id="15" name="TextBox 15"/>
            <p:cNvSpPr txBox="1"/>
            <p:nvPr/>
          </p:nvSpPr>
          <p:spPr>
            <a:xfrm>
              <a:off x="0" y="-47625"/>
              <a:ext cx="6513192" cy="949325"/>
            </a:xfrm>
            <a:prstGeom prst="rect">
              <a:avLst/>
            </a:prstGeom>
          </p:spPr>
          <p:txBody>
            <a:bodyPr lIns="0" tIns="0" rIns="0" bIns="0" rtlCol="0" anchor="t">
              <a:spAutoFit/>
            </a:bodyPr>
            <a:lstStyle/>
            <a:p>
              <a:pPr marL="0" lvl="0" indent="0" algn="ctr">
                <a:lnSpc>
                  <a:spcPts val="5849"/>
                </a:lnSpc>
                <a:spcBef>
                  <a:spcPct val="0"/>
                </a:spcBef>
              </a:pPr>
              <a:r>
                <a:rPr lang="en-US" sz="4499">
                  <a:solidFill>
                    <a:srgbClr val="731F7D"/>
                  </a:solidFill>
                  <a:latin typeface="Vollkorn Italics"/>
                </a:rPr>
                <a:t>Düşünen Beyin</a:t>
              </a:r>
            </a:p>
          </p:txBody>
        </p:sp>
        <p:sp>
          <p:nvSpPr>
            <p:cNvPr id="16" name="TextBox 16"/>
            <p:cNvSpPr txBox="1"/>
            <p:nvPr/>
          </p:nvSpPr>
          <p:spPr>
            <a:xfrm>
              <a:off x="0" y="1385356"/>
              <a:ext cx="6513192" cy="2798408"/>
            </a:xfrm>
            <a:prstGeom prst="rect">
              <a:avLst/>
            </a:prstGeom>
          </p:spPr>
          <p:txBody>
            <a:bodyPr lIns="0" tIns="0" rIns="0" bIns="0" rtlCol="0" anchor="t">
              <a:spAutoFit/>
            </a:bodyPr>
            <a:lstStyle/>
            <a:p>
              <a:pPr marL="437431" lvl="1" indent="-218715" algn="ctr">
                <a:lnSpc>
                  <a:spcPts val="2836"/>
                </a:lnSpc>
                <a:buFont typeface="Arial"/>
                <a:buChar char="•"/>
              </a:pPr>
              <a:r>
                <a:rPr lang="en-US" sz="2026" spc="-20">
                  <a:solidFill>
                    <a:srgbClr val="000000"/>
                  </a:solidFill>
                  <a:latin typeface="Clear Sans Regular"/>
                </a:rPr>
                <a:t> Üç beyin sistemi içinde en son oluşan yapıdır ve tam anlamıyla sürüngen ve duygusal beyin ile bütünleşmemiştir. </a:t>
              </a:r>
            </a:p>
            <a:p>
              <a:pPr algn="ctr">
                <a:lnSpc>
                  <a:spcPts val="2836"/>
                </a:lnSpc>
              </a:pPr>
              <a:endParaRPr lang="en-US" sz="2026" spc="-20">
                <a:solidFill>
                  <a:srgbClr val="000000"/>
                </a:solidFill>
                <a:latin typeface="Clear Sans Regular"/>
              </a:endParaRPr>
            </a:p>
            <a:p>
              <a:pPr marL="437431" lvl="1" indent="-218715" algn="just">
                <a:lnSpc>
                  <a:spcPts val="2836"/>
                </a:lnSpc>
                <a:buFont typeface="Arial"/>
                <a:buChar char="•"/>
              </a:pPr>
              <a:r>
                <a:rPr lang="en-US" sz="2026" spc="-20">
                  <a:solidFill>
                    <a:srgbClr val="000000"/>
                  </a:solidFill>
                  <a:latin typeface="Clear Sans Regular"/>
                </a:rPr>
                <a:t>Geleceği düşünme ve planlamayı mümkün hale getirir.</a:t>
              </a: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FCFFA"/>
        </a:solidFill>
        <a:effectLst/>
      </p:bgPr>
    </p:bg>
    <p:spTree>
      <p:nvGrpSpPr>
        <p:cNvPr id="1" name=""/>
        <p:cNvGrpSpPr/>
        <p:nvPr/>
      </p:nvGrpSpPr>
      <p:grpSpPr>
        <a:xfrm>
          <a:off x="0" y="0"/>
          <a:ext cx="0" cy="0"/>
          <a:chOff x="0" y="0"/>
          <a:chExt cx="0" cy="0"/>
        </a:xfrm>
      </p:grpSpPr>
      <p:sp>
        <p:nvSpPr>
          <p:cNvPr id="2" name="TextBox 2"/>
          <p:cNvSpPr txBox="1"/>
          <p:nvPr/>
        </p:nvSpPr>
        <p:spPr>
          <a:xfrm>
            <a:off x="402953" y="3186295"/>
            <a:ext cx="12651222" cy="771525"/>
          </a:xfrm>
          <a:prstGeom prst="rect">
            <a:avLst/>
          </a:prstGeom>
        </p:spPr>
        <p:txBody>
          <a:bodyPr lIns="0" tIns="0" rIns="0" bIns="0" rtlCol="0" anchor="t">
            <a:spAutoFit/>
          </a:bodyPr>
          <a:lstStyle/>
          <a:p>
            <a:pPr marL="539756" lvl="1" indent="-269878" algn="just">
              <a:lnSpc>
                <a:spcPts val="3000"/>
              </a:lnSpc>
              <a:buFont typeface="Arial"/>
              <a:buChar char="•"/>
            </a:pPr>
            <a:r>
              <a:rPr lang="en-US" sz="2500">
                <a:solidFill>
                  <a:srgbClr val="000000"/>
                </a:solidFill>
                <a:latin typeface="Anonymous Pro Bold"/>
              </a:rPr>
              <a:t>Öfkenin tetiklenmesi ve kişinin içinde olduğu durumu tehlikeli olarak algılaması sürüngen/ilkel beynin devreye girmesine neden olur</a:t>
            </a:r>
          </a:p>
        </p:txBody>
      </p:sp>
      <p:sp>
        <p:nvSpPr>
          <p:cNvPr id="3" name="TextBox 3"/>
          <p:cNvSpPr txBox="1"/>
          <p:nvPr/>
        </p:nvSpPr>
        <p:spPr>
          <a:xfrm>
            <a:off x="4056984" y="633209"/>
            <a:ext cx="10497143" cy="1849450"/>
          </a:xfrm>
          <a:prstGeom prst="rect">
            <a:avLst/>
          </a:prstGeom>
        </p:spPr>
        <p:txBody>
          <a:bodyPr lIns="0" tIns="0" rIns="0" bIns="0" rtlCol="0" anchor="t">
            <a:spAutoFit/>
          </a:bodyPr>
          <a:lstStyle/>
          <a:p>
            <a:pPr algn="ctr">
              <a:lnSpc>
                <a:spcPts val="7199"/>
              </a:lnSpc>
            </a:pPr>
            <a:r>
              <a:rPr lang="en-US" sz="6545">
                <a:solidFill>
                  <a:srgbClr val="000000"/>
                </a:solidFill>
                <a:latin typeface="Anonymous Pro Bold"/>
              </a:rPr>
              <a:t>ÖFKE TETIKLENDIĞINDE BEYNIMIZDE NE OLUYOR? </a:t>
            </a:r>
          </a:p>
        </p:txBody>
      </p:sp>
      <p:sp>
        <p:nvSpPr>
          <p:cNvPr id="4" name="TextBox 4"/>
          <p:cNvSpPr txBox="1"/>
          <p:nvPr/>
        </p:nvSpPr>
        <p:spPr>
          <a:xfrm>
            <a:off x="402953" y="4721280"/>
            <a:ext cx="12651222" cy="1952625"/>
          </a:xfrm>
          <a:prstGeom prst="rect">
            <a:avLst/>
          </a:prstGeom>
        </p:spPr>
        <p:txBody>
          <a:bodyPr lIns="0" tIns="0" rIns="0" bIns="0" rtlCol="0" anchor="t">
            <a:spAutoFit/>
          </a:bodyPr>
          <a:lstStyle/>
          <a:p>
            <a:pPr marL="539756" lvl="1" indent="-269878">
              <a:lnSpc>
                <a:spcPts val="3000"/>
              </a:lnSpc>
              <a:buFont typeface="Arial"/>
              <a:buChar char="•"/>
            </a:pPr>
            <a:r>
              <a:rPr lang="en-US" sz="2500">
                <a:solidFill>
                  <a:srgbClr val="000000"/>
                </a:solidFill>
                <a:latin typeface="Anonymous Pro Bold"/>
              </a:rPr>
              <a:t>İlkel beynimiz bencil, yeri geldiğinde saldırgan, kendini korumaya yönelik, açgözlü ve kuşkucu bir yapıya sahiptir. Böyle bir durumda düşünen beyin devre dışı kalacağı için kişi mantıklı ve sağduyulu düşünemez ve saldırgan davranışlarda bulunabilir.</a:t>
            </a:r>
          </a:p>
          <a:p>
            <a:pPr>
              <a:lnSpc>
                <a:spcPts val="3360"/>
              </a:lnSpc>
            </a:pPr>
            <a:endParaRPr lang="en-US" sz="2500">
              <a:solidFill>
                <a:srgbClr val="000000"/>
              </a:solidFill>
              <a:latin typeface="Anonymous Pro Bold"/>
            </a:endParaRPr>
          </a:p>
        </p:txBody>
      </p:sp>
      <p:sp>
        <p:nvSpPr>
          <p:cNvPr id="5" name="TextBox 5"/>
          <p:cNvSpPr txBox="1"/>
          <p:nvPr/>
        </p:nvSpPr>
        <p:spPr>
          <a:xfrm>
            <a:off x="402953" y="6786992"/>
            <a:ext cx="12651222" cy="1914525"/>
          </a:xfrm>
          <a:prstGeom prst="rect">
            <a:avLst/>
          </a:prstGeom>
        </p:spPr>
        <p:txBody>
          <a:bodyPr lIns="0" tIns="0" rIns="0" bIns="0" rtlCol="0" anchor="t">
            <a:spAutoFit/>
          </a:bodyPr>
          <a:lstStyle/>
          <a:p>
            <a:pPr marL="539756" lvl="1" indent="-269878" algn="just">
              <a:lnSpc>
                <a:spcPts val="3000"/>
              </a:lnSpc>
              <a:buFont typeface="Arial"/>
              <a:buChar char="•"/>
            </a:pPr>
            <a:r>
              <a:rPr lang="en-US" sz="2500">
                <a:solidFill>
                  <a:srgbClr val="000000"/>
                </a:solidFill>
                <a:latin typeface="Anonymous Pro Bold"/>
              </a:rPr>
              <a:t>Kişinin durumu daha sakin ve objektif görmeye başlaması için zamana, yani öfkenin şiddetinin azalmasına ihtiyaç vardır. Ancak belli bir zaman geçip de kişi tekrar soğukkanlı düşünmeye başladığında, öfkenin etkisi altında iken verdiği tepkileri sanki içinde uyuyan bir canavar uyanmış gibi kendi 15 dışında bir deneyim olarak algılayabilir.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A05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2093"/>
          <a:stretch>
            <a:fillRect/>
          </a:stretch>
        </p:blipFill>
        <p:spPr>
          <a:xfrm>
            <a:off x="1607908" y="537429"/>
            <a:ext cx="6090956" cy="9149887"/>
          </a:xfrm>
          <a:prstGeom prst="rect">
            <a:avLst/>
          </a:prstGeom>
        </p:spPr>
      </p:pic>
      <p:pic>
        <p:nvPicPr>
          <p:cNvPr id="3" name="Picture 3"/>
          <p:cNvPicPr>
            <a:picLocks noChangeAspect="1"/>
          </p:cNvPicPr>
          <p:nvPr/>
        </p:nvPicPr>
        <p:blipFill>
          <a:blip r:embed="rId3"/>
          <a:srcRect t="1398" b="1922"/>
          <a:stretch>
            <a:fillRect/>
          </a:stretch>
        </p:blipFill>
        <p:spPr>
          <a:xfrm>
            <a:off x="11116100" y="537429"/>
            <a:ext cx="6313791" cy="9149887"/>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2" name="TextBox 2"/>
          <p:cNvSpPr txBox="1"/>
          <p:nvPr/>
        </p:nvSpPr>
        <p:spPr>
          <a:xfrm>
            <a:off x="2528844" y="3576704"/>
            <a:ext cx="14504817" cy="1123950"/>
          </a:xfrm>
          <a:prstGeom prst="rect">
            <a:avLst/>
          </a:prstGeom>
        </p:spPr>
        <p:txBody>
          <a:bodyPr lIns="0" tIns="0" rIns="0" bIns="0" rtlCol="0" anchor="t">
            <a:spAutoFit/>
          </a:bodyPr>
          <a:lstStyle/>
          <a:p>
            <a:pPr algn="ctr">
              <a:lnSpc>
                <a:spcPts val="8880"/>
              </a:lnSpc>
            </a:pPr>
            <a:r>
              <a:rPr lang="en-US" sz="7400">
                <a:solidFill>
                  <a:srgbClr val="000000"/>
                </a:solidFill>
                <a:latin typeface="Baloo"/>
              </a:rPr>
              <a:t>ÖFKENİN BİLİŞSEL BOYUTU</a:t>
            </a:r>
          </a:p>
        </p:txBody>
      </p:sp>
      <p:pic>
        <p:nvPicPr>
          <p:cNvPr id="3" name="Picture 3"/>
          <p:cNvPicPr>
            <a:picLocks noChangeAspect="1"/>
          </p:cNvPicPr>
          <p:nvPr/>
        </p:nvPicPr>
        <p:blipFill>
          <a:blip r:embed="rId2"/>
          <a:srcRect/>
          <a:stretch>
            <a:fillRect/>
          </a:stretch>
        </p:blipFill>
        <p:spPr>
          <a:xfrm>
            <a:off x="13655377" y="6809666"/>
            <a:ext cx="6229999" cy="6954669"/>
          </a:xfrm>
          <a:prstGeom prst="rect">
            <a:avLst/>
          </a:prstGeom>
        </p:spPr>
      </p:pic>
      <p:pic>
        <p:nvPicPr>
          <p:cNvPr id="4" name="Picture 4"/>
          <p:cNvPicPr>
            <a:picLocks noChangeAspect="1"/>
          </p:cNvPicPr>
          <p:nvPr/>
        </p:nvPicPr>
        <p:blipFill>
          <a:blip r:embed="rId3"/>
          <a:srcRect/>
          <a:stretch>
            <a:fillRect/>
          </a:stretch>
        </p:blipFill>
        <p:spPr>
          <a:xfrm>
            <a:off x="0" y="0"/>
            <a:ext cx="6925457" cy="470065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 xmlns:asvg="http://schemas.microsoft.com/office/drawing/2016/SVG/main" r:embed="rId5"/>
              </a:ext>
            </a:extLst>
          </a:blip>
          <a:srcRect/>
          <a:stretch>
            <a:fillRect/>
          </a:stretch>
        </p:blipFill>
        <p:spPr>
          <a:xfrm>
            <a:off x="6925457" y="5732681"/>
            <a:ext cx="3931893" cy="3361769"/>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 xmlns:asvg="http://schemas.microsoft.com/office/drawing/2016/SVG/main" r:embed="rId3"/>
              </a:ext>
            </a:extLst>
          </a:blip>
          <a:srcRect/>
          <a:stretch>
            <a:fillRect/>
          </a:stretch>
        </p:blipFill>
        <p:spPr>
          <a:xfrm rot="2700000">
            <a:off x="16172821" y="7679472"/>
            <a:ext cx="1355310" cy="271062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 xmlns:asvg="http://schemas.microsoft.com/office/drawing/2016/SVG/main" r:embed="rId5"/>
              </a:ext>
            </a:extLst>
          </a:blip>
          <a:srcRect/>
          <a:stretch>
            <a:fillRect/>
          </a:stretch>
        </p:blipFill>
        <p:spPr>
          <a:xfrm>
            <a:off x="15921878" y="-6282"/>
            <a:ext cx="2331288" cy="4748921"/>
          </a:xfrm>
          <a:prstGeom prst="rect">
            <a:avLst/>
          </a:prstGeom>
        </p:spPr>
      </p:pic>
      <p:pic>
        <p:nvPicPr>
          <p:cNvPr id="4" name="Picture 4"/>
          <p:cNvPicPr>
            <a:picLocks noChangeAspect="1"/>
          </p:cNvPicPr>
          <p:nvPr/>
        </p:nvPicPr>
        <p:blipFill>
          <a:blip r:embed="rId6"/>
          <a:srcRect/>
          <a:stretch>
            <a:fillRect/>
          </a:stretch>
        </p:blipFill>
        <p:spPr>
          <a:xfrm>
            <a:off x="6724626" y="3278230"/>
            <a:ext cx="4838748" cy="3241801"/>
          </a:xfrm>
          <a:prstGeom prst="rect">
            <a:avLst/>
          </a:prstGeom>
        </p:spPr>
      </p:pic>
      <p:sp>
        <p:nvSpPr>
          <p:cNvPr id="5" name="TextBox 5"/>
          <p:cNvSpPr txBox="1"/>
          <p:nvPr/>
        </p:nvSpPr>
        <p:spPr>
          <a:xfrm>
            <a:off x="396003" y="850318"/>
            <a:ext cx="16863297" cy="1746250"/>
          </a:xfrm>
          <a:prstGeom prst="rect">
            <a:avLst/>
          </a:prstGeom>
        </p:spPr>
        <p:txBody>
          <a:bodyPr lIns="0" tIns="0" rIns="0" bIns="0" rtlCol="0" anchor="t">
            <a:spAutoFit/>
          </a:bodyPr>
          <a:lstStyle/>
          <a:p>
            <a:pPr algn="just">
              <a:lnSpc>
                <a:spcPts val="3500"/>
              </a:lnSpc>
              <a:spcBef>
                <a:spcPct val="0"/>
              </a:spcBef>
            </a:pPr>
            <a:r>
              <a:rPr lang="en-US" sz="2500">
                <a:solidFill>
                  <a:srgbClr val="000000"/>
                </a:solidFill>
                <a:latin typeface="DM Sans Bold"/>
              </a:rPr>
              <a:t>Bir durum yaşadığımızda deneyimin kendisi her birimizde farklı karşılıklar bulabilir. Dolayısıyla mevcut durumdan nasıl etkilendiğimizi belirleyen şey, o durum hakkında ne düşündüğümüz, yani onu nasıl algıladığımız ve yorumladığımızdır. </a:t>
            </a:r>
            <a:r>
              <a:rPr lang="en-US" sz="2500">
                <a:solidFill>
                  <a:srgbClr val="D52823"/>
                </a:solidFill>
                <a:latin typeface="DM Sans Bold"/>
              </a:rPr>
              <a:t>Yorumlarımız durum hakkında gerçekçi değerlendirmeler içerdiklerinde</a:t>
            </a:r>
          </a:p>
          <a:p>
            <a:pPr algn="just">
              <a:lnSpc>
                <a:spcPts val="3500"/>
              </a:lnSpc>
              <a:spcBef>
                <a:spcPct val="0"/>
              </a:spcBef>
            </a:pPr>
            <a:r>
              <a:rPr lang="en-US" sz="2500">
                <a:solidFill>
                  <a:srgbClr val="D52823"/>
                </a:solidFill>
                <a:latin typeface="DM Sans Bold"/>
              </a:rPr>
              <a:t>deneyimin diğer boyutlarında yaşadığımız tepkiler de dış gerçeklikle örtüşür. </a:t>
            </a:r>
          </a:p>
        </p:txBody>
      </p:sp>
      <p:sp>
        <p:nvSpPr>
          <p:cNvPr id="6" name="TextBox 6"/>
          <p:cNvSpPr txBox="1"/>
          <p:nvPr/>
        </p:nvSpPr>
        <p:spPr>
          <a:xfrm>
            <a:off x="170691" y="6888711"/>
            <a:ext cx="17946618" cy="2613025"/>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DM Sans Bold"/>
              </a:rPr>
              <a:t>Ancak bazı durumlarda yaşanılan durumu olduğu gibi yansıtan gerçekçi değerlendirmeler yapamayız. Çünkü geçmişte yaşadığımız bazı zorlayıcı deneyimler belirli kalıp yargılar oluşturmamıza neden olurlar ve bu yargılar yaşadığımız yeni deneyimleri nasıl yorumlayacağımızı etkilerler. Özellikle şiddet, geçimsizlik ya da iletişimsizlik yaşamakta olan bir aile veya sosyal ortam içinde büyümüş bir genç için öfke, diğer duygulara oranla daha sık tetiklenen bir duygu olabilir. Bu durumun önemli nedenlerinden biri gencin büyürken kendine, diğer insanlara ve dış</a:t>
            </a:r>
          </a:p>
          <a:p>
            <a:pPr algn="just">
              <a:lnSpc>
                <a:spcPts val="3499"/>
              </a:lnSpc>
              <a:spcBef>
                <a:spcPct val="0"/>
              </a:spcBef>
            </a:pPr>
            <a:r>
              <a:rPr lang="en-US" sz="2499">
                <a:solidFill>
                  <a:srgbClr val="000000"/>
                </a:solidFill>
                <a:latin typeface="DM Sans Bold"/>
              </a:rPr>
              <a:t>dünyaya dair geliştirmiş olduğu inançlar ve yorumlardır.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607782"/>
        </a:solidFill>
        <a:effectLst/>
      </p:bgPr>
    </p:bg>
    <p:spTree>
      <p:nvGrpSpPr>
        <p:cNvPr id="1" name=""/>
        <p:cNvGrpSpPr/>
        <p:nvPr/>
      </p:nvGrpSpPr>
      <p:grpSpPr>
        <a:xfrm>
          <a:off x="0" y="0"/>
          <a:ext cx="0" cy="0"/>
          <a:chOff x="0" y="0"/>
          <a:chExt cx="0" cy="0"/>
        </a:xfrm>
      </p:grpSpPr>
      <p:sp>
        <p:nvSpPr>
          <p:cNvPr id="2" name="TextBox 2"/>
          <p:cNvSpPr txBox="1"/>
          <p:nvPr/>
        </p:nvSpPr>
        <p:spPr>
          <a:xfrm>
            <a:off x="811900" y="1164081"/>
            <a:ext cx="10444136" cy="6429375"/>
          </a:xfrm>
          <a:prstGeom prst="rect">
            <a:avLst/>
          </a:prstGeom>
        </p:spPr>
        <p:txBody>
          <a:bodyPr lIns="0" tIns="0" rIns="0" bIns="0" rtlCol="0" anchor="t">
            <a:spAutoFit/>
          </a:bodyPr>
          <a:lstStyle/>
          <a:p>
            <a:pPr>
              <a:lnSpc>
                <a:spcPts val="3900"/>
              </a:lnSpc>
            </a:pPr>
            <a:r>
              <a:rPr lang="en-US" sz="3000">
                <a:solidFill>
                  <a:srgbClr val="F9DCA8"/>
                </a:solidFill>
                <a:latin typeface="More Sugar Thin"/>
              </a:rPr>
              <a:t>Geçmiş olumsuz deneyimlerin etkisi altında gelişmiş olan ve o an yaşanılan durumu otomatik bir şekilde yorumlamamızı sağlayan bu tür kalıp yargılara, çarpıtılmış ya da </a:t>
            </a:r>
            <a:r>
              <a:rPr lang="en-US" sz="3000" u="sng">
                <a:solidFill>
                  <a:srgbClr val="F9DCA8"/>
                </a:solidFill>
                <a:latin typeface="More Sugar Thin"/>
              </a:rPr>
              <a:t>otomatik düşünceler</a:t>
            </a:r>
            <a:r>
              <a:rPr lang="en-US" sz="3000">
                <a:solidFill>
                  <a:srgbClr val="F9DCA8"/>
                </a:solidFill>
                <a:latin typeface="More Sugar Thin"/>
              </a:rPr>
              <a:t> diyoruz. Bu düşünceler işlevsel olmayan inançlarımız ve şemalarımızdan temellenirler ve duruma özgü bir değerlendirme yapmaksızın duygu ve davranışlarımızı belirlerler.</a:t>
            </a:r>
          </a:p>
          <a:p>
            <a:pPr>
              <a:lnSpc>
                <a:spcPts val="3900"/>
              </a:lnSpc>
            </a:pPr>
            <a:r>
              <a:rPr lang="en-US" sz="3000">
                <a:solidFill>
                  <a:srgbClr val="F9DCA8"/>
                </a:solidFill>
                <a:latin typeface="More Sugar Thin"/>
              </a:rPr>
              <a:t> Karşılaşabileceğimiz otomatik düşüncelere birkaç örnek verelim: “</a:t>
            </a:r>
            <a:r>
              <a:rPr lang="en-US" sz="3000" u="sng">
                <a:solidFill>
                  <a:srgbClr val="F9DCA8"/>
                </a:solidFill>
                <a:latin typeface="More Sugar Thin"/>
              </a:rPr>
              <a:t>Benim için en kolay yol kavga etmek.</a:t>
            </a:r>
            <a:r>
              <a:rPr lang="en-US" sz="3000">
                <a:solidFill>
                  <a:srgbClr val="F9DCA8"/>
                </a:solidFill>
                <a:latin typeface="More Sugar Thin"/>
              </a:rPr>
              <a:t>’ ‘</a:t>
            </a:r>
            <a:r>
              <a:rPr lang="en-US" sz="3000" u="sng">
                <a:solidFill>
                  <a:srgbClr val="F9DCA8"/>
                </a:solidFill>
                <a:latin typeface="More Sugar Thin"/>
              </a:rPr>
              <a:t>Ben zaten öfkemi yönetemem</a:t>
            </a:r>
            <a:r>
              <a:rPr lang="en-US" sz="3000">
                <a:solidFill>
                  <a:srgbClr val="F9DCA8"/>
                </a:solidFill>
                <a:latin typeface="More Sugar Thin"/>
              </a:rPr>
              <a:t>.’ ‘Bu çocuğun ağzının ortasına bir tane çakmazsam, bir an gelir o bana çakar.’ ‘Rahatlayabilmemin tek yolu madde kullanmak.’ ‘Annemin söylediklerini duymazdan gelmeden ona katlanmamın imkânı yok. ‘Beni kimse takmıyor.’ ‘Sert görünmezsem kimse beni ciddiye almaz.’ </a:t>
            </a:r>
          </a:p>
        </p:txBody>
      </p:sp>
      <p:grpSp>
        <p:nvGrpSpPr>
          <p:cNvPr id="3" name="Group 3"/>
          <p:cNvGrpSpPr>
            <a:grpSpLocks noChangeAspect="1"/>
          </p:cNvGrpSpPr>
          <p:nvPr/>
        </p:nvGrpSpPr>
        <p:grpSpPr>
          <a:xfrm>
            <a:off x="12693046" y="4579078"/>
            <a:ext cx="4272304" cy="4272287"/>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8433" r="-8433"/>
              </a:stretch>
            </a:blipFill>
          </p:spPr>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8595FF"/>
        </a:solidFill>
        <a:effectLst/>
      </p:bgPr>
    </p:bg>
    <p:spTree>
      <p:nvGrpSpPr>
        <p:cNvPr id="1" name=""/>
        <p:cNvGrpSpPr/>
        <p:nvPr/>
      </p:nvGrpSpPr>
      <p:grpSpPr>
        <a:xfrm>
          <a:off x="0" y="0"/>
          <a:ext cx="0" cy="0"/>
          <a:chOff x="0" y="0"/>
          <a:chExt cx="0" cy="0"/>
        </a:xfrm>
      </p:grpSpPr>
      <p:grpSp>
        <p:nvGrpSpPr>
          <p:cNvPr id="2" name="Group 2"/>
          <p:cNvGrpSpPr/>
          <p:nvPr/>
        </p:nvGrpSpPr>
        <p:grpSpPr>
          <a:xfrm>
            <a:off x="658532" y="3172830"/>
            <a:ext cx="5621387" cy="6724026"/>
            <a:chOff x="0" y="0"/>
            <a:chExt cx="7495183" cy="8965369"/>
          </a:xfrm>
        </p:grpSpPr>
        <p:grpSp>
          <p:nvGrpSpPr>
            <p:cNvPr id="3" name="Group 3"/>
            <p:cNvGrpSpPr/>
            <p:nvPr/>
          </p:nvGrpSpPr>
          <p:grpSpPr>
            <a:xfrm>
              <a:off x="0" y="0"/>
              <a:ext cx="7495183" cy="8965369"/>
              <a:chOff x="0" y="0"/>
              <a:chExt cx="2540535" cy="3038863"/>
            </a:xfrm>
          </p:grpSpPr>
          <p:sp>
            <p:nvSpPr>
              <p:cNvPr id="4" name="Freeform 4"/>
              <p:cNvSpPr/>
              <p:nvPr/>
            </p:nvSpPr>
            <p:spPr>
              <a:xfrm>
                <a:off x="0" y="0"/>
                <a:ext cx="2540535" cy="3038863"/>
              </a:xfrm>
              <a:custGeom>
                <a:avLst/>
                <a:gdLst/>
                <a:ahLst/>
                <a:cxnLst/>
                <a:rect l="l" t="t" r="r" b="b"/>
                <a:pathLst>
                  <a:path w="2540535" h="3038863">
                    <a:moveTo>
                      <a:pt x="2416075" y="3038863"/>
                    </a:moveTo>
                    <a:lnTo>
                      <a:pt x="124460" y="3038863"/>
                    </a:lnTo>
                    <a:cubicBezTo>
                      <a:pt x="55880" y="3038863"/>
                      <a:pt x="0" y="2982983"/>
                      <a:pt x="0" y="2914403"/>
                    </a:cubicBezTo>
                    <a:lnTo>
                      <a:pt x="0" y="124460"/>
                    </a:lnTo>
                    <a:cubicBezTo>
                      <a:pt x="0" y="55880"/>
                      <a:pt x="55880" y="0"/>
                      <a:pt x="124460" y="0"/>
                    </a:cubicBezTo>
                    <a:lnTo>
                      <a:pt x="2416075" y="0"/>
                    </a:lnTo>
                    <a:cubicBezTo>
                      <a:pt x="2484655" y="0"/>
                      <a:pt x="2540535" y="55880"/>
                      <a:pt x="2540535" y="124460"/>
                    </a:cubicBezTo>
                    <a:lnTo>
                      <a:pt x="2540535" y="2914403"/>
                    </a:lnTo>
                    <a:cubicBezTo>
                      <a:pt x="2540535" y="2982983"/>
                      <a:pt x="2484655" y="3038863"/>
                      <a:pt x="2416075" y="3038863"/>
                    </a:cubicBezTo>
                    <a:close/>
                  </a:path>
                </a:pathLst>
              </a:custGeom>
              <a:solidFill>
                <a:srgbClr val="FFFFFF"/>
              </a:solidFill>
            </p:spPr>
          </p:sp>
        </p:grpSp>
        <p:sp>
          <p:nvSpPr>
            <p:cNvPr id="5" name="AutoShape 5"/>
            <p:cNvSpPr/>
            <p:nvPr/>
          </p:nvSpPr>
          <p:spPr>
            <a:xfrm>
              <a:off x="0" y="947900"/>
              <a:ext cx="7495183" cy="0"/>
            </a:xfrm>
            <a:prstGeom prst="line">
              <a:avLst/>
            </a:prstGeom>
            <a:ln w="9506" cap="rnd">
              <a:solidFill>
                <a:srgbClr val="000000"/>
              </a:solidFill>
              <a:prstDash val="solid"/>
              <a:headEnd type="none" w="sm" len="sm"/>
              <a:tailEnd type="none" w="sm" len="sm"/>
            </a:ln>
          </p:spPr>
        </p:sp>
        <p:grpSp>
          <p:nvGrpSpPr>
            <p:cNvPr id="6" name="Group 6"/>
            <p:cNvGrpSpPr/>
            <p:nvPr/>
          </p:nvGrpSpPr>
          <p:grpSpPr>
            <a:xfrm rot="-10800000">
              <a:off x="1037986" y="376189"/>
              <a:ext cx="216839" cy="216839"/>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DECED"/>
              </a:solidFill>
            </p:spPr>
          </p:sp>
        </p:grpSp>
        <p:grpSp>
          <p:nvGrpSpPr>
            <p:cNvPr id="8" name="Group 8"/>
            <p:cNvGrpSpPr/>
            <p:nvPr/>
          </p:nvGrpSpPr>
          <p:grpSpPr>
            <a:xfrm rot="-10800000">
              <a:off x="778381" y="376189"/>
              <a:ext cx="216839" cy="216839"/>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B6EEF"/>
              </a:solidFill>
            </p:spPr>
          </p:sp>
        </p:grpSp>
        <p:grpSp>
          <p:nvGrpSpPr>
            <p:cNvPr id="10" name="Group 10"/>
            <p:cNvGrpSpPr/>
            <p:nvPr/>
          </p:nvGrpSpPr>
          <p:grpSpPr>
            <a:xfrm rot="-10800000">
              <a:off x="518776" y="376189"/>
              <a:ext cx="216839" cy="216839"/>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71717"/>
              </a:solidFill>
            </p:spPr>
          </p:sp>
        </p:grpSp>
      </p:grpSp>
      <p:grpSp>
        <p:nvGrpSpPr>
          <p:cNvPr id="12" name="Group 12"/>
          <p:cNvGrpSpPr/>
          <p:nvPr/>
        </p:nvGrpSpPr>
        <p:grpSpPr>
          <a:xfrm>
            <a:off x="3002622" y="1028700"/>
            <a:ext cx="13287370" cy="3570500"/>
            <a:chOff x="0" y="0"/>
            <a:chExt cx="17716494" cy="4760667"/>
          </a:xfrm>
        </p:grpSpPr>
        <p:sp>
          <p:nvSpPr>
            <p:cNvPr id="13" name="TextBox 13"/>
            <p:cNvSpPr txBox="1"/>
            <p:nvPr/>
          </p:nvSpPr>
          <p:spPr>
            <a:xfrm>
              <a:off x="0" y="143439"/>
              <a:ext cx="17716494" cy="1459018"/>
            </a:xfrm>
            <a:prstGeom prst="rect">
              <a:avLst/>
            </a:prstGeom>
          </p:spPr>
          <p:txBody>
            <a:bodyPr lIns="0" tIns="0" rIns="0" bIns="0" rtlCol="0" anchor="t">
              <a:spAutoFit/>
            </a:bodyPr>
            <a:lstStyle/>
            <a:p>
              <a:pPr algn="ctr">
                <a:lnSpc>
                  <a:spcPts val="7925"/>
                </a:lnSpc>
              </a:pPr>
              <a:r>
                <a:rPr lang="en-US" sz="7925">
                  <a:solidFill>
                    <a:srgbClr val="171717"/>
                  </a:solidFill>
                  <a:latin typeface="Barlow Bold"/>
                </a:rPr>
                <a:t>Öfkenin Davranışsal Boyutu </a:t>
              </a:r>
            </a:p>
          </p:txBody>
        </p:sp>
        <p:sp>
          <p:nvSpPr>
            <p:cNvPr id="14" name="TextBox 14"/>
            <p:cNvSpPr txBox="1"/>
            <p:nvPr/>
          </p:nvSpPr>
          <p:spPr>
            <a:xfrm>
              <a:off x="0" y="4189167"/>
              <a:ext cx="17716494" cy="571500"/>
            </a:xfrm>
            <a:prstGeom prst="rect">
              <a:avLst/>
            </a:prstGeom>
          </p:spPr>
          <p:txBody>
            <a:bodyPr lIns="0" tIns="0" rIns="0" bIns="0" rtlCol="0" anchor="t">
              <a:spAutoFit/>
            </a:bodyPr>
            <a:lstStyle/>
            <a:p>
              <a:pPr algn="ctr">
                <a:lnSpc>
                  <a:spcPts val="3000"/>
                </a:lnSpc>
              </a:pPr>
              <a:endParaRPr/>
            </a:p>
          </p:txBody>
        </p:sp>
      </p:grpSp>
      <p:grpSp>
        <p:nvGrpSpPr>
          <p:cNvPr id="15" name="Group 15"/>
          <p:cNvGrpSpPr/>
          <p:nvPr/>
        </p:nvGrpSpPr>
        <p:grpSpPr>
          <a:xfrm>
            <a:off x="12286155" y="3172830"/>
            <a:ext cx="5621387" cy="6724026"/>
            <a:chOff x="0" y="0"/>
            <a:chExt cx="7495183" cy="8965369"/>
          </a:xfrm>
        </p:grpSpPr>
        <p:grpSp>
          <p:nvGrpSpPr>
            <p:cNvPr id="16" name="Group 16"/>
            <p:cNvGrpSpPr/>
            <p:nvPr/>
          </p:nvGrpSpPr>
          <p:grpSpPr>
            <a:xfrm>
              <a:off x="0" y="0"/>
              <a:ext cx="7495183" cy="8965369"/>
              <a:chOff x="0" y="0"/>
              <a:chExt cx="2540535" cy="3038863"/>
            </a:xfrm>
          </p:grpSpPr>
          <p:sp>
            <p:nvSpPr>
              <p:cNvPr id="17" name="Freeform 17"/>
              <p:cNvSpPr/>
              <p:nvPr/>
            </p:nvSpPr>
            <p:spPr>
              <a:xfrm>
                <a:off x="0" y="0"/>
                <a:ext cx="2540535" cy="3038863"/>
              </a:xfrm>
              <a:custGeom>
                <a:avLst/>
                <a:gdLst/>
                <a:ahLst/>
                <a:cxnLst/>
                <a:rect l="l" t="t" r="r" b="b"/>
                <a:pathLst>
                  <a:path w="2540535" h="3038863">
                    <a:moveTo>
                      <a:pt x="2416075" y="3038863"/>
                    </a:moveTo>
                    <a:lnTo>
                      <a:pt x="124460" y="3038863"/>
                    </a:lnTo>
                    <a:cubicBezTo>
                      <a:pt x="55880" y="3038863"/>
                      <a:pt x="0" y="2982983"/>
                      <a:pt x="0" y="2914403"/>
                    </a:cubicBezTo>
                    <a:lnTo>
                      <a:pt x="0" y="124460"/>
                    </a:lnTo>
                    <a:cubicBezTo>
                      <a:pt x="0" y="55880"/>
                      <a:pt x="55880" y="0"/>
                      <a:pt x="124460" y="0"/>
                    </a:cubicBezTo>
                    <a:lnTo>
                      <a:pt x="2416075" y="0"/>
                    </a:lnTo>
                    <a:cubicBezTo>
                      <a:pt x="2484655" y="0"/>
                      <a:pt x="2540535" y="55880"/>
                      <a:pt x="2540535" y="124460"/>
                    </a:cubicBezTo>
                    <a:lnTo>
                      <a:pt x="2540535" y="2914403"/>
                    </a:lnTo>
                    <a:cubicBezTo>
                      <a:pt x="2540535" y="2982983"/>
                      <a:pt x="2484655" y="3038863"/>
                      <a:pt x="2416075" y="3038863"/>
                    </a:cubicBezTo>
                    <a:close/>
                  </a:path>
                </a:pathLst>
              </a:custGeom>
              <a:solidFill>
                <a:srgbClr val="FFFFFF"/>
              </a:solidFill>
            </p:spPr>
          </p:sp>
        </p:grpSp>
        <p:sp>
          <p:nvSpPr>
            <p:cNvPr id="18" name="AutoShape 18"/>
            <p:cNvSpPr/>
            <p:nvPr/>
          </p:nvSpPr>
          <p:spPr>
            <a:xfrm>
              <a:off x="0" y="947900"/>
              <a:ext cx="7495183" cy="0"/>
            </a:xfrm>
            <a:prstGeom prst="line">
              <a:avLst/>
            </a:prstGeom>
            <a:ln w="9506" cap="rnd">
              <a:solidFill>
                <a:srgbClr val="000000"/>
              </a:solidFill>
              <a:prstDash val="solid"/>
              <a:headEnd type="none" w="sm" len="sm"/>
              <a:tailEnd type="none" w="sm" len="sm"/>
            </a:ln>
          </p:spPr>
        </p:sp>
        <p:grpSp>
          <p:nvGrpSpPr>
            <p:cNvPr id="19" name="Group 19"/>
            <p:cNvGrpSpPr/>
            <p:nvPr/>
          </p:nvGrpSpPr>
          <p:grpSpPr>
            <a:xfrm rot="-10800000">
              <a:off x="1037986" y="376189"/>
              <a:ext cx="216839" cy="216839"/>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DECED"/>
              </a:solidFill>
            </p:spPr>
          </p:sp>
        </p:grpSp>
        <p:grpSp>
          <p:nvGrpSpPr>
            <p:cNvPr id="21" name="Group 21"/>
            <p:cNvGrpSpPr/>
            <p:nvPr/>
          </p:nvGrpSpPr>
          <p:grpSpPr>
            <a:xfrm rot="-10800000">
              <a:off x="778381" y="376189"/>
              <a:ext cx="216839" cy="216839"/>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B6EEF"/>
              </a:solidFill>
            </p:spPr>
          </p:sp>
        </p:grpSp>
        <p:grpSp>
          <p:nvGrpSpPr>
            <p:cNvPr id="23" name="Group 23"/>
            <p:cNvGrpSpPr/>
            <p:nvPr/>
          </p:nvGrpSpPr>
          <p:grpSpPr>
            <a:xfrm rot="-10800000">
              <a:off x="518776" y="376189"/>
              <a:ext cx="216839" cy="216839"/>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71717"/>
              </a:solidFill>
            </p:spPr>
          </p:sp>
        </p:grpSp>
      </p:grpSp>
      <p:pic>
        <p:nvPicPr>
          <p:cNvPr id="25" name="Picture 25"/>
          <p:cNvPicPr>
            <a:picLocks noChangeAspect="1"/>
          </p:cNvPicPr>
          <p:nvPr/>
        </p:nvPicPr>
        <p:blipFill>
          <a:blip r:embed="rId2"/>
          <a:srcRect l="4721" r="4721"/>
          <a:stretch>
            <a:fillRect/>
          </a:stretch>
        </p:blipFill>
        <p:spPr>
          <a:xfrm>
            <a:off x="7320557" y="4426876"/>
            <a:ext cx="3951127" cy="4363112"/>
          </a:xfrm>
          <a:prstGeom prst="rect">
            <a:avLst/>
          </a:prstGeom>
        </p:spPr>
      </p:pic>
      <p:sp>
        <p:nvSpPr>
          <p:cNvPr id="26" name="TextBox 26"/>
          <p:cNvSpPr txBox="1"/>
          <p:nvPr/>
        </p:nvSpPr>
        <p:spPr>
          <a:xfrm>
            <a:off x="843405" y="4266686"/>
            <a:ext cx="5251641" cy="3709035"/>
          </a:xfrm>
          <a:prstGeom prst="rect">
            <a:avLst/>
          </a:prstGeom>
        </p:spPr>
        <p:txBody>
          <a:bodyPr lIns="0" tIns="0" rIns="0" bIns="0" rtlCol="0" anchor="t">
            <a:spAutoFit/>
          </a:bodyPr>
          <a:lstStyle/>
          <a:p>
            <a:pPr algn="just">
              <a:lnSpc>
                <a:spcPts val="2939"/>
              </a:lnSpc>
              <a:spcBef>
                <a:spcPct val="0"/>
              </a:spcBef>
            </a:pPr>
            <a:r>
              <a:rPr lang="en-US" sz="2099">
                <a:solidFill>
                  <a:srgbClr val="171717"/>
                </a:solidFill>
                <a:latin typeface="DM Sans Bold"/>
              </a:rPr>
              <a:t>Öfkenin davranışsal olarak ifadesi genellikle ilk bakışta problematik olarak görünen ve ‘öfkemi göstermemeliyim’ yanlış inanışına zemin hazırlayan boyuttur. Oysaki öfkenin hissedilmesi</a:t>
            </a:r>
          </a:p>
          <a:p>
            <a:pPr algn="just">
              <a:lnSpc>
                <a:spcPts val="2939"/>
              </a:lnSpc>
              <a:spcBef>
                <a:spcPct val="0"/>
              </a:spcBef>
            </a:pPr>
            <a:r>
              <a:rPr lang="en-US" sz="2099">
                <a:solidFill>
                  <a:srgbClr val="171717"/>
                </a:solidFill>
                <a:latin typeface="DM Sans Bold"/>
              </a:rPr>
              <a:t>doğal ve sağlıklı bir tepkidir. Zaman zaman problematik durumlar yaratan şey öfkenin varlığı değil, onun ne şekilde ifade edildiği ve nasıl davranışa döküldüğü ile ilgilidir.</a:t>
            </a:r>
          </a:p>
        </p:txBody>
      </p:sp>
      <p:sp>
        <p:nvSpPr>
          <p:cNvPr id="27" name="TextBox 27"/>
          <p:cNvSpPr txBox="1"/>
          <p:nvPr/>
        </p:nvSpPr>
        <p:spPr>
          <a:xfrm>
            <a:off x="12581604" y="3987152"/>
            <a:ext cx="5139732" cy="5194935"/>
          </a:xfrm>
          <a:prstGeom prst="rect">
            <a:avLst/>
          </a:prstGeom>
        </p:spPr>
        <p:txBody>
          <a:bodyPr lIns="0" tIns="0" rIns="0" bIns="0" rtlCol="0" anchor="t">
            <a:spAutoFit/>
          </a:bodyPr>
          <a:lstStyle/>
          <a:p>
            <a:pPr algn="just">
              <a:lnSpc>
                <a:spcPts val="2940"/>
              </a:lnSpc>
              <a:spcBef>
                <a:spcPct val="0"/>
              </a:spcBef>
            </a:pPr>
            <a:r>
              <a:rPr lang="en-US" sz="2100">
                <a:solidFill>
                  <a:srgbClr val="171717"/>
                </a:solidFill>
                <a:latin typeface="DM Sans Bold"/>
              </a:rPr>
              <a:t>Davranışsal ifadeyi yapıcı ve yapıcı olmayan ifadeler olarak ikiye ayırmak mümkündür. Öfkeyi karşı tarafa saldırmadan, sözel ve davranışsal olarak yapıcı bir şekilde ifade etmek işlevsel bir tutumdur. Kendi duygularını ve ihtiyaçlarını ifade etmek herkesin sahip olduğu bir haktır. Saldırgan, kavgacı, agresif tutumlar, sözler veya davranışlar ise yapıcılıktan uzak ve işlevsel olmayan ifade şekilleridir. Öfkenin kendisi sağlıklı ve insani bir duygu iken; saldırganlık öfkenin yıkıcı potansiyele sahip bir ifadesidir.</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8EA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 xmlns:asvg="http://schemas.microsoft.com/office/drawing/2016/SVG/main" r:embed="rId3"/>
              </a:ext>
            </a:extLst>
          </a:blip>
          <a:srcRect/>
          <a:stretch>
            <a:fillRect/>
          </a:stretch>
        </p:blipFill>
        <p:spPr>
          <a:xfrm>
            <a:off x="6956789" y="829768"/>
            <a:ext cx="790157" cy="760526"/>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 xmlns:asvg="http://schemas.microsoft.com/office/drawing/2016/SVG/main" r:embed="rId3"/>
              </a:ext>
            </a:extLst>
          </a:blip>
          <a:srcRect/>
          <a:stretch>
            <a:fillRect/>
          </a:stretch>
        </p:blipFill>
        <p:spPr>
          <a:xfrm>
            <a:off x="7089100" y="2906955"/>
            <a:ext cx="790157" cy="760526"/>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 xmlns:asvg="http://schemas.microsoft.com/office/drawing/2016/SVG/main" r:embed="rId3"/>
              </a:ext>
            </a:extLst>
          </a:blip>
          <a:srcRect/>
          <a:stretch>
            <a:fillRect/>
          </a:stretch>
        </p:blipFill>
        <p:spPr>
          <a:xfrm>
            <a:off x="7089100" y="5847442"/>
            <a:ext cx="790157" cy="760526"/>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 xmlns:asvg="http://schemas.microsoft.com/office/drawing/2016/SVG/main" r:embed="rId3"/>
              </a:ext>
            </a:extLst>
          </a:blip>
          <a:srcRect/>
          <a:stretch>
            <a:fillRect/>
          </a:stretch>
        </p:blipFill>
        <p:spPr>
          <a:xfrm>
            <a:off x="7089100" y="7592593"/>
            <a:ext cx="790157" cy="760526"/>
          </a:xfrm>
          <a:prstGeom prst="rect">
            <a:avLst/>
          </a:prstGeom>
        </p:spPr>
      </p:pic>
      <p:pic>
        <p:nvPicPr>
          <p:cNvPr id="6" name="Picture 6"/>
          <p:cNvPicPr>
            <a:picLocks noChangeAspect="1"/>
          </p:cNvPicPr>
          <p:nvPr/>
        </p:nvPicPr>
        <p:blipFill>
          <a:blip r:embed="rId4"/>
          <a:srcRect l="29496" t="16526" r="32178" b="7654"/>
          <a:stretch>
            <a:fillRect/>
          </a:stretch>
        </p:blipFill>
        <p:spPr>
          <a:xfrm>
            <a:off x="770166" y="7108119"/>
            <a:ext cx="2219035" cy="2926656"/>
          </a:xfrm>
          <a:prstGeom prst="rect">
            <a:avLst/>
          </a:prstGeom>
        </p:spPr>
      </p:pic>
      <p:sp>
        <p:nvSpPr>
          <p:cNvPr id="7" name="TextBox 7"/>
          <p:cNvSpPr txBox="1"/>
          <p:nvPr/>
        </p:nvSpPr>
        <p:spPr>
          <a:xfrm>
            <a:off x="770166" y="555200"/>
            <a:ext cx="5709691" cy="2447925"/>
          </a:xfrm>
          <a:prstGeom prst="rect">
            <a:avLst/>
          </a:prstGeom>
        </p:spPr>
        <p:txBody>
          <a:bodyPr lIns="0" tIns="0" rIns="0" bIns="0" rtlCol="0" anchor="t">
            <a:spAutoFit/>
          </a:bodyPr>
          <a:lstStyle/>
          <a:p>
            <a:pPr>
              <a:lnSpc>
                <a:spcPts val="6480"/>
              </a:lnSpc>
            </a:pPr>
            <a:r>
              <a:rPr lang="en-US" sz="5400">
                <a:solidFill>
                  <a:srgbClr val="731F7D"/>
                </a:solidFill>
                <a:latin typeface="Poppins Medium Bold"/>
              </a:rPr>
              <a:t>SALDIRGAN DAVRANIŞLARIN NEDENLERI</a:t>
            </a:r>
          </a:p>
        </p:txBody>
      </p:sp>
      <p:sp>
        <p:nvSpPr>
          <p:cNvPr id="8" name="TextBox 8"/>
          <p:cNvSpPr txBox="1"/>
          <p:nvPr/>
        </p:nvSpPr>
        <p:spPr>
          <a:xfrm>
            <a:off x="770166" y="3369133"/>
            <a:ext cx="5399923" cy="3408998"/>
          </a:xfrm>
          <a:prstGeom prst="rect">
            <a:avLst/>
          </a:prstGeom>
        </p:spPr>
        <p:txBody>
          <a:bodyPr lIns="0" tIns="0" rIns="0" bIns="0" rtlCol="0" anchor="t">
            <a:spAutoFit/>
          </a:bodyPr>
          <a:lstStyle/>
          <a:p>
            <a:pPr marL="0" lvl="0" indent="0">
              <a:lnSpc>
                <a:spcPts val="3412"/>
              </a:lnSpc>
            </a:pPr>
            <a:r>
              <a:rPr lang="en-US" sz="2274">
                <a:solidFill>
                  <a:srgbClr val="000000"/>
                </a:solidFill>
                <a:latin typeface="Poppins Light"/>
              </a:rPr>
              <a:t>Beyin düşünme becerilerini devreye sokamadığında ve savaşma kararı verdiğinde saldırgan davranışlar ortaya çıkacaktır. Ancak yine de saldırgan davranışların ortaya çıkma sıklığı tüm bireylerde aynı değildir. Bu davranışın ortaya çıkmasını sağlayan bazı faktörler vardır: </a:t>
            </a:r>
          </a:p>
        </p:txBody>
      </p:sp>
      <p:sp>
        <p:nvSpPr>
          <p:cNvPr id="9" name="TextBox 9"/>
          <p:cNvSpPr txBox="1"/>
          <p:nvPr/>
        </p:nvSpPr>
        <p:spPr>
          <a:xfrm>
            <a:off x="8026666" y="779360"/>
            <a:ext cx="9001091" cy="1202055"/>
          </a:xfrm>
          <a:prstGeom prst="rect">
            <a:avLst/>
          </a:prstGeom>
        </p:spPr>
        <p:txBody>
          <a:bodyPr lIns="0" tIns="0" rIns="0" bIns="0" rtlCol="0" anchor="t">
            <a:spAutoFit/>
          </a:bodyPr>
          <a:lstStyle/>
          <a:p>
            <a:pPr marL="0" lvl="0" indent="0">
              <a:lnSpc>
                <a:spcPts val="3299"/>
              </a:lnSpc>
            </a:pPr>
            <a:r>
              <a:rPr lang="en-US" sz="2199">
                <a:solidFill>
                  <a:srgbClr val="D52823"/>
                </a:solidFill>
                <a:latin typeface="Poppins Medium"/>
              </a:rPr>
              <a:t>Sosyal Öğrenme:</a:t>
            </a:r>
            <a:r>
              <a:rPr lang="en-US" sz="2199">
                <a:solidFill>
                  <a:srgbClr val="000000"/>
                </a:solidFill>
                <a:latin typeface="Poppins Medium"/>
              </a:rPr>
              <a:t> Ailede ya da sosyal çevresinde şiddete tanık olan ya da maruz kalan bir genç, öfke hissettiğinde çevresinde gördüğüne benzer davranışlar ile kendini ifade etmeye başlar.</a:t>
            </a:r>
          </a:p>
        </p:txBody>
      </p:sp>
      <p:sp>
        <p:nvSpPr>
          <p:cNvPr id="10" name="TextBox 10"/>
          <p:cNvSpPr txBox="1"/>
          <p:nvPr/>
        </p:nvSpPr>
        <p:spPr>
          <a:xfrm>
            <a:off x="8068013" y="2945975"/>
            <a:ext cx="9596487" cy="2021205"/>
          </a:xfrm>
          <a:prstGeom prst="rect">
            <a:avLst/>
          </a:prstGeom>
        </p:spPr>
        <p:txBody>
          <a:bodyPr lIns="0" tIns="0" rIns="0" bIns="0" rtlCol="0" anchor="t">
            <a:spAutoFit/>
          </a:bodyPr>
          <a:lstStyle/>
          <a:p>
            <a:pPr marL="0" lvl="0" indent="0">
              <a:lnSpc>
                <a:spcPts val="3299"/>
              </a:lnSpc>
            </a:pPr>
            <a:r>
              <a:rPr lang="en-US" sz="2199">
                <a:solidFill>
                  <a:srgbClr val="D52823"/>
                </a:solidFill>
                <a:latin typeface="Poppins Medium"/>
              </a:rPr>
              <a:t>Dürtüsellik</a:t>
            </a:r>
            <a:r>
              <a:rPr lang="en-US" sz="2199">
                <a:solidFill>
                  <a:srgbClr val="000000"/>
                </a:solidFill>
                <a:latin typeface="Poppins Medium"/>
              </a:rPr>
              <a:t>: Davranışları planlamada, istekleri ertelemede ve kendini durdurabilme becerilerinde zorlanma durumudur. Dürtüsel kişiler genellikle davranışlarının sonucunu düşünmeden hareket ederler, sabırsız davranır ve istenmeyen sonuçlar doğurabilecek riskli davranışlarda bulunurlar. </a:t>
            </a:r>
          </a:p>
        </p:txBody>
      </p:sp>
      <p:sp>
        <p:nvSpPr>
          <p:cNvPr id="11" name="TextBox 11"/>
          <p:cNvSpPr txBox="1"/>
          <p:nvPr/>
        </p:nvSpPr>
        <p:spPr>
          <a:xfrm>
            <a:off x="8026666" y="5790292"/>
            <a:ext cx="9679180" cy="1202055"/>
          </a:xfrm>
          <a:prstGeom prst="rect">
            <a:avLst/>
          </a:prstGeom>
        </p:spPr>
        <p:txBody>
          <a:bodyPr lIns="0" tIns="0" rIns="0" bIns="0" rtlCol="0" anchor="t">
            <a:spAutoFit/>
          </a:bodyPr>
          <a:lstStyle/>
          <a:p>
            <a:pPr marL="0" lvl="0" indent="0">
              <a:lnSpc>
                <a:spcPts val="3299"/>
              </a:lnSpc>
            </a:pPr>
            <a:r>
              <a:rPr lang="en-US" sz="2199">
                <a:solidFill>
                  <a:srgbClr val="D52823"/>
                </a:solidFill>
                <a:latin typeface="Poppins Medium"/>
              </a:rPr>
              <a:t>Kendini İfade Becerilerinde Eksiklik: </a:t>
            </a:r>
            <a:r>
              <a:rPr lang="en-US" sz="2199">
                <a:solidFill>
                  <a:srgbClr val="000000"/>
                </a:solidFill>
                <a:latin typeface="Poppins Medium"/>
              </a:rPr>
              <a:t>Duygulanımın sözel ya da sözel olmayan ifadesi kısıtlı olduğunda, saldırgan davranışlar bireye öfkenin yarattığı enerjinin boşalmasındaki tek yol gibi görünür.</a:t>
            </a:r>
          </a:p>
        </p:txBody>
      </p:sp>
      <p:sp>
        <p:nvSpPr>
          <p:cNvPr id="12" name="TextBox 12"/>
          <p:cNvSpPr txBox="1"/>
          <p:nvPr/>
        </p:nvSpPr>
        <p:spPr>
          <a:xfrm>
            <a:off x="8068013" y="7652473"/>
            <a:ext cx="9637833" cy="2021205"/>
          </a:xfrm>
          <a:prstGeom prst="rect">
            <a:avLst/>
          </a:prstGeom>
        </p:spPr>
        <p:txBody>
          <a:bodyPr lIns="0" tIns="0" rIns="0" bIns="0" rtlCol="0" anchor="t">
            <a:spAutoFit/>
          </a:bodyPr>
          <a:lstStyle/>
          <a:p>
            <a:pPr marL="0" lvl="0" indent="0">
              <a:lnSpc>
                <a:spcPts val="3299"/>
              </a:lnSpc>
            </a:pPr>
            <a:r>
              <a:rPr lang="en-US" sz="2199">
                <a:solidFill>
                  <a:srgbClr val="D52823"/>
                </a:solidFill>
                <a:latin typeface="Poppins Medium"/>
              </a:rPr>
              <a:t>Baş Etme Kaynaklarının Yetersizliği:</a:t>
            </a:r>
            <a:r>
              <a:rPr lang="en-US" sz="2199">
                <a:solidFill>
                  <a:srgbClr val="000000"/>
                </a:solidFill>
                <a:latin typeface="Poppins Medium"/>
              </a:rPr>
              <a:t> Birey yaşadığı zorluklarla baş etmek üzere yeterince kaynağa  sahip değilse ve davranış dağarcığında öfkesini ifade edebilmek üzere daha işlevsel yöntemler bulunmuyorsa, olumsuz duygularını saldırganlıkla ifade etmekten başka çare göremiyor olabilir.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600680"/>
            <a:ext cx="938243" cy="8229600"/>
            <a:chOff x="394511" y="45771"/>
            <a:chExt cx="1224092" cy="1913890"/>
          </a:xfrm>
        </p:grpSpPr>
        <p:sp>
          <p:nvSpPr>
            <p:cNvPr id="3" name="Freeform 3"/>
            <p:cNvSpPr/>
            <p:nvPr/>
          </p:nvSpPr>
          <p:spPr>
            <a:xfrm>
              <a:off x="394511" y="45771"/>
              <a:ext cx="1224092" cy="1913890"/>
            </a:xfrm>
            <a:custGeom>
              <a:avLst/>
              <a:gdLst/>
              <a:ahLst/>
              <a:cxnLst/>
              <a:rect l="l" t="t" r="r" b="b"/>
              <a:pathLst>
                <a:path w="1224092" h="1913890">
                  <a:moveTo>
                    <a:pt x="1099632" y="1913890"/>
                  </a:moveTo>
                  <a:lnTo>
                    <a:pt x="124460" y="1913890"/>
                  </a:lnTo>
                  <a:cubicBezTo>
                    <a:pt x="55880" y="1913890"/>
                    <a:pt x="0" y="1858010"/>
                    <a:pt x="0" y="1789430"/>
                  </a:cubicBezTo>
                  <a:lnTo>
                    <a:pt x="0" y="124460"/>
                  </a:lnTo>
                  <a:cubicBezTo>
                    <a:pt x="0" y="55880"/>
                    <a:pt x="55880" y="0"/>
                    <a:pt x="124460" y="0"/>
                  </a:cubicBezTo>
                  <a:lnTo>
                    <a:pt x="1099632" y="0"/>
                  </a:lnTo>
                  <a:cubicBezTo>
                    <a:pt x="1168212" y="0"/>
                    <a:pt x="1224092" y="55880"/>
                    <a:pt x="1224092" y="124460"/>
                  </a:cubicBezTo>
                  <a:lnTo>
                    <a:pt x="1224092" y="1789430"/>
                  </a:lnTo>
                  <a:cubicBezTo>
                    <a:pt x="1224092" y="1858010"/>
                    <a:pt x="1168212" y="1913890"/>
                    <a:pt x="1099632" y="1913890"/>
                  </a:cubicBezTo>
                  <a:close/>
                </a:path>
              </a:pathLst>
            </a:custGeom>
            <a:solidFill>
              <a:srgbClr val="196E63"/>
            </a:solidFill>
          </p:spPr>
        </p:sp>
      </p:grpSp>
      <p:grpSp>
        <p:nvGrpSpPr>
          <p:cNvPr id="4" name="Group 4"/>
          <p:cNvGrpSpPr/>
          <p:nvPr/>
        </p:nvGrpSpPr>
        <p:grpSpPr>
          <a:xfrm>
            <a:off x="498520" y="711166"/>
            <a:ext cx="15670683" cy="9385440"/>
            <a:chOff x="0" y="0"/>
            <a:chExt cx="4652979" cy="2786749"/>
          </a:xfrm>
        </p:grpSpPr>
        <p:sp>
          <p:nvSpPr>
            <p:cNvPr id="5" name="Freeform 5"/>
            <p:cNvSpPr/>
            <p:nvPr/>
          </p:nvSpPr>
          <p:spPr>
            <a:xfrm>
              <a:off x="0" y="0"/>
              <a:ext cx="4652979" cy="2786749"/>
            </a:xfrm>
            <a:custGeom>
              <a:avLst/>
              <a:gdLst/>
              <a:ahLst/>
              <a:cxnLst/>
              <a:rect l="l" t="t" r="r" b="b"/>
              <a:pathLst>
                <a:path w="4652979" h="2786749">
                  <a:moveTo>
                    <a:pt x="4528519" y="2786749"/>
                  </a:moveTo>
                  <a:lnTo>
                    <a:pt x="124460" y="2786749"/>
                  </a:lnTo>
                  <a:cubicBezTo>
                    <a:pt x="55880" y="2786749"/>
                    <a:pt x="0" y="2730869"/>
                    <a:pt x="0" y="2662288"/>
                  </a:cubicBezTo>
                  <a:lnTo>
                    <a:pt x="0" y="124460"/>
                  </a:lnTo>
                  <a:cubicBezTo>
                    <a:pt x="0" y="55880"/>
                    <a:pt x="55880" y="0"/>
                    <a:pt x="124460" y="0"/>
                  </a:cubicBezTo>
                  <a:lnTo>
                    <a:pt x="4528519" y="0"/>
                  </a:lnTo>
                  <a:cubicBezTo>
                    <a:pt x="4597099" y="0"/>
                    <a:pt x="4652979" y="55880"/>
                    <a:pt x="4652979" y="124460"/>
                  </a:cubicBezTo>
                  <a:lnTo>
                    <a:pt x="4652979" y="2662289"/>
                  </a:lnTo>
                  <a:cubicBezTo>
                    <a:pt x="4652979" y="2730869"/>
                    <a:pt x="4597099" y="2786749"/>
                    <a:pt x="4528519" y="2786749"/>
                  </a:cubicBezTo>
                  <a:close/>
                </a:path>
              </a:pathLst>
            </a:custGeom>
            <a:solidFill>
              <a:srgbClr val="FFFFFF"/>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 xmlns:asvg="http://schemas.microsoft.com/office/drawing/2016/SVG/main" r:embed="rId3"/>
              </a:ext>
            </a:extLst>
          </a:blip>
          <a:srcRect/>
          <a:stretch>
            <a:fillRect/>
          </a:stretch>
        </p:blipFill>
        <p:spPr>
          <a:xfrm>
            <a:off x="16418447" y="8317300"/>
            <a:ext cx="1201386" cy="1201386"/>
          </a:xfrm>
          <a:prstGeom prst="rect">
            <a:avLst/>
          </a:prstGeom>
        </p:spPr>
      </p:pic>
      <p:sp>
        <p:nvSpPr>
          <p:cNvPr id="7" name="TextBox 7"/>
          <p:cNvSpPr txBox="1"/>
          <p:nvPr/>
        </p:nvSpPr>
        <p:spPr>
          <a:xfrm>
            <a:off x="1028700" y="-57150"/>
            <a:ext cx="12188750" cy="6052874"/>
          </a:xfrm>
          <a:prstGeom prst="rect">
            <a:avLst/>
          </a:prstGeom>
        </p:spPr>
        <p:txBody>
          <a:bodyPr lIns="0" tIns="0" rIns="0" bIns="0" rtlCol="0" anchor="t">
            <a:spAutoFit/>
          </a:bodyPr>
          <a:lstStyle/>
          <a:p>
            <a:pPr>
              <a:lnSpc>
                <a:spcPts val="3952"/>
              </a:lnSpc>
            </a:pPr>
            <a:endParaRPr/>
          </a:p>
          <a:p>
            <a:pPr algn="ctr">
              <a:lnSpc>
                <a:spcPts val="4931"/>
              </a:lnSpc>
            </a:pPr>
            <a:endParaRPr/>
          </a:p>
          <a:p>
            <a:pPr>
              <a:lnSpc>
                <a:spcPts val="3952"/>
              </a:lnSpc>
            </a:pPr>
            <a:endParaRPr/>
          </a:p>
          <a:p>
            <a:pPr>
              <a:lnSpc>
                <a:spcPts val="3952"/>
              </a:lnSpc>
            </a:pPr>
            <a:r>
              <a:rPr lang="en-US" sz="2822">
                <a:solidFill>
                  <a:srgbClr val="000000"/>
                </a:solidFill>
                <a:latin typeface="Nunito"/>
              </a:rPr>
              <a:t>Hissettiğimiz duygular, içimizde bir </a:t>
            </a:r>
            <a:r>
              <a:rPr lang="en-US" sz="2822">
                <a:solidFill>
                  <a:srgbClr val="000000"/>
                </a:solidFill>
                <a:latin typeface="Nunito Bold"/>
              </a:rPr>
              <a:t>ulaşma</a:t>
            </a:r>
            <a:r>
              <a:rPr lang="en-US" sz="2822">
                <a:solidFill>
                  <a:srgbClr val="000000"/>
                </a:solidFill>
                <a:latin typeface="Nunito"/>
              </a:rPr>
              <a:t> ya da </a:t>
            </a:r>
            <a:r>
              <a:rPr lang="en-US" sz="2822">
                <a:solidFill>
                  <a:srgbClr val="000000"/>
                </a:solidFill>
                <a:latin typeface="Nunito Bold"/>
              </a:rPr>
              <a:t>kaçınma </a:t>
            </a:r>
            <a:r>
              <a:rPr lang="en-US" sz="2822">
                <a:solidFill>
                  <a:srgbClr val="000000"/>
                </a:solidFill>
                <a:latin typeface="Nunito"/>
              </a:rPr>
              <a:t>motivasyonunu harekete geçirir. Bu motivasyonun yönü yaptığımız seçimlerin altında yatan temel bileşendir. Eylem şeklimiz bazen bir durumun üzerine gitme şeklinde iken, bazen de bazı durumlardan kaçınmak şeklindedir. Huzur, neşe, mutluluk, gurur, heyecan, merak vb. duyguları hissetmekten hoşlanırız ve bu duyguları yaratan deneyimlere ve kişilere ulaşmak isteriz. Diğer taraftan acı, utanç, korku vb. olumsuz duyguları hissetmek istemeyiz ve bizde bu duygulara neden olan durumlardan ve kişilerden ise kaçınma eğilimi gösteririz (Izard, 1991).</a:t>
            </a:r>
          </a:p>
        </p:txBody>
      </p:sp>
      <p:grpSp>
        <p:nvGrpSpPr>
          <p:cNvPr id="8" name="Group 8"/>
          <p:cNvGrpSpPr/>
          <p:nvPr/>
        </p:nvGrpSpPr>
        <p:grpSpPr>
          <a:xfrm>
            <a:off x="13502656" y="1028700"/>
            <a:ext cx="1282483" cy="1282483"/>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grpSp>
        <p:nvGrpSpPr>
          <p:cNvPr id="10" name="Group 10"/>
          <p:cNvGrpSpPr/>
          <p:nvPr/>
        </p:nvGrpSpPr>
        <p:grpSpPr>
          <a:xfrm>
            <a:off x="13487017" y="7975817"/>
            <a:ext cx="1282483" cy="1282483"/>
            <a:chOff x="0" y="0"/>
            <a:chExt cx="1913890" cy="1913890"/>
          </a:xfrm>
        </p:grpSpPr>
        <p:sp>
          <p:nvSpPr>
            <p:cNvPr id="11" name="Freeform 11"/>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pic>
        <p:nvPicPr>
          <p:cNvPr id="12" name="Picture 12"/>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 xmlns:asvg="http://schemas.microsoft.com/office/drawing/2016/SVG/main" r:embed="rId5"/>
              </a:ext>
            </a:extLst>
          </a:blip>
          <a:srcRect/>
          <a:stretch>
            <a:fillRect/>
          </a:stretch>
        </p:blipFill>
        <p:spPr>
          <a:xfrm>
            <a:off x="14431236" y="3678559"/>
            <a:ext cx="3475935" cy="1725328"/>
          </a:xfrm>
          <a:prstGeom prst="rect">
            <a:avLst/>
          </a:prstGeom>
        </p:spPr>
      </p:pic>
      <p:grpSp>
        <p:nvGrpSpPr>
          <p:cNvPr id="13" name="Group 13"/>
          <p:cNvGrpSpPr/>
          <p:nvPr/>
        </p:nvGrpSpPr>
        <p:grpSpPr>
          <a:xfrm rot="-5400000">
            <a:off x="7736682" y="-6686448"/>
            <a:ext cx="837139" cy="14200095"/>
            <a:chOff x="0" y="0"/>
            <a:chExt cx="660400" cy="3302399"/>
          </a:xfrm>
        </p:grpSpPr>
        <p:sp>
          <p:nvSpPr>
            <p:cNvPr id="14" name="Freeform 14"/>
            <p:cNvSpPr/>
            <p:nvPr/>
          </p:nvSpPr>
          <p:spPr>
            <a:xfrm>
              <a:off x="0" y="0"/>
              <a:ext cx="660400" cy="3302399"/>
            </a:xfrm>
            <a:custGeom>
              <a:avLst/>
              <a:gdLst/>
              <a:ahLst/>
              <a:cxnLst/>
              <a:rect l="l" t="t" r="r" b="b"/>
              <a:pathLst>
                <a:path w="660400" h="3302399">
                  <a:moveTo>
                    <a:pt x="535940" y="3302398"/>
                  </a:moveTo>
                  <a:lnTo>
                    <a:pt x="124460" y="3302398"/>
                  </a:lnTo>
                  <a:cubicBezTo>
                    <a:pt x="55880" y="3302398"/>
                    <a:pt x="0" y="3246519"/>
                    <a:pt x="0" y="3177939"/>
                  </a:cubicBezTo>
                  <a:lnTo>
                    <a:pt x="0" y="124460"/>
                  </a:lnTo>
                  <a:cubicBezTo>
                    <a:pt x="0" y="55880"/>
                    <a:pt x="55880" y="0"/>
                    <a:pt x="124460" y="0"/>
                  </a:cubicBezTo>
                  <a:lnTo>
                    <a:pt x="535940" y="0"/>
                  </a:lnTo>
                  <a:cubicBezTo>
                    <a:pt x="604520" y="0"/>
                    <a:pt x="660400" y="55880"/>
                    <a:pt x="660400" y="124460"/>
                  </a:cubicBezTo>
                  <a:lnTo>
                    <a:pt x="660400" y="3177939"/>
                  </a:lnTo>
                  <a:cubicBezTo>
                    <a:pt x="660400" y="3246519"/>
                    <a:pt x="604520" y="3302399"/>
                    <a:pt x="535940" y="3302399"/>
                  </a:cubicBezTo>
                  <a:close/>
                </a:path>
              </a:pathLst>
            </a:custGeom>
            <a:solidFill>
              <a:srgbClr val="196E63"/>
            </a:solidFill>
          </p:spPr>
        </p:sp>
      </p:grpSp>
      <p:pic>
        <p:nvPicPr>
          <p:cNvPr id="15" name="Picture 15"/>
          <p:cNvPicPr>
            <a:picLocks noChangeAspect="1"/>
          </p:cNvPicPr>
          <p:nvPr/>
        </p:nvPicPr>
        <p:blipFill>
          <a:blip r:embed="rId6"/>
          <a:srcRect/>
          <a:stretch>
            <a:fillRect/>
          </a:stretch>
        </p:blipFill>
        <p:spPr>
          <a:xfrm>
            <a:off x="6759702" y="6227846"/>
            <a:ext cx="4401003" cy="329084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2B8D5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 xmlns:asvg="http://schemas.microsoft.com/office/drawing/2016/SVG/main" r:embed="rId3"/>
              </a:ext>
            </a:extLst>
          </a:blip>
          <a:srcRect/>
          <a:stretch>
            <a:fillRect/>
          </a:stretch>
        </p:blipFill>
        <p:spPr>
          <a:xfrm>
            <a:off x="571452" y="8101459"/>
            <a:ext cx="6913211" cy="1494982"/>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 xmlns:asvg="http://schemas.microsoft.com/office/drawing/2016/SVG/main" r:embed="rId5"/>
              </a:ext>
            </a:extLst>
          </a:blip>
          <a:srcRect/>
          <a:stretch>
            <a:fillRect/>
          </a:stretch>
        </p:blipFill>
        <p:spPr>
          <a:xfrm rot="-10800000">
            <a:off x="15259334" y="5831115"/>
            <a:ext cx="793689" cy="761941"/>
          </a:xfrm>
          <a:prstGeom prst="rect">
            <a:avLst/>
          </a:prstGeom>
        </p:spPr>
      </p:pic>
      <p:pic>
        <p:nvPicPr>
          <p:cNvPr id="4" name="Picture 4"/>
          <p:cNvPicPr>
            <a:picLocks noChangeAspect="1"/>
          </p:cNvPicPr>
          <p:nvPr/>
        </p:nvPicPr>
        <p:blipFill>
          <a:blip r:embed="rId6"/>
          <a:srcRect l="21216" r="31730"/>
          <a:stretch>
            <a:fillRect/>
          </a:stretch>
        </p:blipFill>
        <p:spPr>
          <a:xfrm>
            <a:off x="571452" y="1028700"/>
            <a:ext cx="6599671" cy="6738280"/>
          </a:xfrm>
          <a:prstGeom prst="rect">
            <a:avLst/>
          </a:prstGeom>
        </p:spPr>
      </p:pic>
      <p:sp>
        <p:nvSpPr>
          <p:cNvPr id="5" name="TextBox 5"/>
          <p:cNvSpPr txBox="1"/>
          <p:nvPr/>
        </p:nvSpPr>
        <p:spPr>
          <a:xfrm>
            <a:off x="8469137" y="1590822"/>
            <a:ext cx="9144000" cy="5566410"/>
          </a:xfrm>
          <a:prstGeom prst="rect">
            <a:avLst/>
          </a:prstGeom>
        </p:spPr>
        <p:txBody>
          <a:bodyPr lIns="0" tIns="0" rIns="0" bIns="0" rtlCol="0" anchor="t">
            <a:spAutoFit/>
          </a:bodyPr>
          <a:lstStyle/>
          <a:p>
            <a:pPr algn="ctr">
              <a:lnSpc>
                <a:spcPts val="2939"/>
              </a:lnSpc>
              <a:spcBef>
                <a:spcPct val="0"/>
              </a:spcBef>
            </a:pPr>
            <a:r>
              <a:rPr lang="en-US" sz="2099">
                <a:solidFill>
                  <a:srgbClr val="000000"/>
                </a:solidFill>
                <a:latin typeface="DM Sans Bold"/>
              </a:rPr>
              <a:t> Bazı ağaçlar kalın bazı ağaçlar ise ince kabuklu olurlar. Burada kabuk dış</a:t>
            </a:r>
          </a:p>
          <a:p>
            <a:pPr algn="ctr">
              <a:lnSpc>
                <a:spcPts val="2939"/>
              </a:lnSpc>
              <a:spcBef>
                <a:spcPct val="0"/>
              </a:spcBef>
            </a:pPr>
            <a:r>
              <a:rPr lang="en-US" sz="2099">
                <a:solidFill>
                  <a:srgbClr val="000000"/>
                </a:solidFill>
                <a:latin typeface="DM Sans Bold"/>
              </a:rPr>
              <a:t>dünyaya karşı olan yaklaşımı veya tutumu temsil etmektedir.</a:t>
            </a:r>
          </a:p>
          <a:p>
            <a:pPr algn="ctr">
              <a:lnSpc>
                <a:spcPts val="2939"/>
              </a:lnSpc>
              <a:spcBef>
                <a:spcPct val="0"/>
              </a:spcBef>
            </a:pPr>
            <a:r>
              <a:rPr lang="en-US" sz="2099">
                <a:solidFill>
                  <a:srgbClr val="000000"/>
                </a:solidFill>
                <a:latin typeface="DM Sans Bold"/>
              </a:rPr>
              <a:t>Kalın kabuklu ağaçların içi kof olur, dışarıdan gelecek tehlikelere karşı daha savunmasız olduklarından dışarıya karşı kendilerini</a:t>
            </a:r>
          </a:p>
          <a:p>
            <a:pPr algn="ctr">
              <a:lnSpc>
                <a:spcPts val="2939"/>
              </a:lnSpc>
              <a:spcBef>
                <a:spcPct val="0"/>
              </a:spcBef>
            </a:pPr>
            <a:r>
              <a:rPr lang="en-US" sz="2099">
                <a:solidFill>
                  <a:srgbClr val="000000"/>
                </a:solidFill>
                <a:latin typeface="DM Sans Bold"/>
              </a:rPr>
              <a:t>korumak üzere daha kalın bir kabuk geliştirmişlerdir. İnce kabuklu ağaçların ise özleri daha sağlamdır; kendilerini hızla onarabilirler. Bu nedenle kalın bir kabuğa ihtiyaç duymazlar. Benzer şekilde sosyal ilişkilerinde sert, katı, soğuk, mesafeli veya</a:t>
            </a:r>
          </a:p>
          <a:p>
            <a:pPr algn="ctr">
              <a:lnSpc>
                <a:spcPts val="2939"/>
              </a:lnSpc>
              <a:spcBef>
                <a:spcPct val="0"/>
              </a:spcBef>
            </a:pPr>
            <a:r>
              <a:rPr lang="en-US" sz="2099">
                <a:solidFill>
                  <a:srgbClr val="000000"/>
                </a:solidFill>
                <a:latin typeface="DM Sans Bold"/>
              </a:rPr>
              <a:t>otoriter tutumlar sergileyen ve çevreye karşı zaman zaman</a:t>
            </a:r>
          </a:p>
          <a:p>
            <a:pPr algn="ctr">
              <a:lnSpc>
                <a:spcPts val="2939"/>
              </a:lnSpc>
              <a:spcBef>
                <a:spcPct val="0"/>
              </a:spcBef>
            </a:pPr>
            <a:r>
              <a:rPr lang="en-US" sz="2099">
                <a:solidFill>
                  <a:srgbClr val="000000"/>
                </a:solidFill>
                <a:latin typeface="DM Sans Bold"/>
              </a:rPr>
              <a:t>saldırgan davranışlar gösteren bireylerin içlerinde de kırılgan</a:t>
            </a:r>
          </a:p>
          <a:p>
            <a:pPr algn="ctr">
              <a:lnSpc>
                <a:spcPts val="2939"/>
              </a:lnSpc>
              <a:spcBef>
                <a:spcPct val="0"/>
              </a:spcBef>
            </a:pPr>
            <a:r>
              <a:rPr lang="en-US" sz="2099">
                <a:solidFill>
                  <a:srgbClr val="000000"/>
                </a:solidFill>
                <a:latin typeface="DM Sans Bold"/>
              </a:rPr>
              <a:t>ve özgüveni düşük bir yapı olduğunu düşünmek çok yanlış olmayacaktır. Kişi farkında olarak ya da olmayarak bu tür tutum</a:t>
            </a:r>
          </a:p>
          <a:p>
            <a:pPr algn="ctr">
              <a:lnSpc>
                <a:spcPts val="2939"/>
              </a:lnSpc>
              <a:spcBef>
                <a:spcPct val="0"/>
              </a:spcBef>
            </a:pPr>
            <a:r>
              <a:rPr lang="en-US" sz="2099">
                <a:solidFill>
                  <a:srgbClr val="000000"/>
                </a:solidFill>
                <a:latin typeface="DM Sans Bold"/>
              </a:rPr>
              <a:t>ve davranışlarla kendi kırılganlığını ve incinebilirliğini örtmeye</a:t>
            </a:r>
          </a:p>
          <a:p>
            <a:pPr algn="ctr">
              <a:lnSpc>
                <a:spcPts val="2939"/>
              </a:lnSpc>
              <a:spcBef>
                <a:spcPct val="0"/>
              </a:spcBef>
            </a:pPr>
            <a:r>
              <a:rPr lang="en-US" sz="2099">
                <a:solidFill>
                  <a:srgbClr val="000000"/>
                </a:solidFill>
                <a:latin typeface="DM Sans Bold"/>
              </a:rPr>
              <a:t>ve dışarıya güçlü bir imaj vermeye çalışıyor olabilir</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8F8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604446" y="2320263"/>
            <a:ext cx="2243094" cy="2046488"/>
          </a:xfrm>
          <a:prstGeom prst="rect">
            <a:avLst/>
          </a:prstGeom>
        </p:spPr>
      </p:pic>
      <p:pic>
        <p:nvPicPr>
          <p:cNvPr id="3" name="Picture 3"/>
          <p:cNvPicPr>
            <a:picLocks noChangeAspect="1"/>
          </p:cNvPicPr>
          <p:nvPr/>
        </p:nvPicPr>
        <p:blipFill>
          <a:blip r:embed="rId3"/>
          <a:srcRect/>
          <a:stretch>
            <a:fillRect/>
          </a:stretch>
        </p:blipFill>
        <p:spPr>
          <a:xfrm>
            <a:off x="7282624" y="2320263"/>
            <a:ext cx="2121876" cy="2112404"/>
          </a:xfrm>
          <a:prstGeom prst="rect">
            <a:avLst/>
          </a:prstGeom>
        </p:spPr>
      </p:pic>
      <p:pic>
        <p:nvPicPr>
          <p:cNvPr id="4" name="Picture 4"/>
          <p:cNvPicPr>
            <a:picLocks noChangeAspect="1"/>
          </p:cNvPicPr>
          <p:nvPr/>
        </p:nvPicPr>
        <p:blipFill>
          <a:blip r:embed="rId4"/>
          <a:srcRect/>
          <a:stretch>
            <a:fillRect/>
          </a:stretch>
        </p:blipFill>
        <p:spPr>
          <a:xfrm>
            <a:off x="13679188" y="2251453"/>
            <a:ext cx="2868040" cy="2115298"/>
          </a:xfrm>
          <a:prstGeom prst="rect">
            <a:avLst/>
          </a:prstGeom>
        </p:spPr>
      </p:pic>
      <p:sp>
        <p:nvSpPr>
          <p:cNvPr id="5" name="TextBox 5"/>
          <p:cNvSpPr txBox="1"/>
          <p:nvPr/>
        </p:nvSpPr>
        <p:spPr>
          <a:xfrm>
            <a:off x="3120012" y="715044"/>
            <a:ext cx="12957234" cy="1238250"/>
          </a:xfrm>
          <a:prstGeom prst="rect">
            <a:avLst/>
          </a:prstGeom>
        </p:spPr>
        <p:txBody>
          <a:bodyPr lIns="0" tIns="0" rIns="0" bIns="0" rtlCol="0" anchor="t">
            <a:spAutoFit/>
          </a:bodyPr>
          <a:lstStyle/>
          <a:p>
            <a:pPr>
              <a:lnSpc>
                <a:spcPts val="9600"/>
              </a:lnSpc>
            </a:pPr>
            <a:r>
              <a:rPr lang="en-US" sz="8000">
                <a:solidFill>
                  <a:srgbClr val="731F7D"/>
                </a:solidFill>
                <a:latin typeface="Barlow Medium"/>
              </a:rPr>
              <a:t>Öfkeyi İfade Etme Biçimleri</a:t>
            </a:r>
          </a:p>
        </p:txBody>
      </p:sp>
      <p:grpSp>
        <p:nvGrpSpPr>
          <p:cNvPr id="6" name="Group 6"/>
          <p:cNvGrpSpPr/>
          <p:nvPr/>
        </p:nvGrpSpPr>
        <p:grpSpPr>
          <a:xfrm>
            <a:off x="258628" y="4960239"/>
            <a:ext cx="6152777" cy="5326761"/>
            <a:chOff x="0" y="0"/>
            <a:chExt cx="8203703" cy="7102348"/>
          </a:xfrm>
        </p:grpSpPr>
        <p:sp>
          <p:nvSpPr>
            <p:cNvPr id="7" name="TextBox 7"/>
            <p:cNvSpPr txBox="1"/>
            <p:nvPr/>
          </p:nvSpPr>
          <p:spPr>
            <a:xfrm>
              <a:off x="0" y="986766"/>
              <a:ext cx="8203703" cy="5794092"/>
            </a:xfrm>
            <a:prstGeom prst="rect">
              <a:avLst/>
            </a:prstGeom>
          </p:spPr>
          <p:txBody>
            <a:bodyPr lIns="0" tIns="0" rIns="0" bIns="0" rtlCol="0" anchor="t">
              <a:spAutoFit/>
            </a:bodyPr>
            <a:lstStyle/>
            <a:p>
              <a:pPr>
                <a:lnSpc>
                  <a:spcPts val="2700"/>
                </a:lnSpc>
              </a:pPr>
              <a:r>
                <a:rPr lang="en-US" sz="2250">
                  <a:solidFill>
                    <a:srgbClr val="191919"/>
                  </a:solidFill>
                  <a:latin typeface="Roboto"/>
                </a:rPr>
                <a:t>Kimi insanlar da öfke duygusu hissettiklerinde bunu dışa yansıtmakta zorlanırlar ve öfkelerini kendilerine yönlendirirler. Bu kişilerde öfke ile birlikte sıklıkla suçluluk duygusu görülür. Bir olayın neticesinde karşı taraftaki kişi kendisine zarar vermişse bile kişi kendini suçlama eğiliminde olur. Bu durum sık tekrarlandığında kendini suçlama duyguları ile birlikte depresif duygulanım da görülebilmektedir. Kişi bu sefer dışarıya yönelik zarar verici bir davranışta bulunmak yerine farkında olarak veya olmadan kendine yönelik zarar verici davranışlarda bulunabilir. </a:t>
              </a:r>
            </a:p>
          </p:txBody>
        </p:sp>
        <p:sp>
          <p:nvSpPr>
            <p:cNvPr id="8" name="TextBox 8"/>
            <p:cNvSpPr txBox="1"/>
            <p:nvPr/>
          </p:nvSpPr>
          <p:spPr>
            <a:xfrm>
              <a:off x="0" y="-9525"/>
              <a:ext cx="8203703" cy="669925"/>
            </a:xfrm>
            <a:prstGeom prst="rect">
              <a:avLst/>
            </a:prstGeom>
          </p:spPr>
          <p:txBody>
            <a:bodyPr lIns="0" tIns="0" rIns="0" bIns="0" rtlCol="0" anchor="t">
              <a:spAutoFit/>
            </a:bodyPr>
            <a:lstStyle/>
            <a:p>
              <a:pPr>
                <a:lnSpc>
                  <a:spcPts val="3960"/>
                </a:lnSpc>
              </a:pPr>
              <a:r>
                <a:rPr lang="en-US" sz="3300" spc="165">
                  <a:solidFill>
                    <a:srgbClr val="191919"/>
                  </a:solidFill>
                  <a:latin typeface="Roboto Bold"/>
                </a:rPr>
                <a:t>Öfkenin İçe Yönelmesi</a:t>
              </a:r>
            </a:p>
          </p:txBody>
        </p:sp>
      </p:grpSp>
      <p:grpSp>
        <p:nvGrpSpPr>
          <p:cNvPr id="9" name="Group 9"/>
          <p:cNvGrpSpPr/>
          <p:nvPr/>
        </p:nvGrpSpPr>
        <p:grpSpPr>
          <a:xfrm>
            <a:off x="12955421" y="4630100"/>
            <a:ext cx="4758257" cy="5488885"/>
            <a:chOff x="0" y="0"/>
            <a:chExt cx="6344343" cy="7318514"/>
          </a:xfrm>
        </p:grpSpPr>
        <p:sp>
          <p:nvSpPr>
            <p:cNvPr id="10" name="TextBox 10"/>
            <p:cNvSpPr txBox="1"/>
            <p:nvPr/>
          </p:nvSpPr>
          <p:spPr>
            <a:xfrm>
              <a:off x="0" y="1647166"/>
              <a:ext cx="6344343" cy="5349858"/>
            </a:xfrm>
            <a:prstGeom prst="rect">
              <a:avLst/>
            </a:prstGeom>
          </p:spPr>
          <p:txBody>
            <a:bodyPr lIns="0" tIns="0" rIns="0" bIns="0" rtlCol="0" anchor="t">
              <a:spAutoFit/>
            </a:bodyPr>
            <a:lstStyle/>
            <a:p>
              <a:pPr>
                <a:lnSpc>
                  <a:spcPts val="2700"/>
                </a:lnSpc>
              </a:pPr>
              <a:r>
                <a:rPr lang="en-US" sz="2250">
                  <a:solidFill>
                    <a:srgbClr val="191919"/>
                  </a:solidFill>
                  <a:latin typeface="Roboto"/>
                </a:rPr>
                <a:t>Öfke kontrol edilmesi en zor duygulardan biridir. Çünkü bu duygunun ortaya çıkışı çok ani olmakta ve ortaya çıktıktan sonra da çok kısa bir sürede şiddeti artmaktadır. Öfkenin kontrol edilmesi onun ifade edilmemesi anlamına gelmez. “Öfkemi amacıma ulaşmayı engellemeyecek bir tarzda nasıl ifade edebilirim?” sorusunun yanıtı üzerinde düşünmek bu kontrole yardımcı olacaktır. </a:t>
              </a:r>
            </a:p>
          </p:txBody>
        </p:sp>
        <p:sp>
          <p:nvSpPr>
            <p:cNvPr id="11" name="TextBox 11"/>
            <p:cNvSpPr txBox="1"/>
            <p:nvPr/>
          </p:nvSpPr>
          <p:spPr>
            <a:xfrm>
              <a:off x="0" y="-9525"/>
              <a:ext cx="6344343" cy="1330325"/>
            </a:xfrm>
            <a:prstGeom prst="rect">
              <a:avLst/>
            </a:prstGeom>
          </p:spPr>
          <p:txBody>
            <a:bodyPr lIns="0" tIns="0" rIns="0" bIns="0" rtlCol="0" anchor="t">
              <a:spAutoFit/>
            </a:bodyPr>
            <a:lstStyle/>
            <a:p>
              <a:pPr>
                <a:lnSpc>
                  <a:spcPts val="3960"/>
                </a:lnSpc>
              </a:pPr>
              <a:r>
                <a:rPr lang="en-US" sz="3300" spc="165">
                  <a:solidFill>
                    <a:srgbClr val="191919"/>
                  </a:solidFill>
                  <a:latin typeface="Roboto Bold"/>
                </a:rPr>
                <a:t>Öfkenin Kontrol Edilmesi: </a:t>
              </a:r>
            </a:p>
          </p:txBody>
        </p:sp>
      </p:grpSp>
      <p:grpSp>
        <p:nvGrpSpPr>
          <p:cNvPr id="12" name="Group 12"/>
          <p:cNvGrpSpPr/>
          <p:nvPr/>
        </p:nvGrpSpPr>
        <p:grpSpPr>
          <a:xfrm>
            <a:off x="6712801" y="5143500"/>
            <a:ext cx="5210067" cy="4993585"/>
            <a:chOff x="0" y="0"/>
            <a:chExt cx="6946756" cy="6658114"/>
          </a:xfrm>
        </p:grpSpPr>
        <p:sp>
          <p:nvSpPr>
            <p:cNvPr id="13" name="TextBox 13"/>
            <p:cNvSpPr txBox="1"/>
            <p:nvPr/>
          </p:nvSpPr>
          <p:spPr>
            <a:xfrm>
              <a:off x="0" y="986766"/>
              <a:ext cx="6946756" cy="5349858"/>
            </a:xfrm>
            <a:prstGeom prst="rect">
              <a:avLst/>
            </a:prstGeom>
          </p:spPr>
          <p:txBody>
            <a:bodyPr lIns="0" tIns="0" rIns="0" bIns="0" rtlCol="0" anchor="t">
              <a:spAutoFit/>
            </a:bodyPr>
            <a:lstStyle/>
            <a:p>
              <a:pPr>
                <a:lnSpc>
                  <a:spcPts val="2700"/>
                </a:lnSpc>
              </a:pPr>
              <a:r>
                <a:rPr lang="en-US" sz="2250">
                  <a:solidFill>
                    <a:srgbClr val="191919"/>
                  </a:solidFill>
                  <a:latin typeface="Roboto"/>
                </a:rPr>
                <a:t>Öfkenin dışa yönelmesi sıkça sözel olarak ifade edilmesidir. Öfkenin ifade edilmesi bir volkanın patlamasını andırır. Öfkenin dışa yöneltilmesi, öfkenin kontrolsüz bir biçimde dışarıya salıverilmesidir.</a:t>
              </a:r>
            </a:p>
            <a:p>
              <a:pPr>
                <a:lnSpc>
                  <a:spcPts val="2700"/>
                </a:lnSpc>
              </a:pPr>
              <a:r>
                <a:rPr lang="en-US" sz="2250">
                  <a:solidFill>
                    <a:srgbClr val="191919"/>
                  </a:solidFill>
                  <a:latin typeface="Roboto"/>
                </a:rPr>
                <a:t>Dışa yönlendirilmiş öfkenin yapıcı olmayan ifadeleri genellikle saldırganlık olarak karşılık bulur.  Saldırgan davranışlar bağırma, etrafı kırıp dökme, kurallara uymama, küfretme, kavga etme, tehdit etme vb. şekilde ortaya çıkabilir</a:t>
              </a:r>
            </a:p>
          </p:txBody>
        </p:sp>
        <p:sp>
          <p:nvSpPr>
            <p:cNvPr id="14" name="TextBox 14"/>
            <p:cNvSpPr txBox="1"/>
            <p:nvPr/>
          </p:nvSpPr>
          <p:spPr>
            <a:xfrm>
              <a:off x="0" y="-9525"/>
              <a:ext cx="6946756" cy="669925"/>
            </a:xfrm>
            <a:prstGeom prst="rect">
              <a:avLst/>
            </a:prstGeom>
          </p:spPr>
          <p:txBody>
            <a:bodyPr lIns="0" tIns="0" rIns="0" bIns="0" rtlCol="0" anchor="t">
              <a:spAutoFit/>
            </a:bodyPr>
            <a:lstStyle/>
            <a:p>
              <a:pPr>
                <a:lnSpc>
                  <a:spcPts val="3960"/>
                </a:lnSpc>
              </a:pPr>
              <a:r>
                <a:rPr lang="en-US" sz="3300" spc="165">
                  <a:solidFill>
                    <a:srgbClr val="191919"/>
                  </a:solidFill>
                  <a:latin typeface="Roboto Bold"/>
                </a:rPr>
                <a:t>Dışa Yönelen Öfke:</a:t>
              </a: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8E8DD"/>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4335538" y="4356118"/>
            <a:ext cx="3497580" cy="5246370"/>
            <a:chOff x="0" y="0"/>
            <a:chExt cx="6350000" cy="9525000"/>
          </a:xfrm>
        </p:grpSpPr>
        <p:sp>
          <p:nvSpPr>
            <p:cNvPr id="3" name="Freeform 3"/>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2611" r="-2611"/>
              </a:stretch>
            </a:blipFill>
          </p:spPr>
        </p:sp>
      </p:grpSp>
      <p:grpSp>
        <p:nvGrpSpPr>
          <p:cNvPr id="4" name="Group 4"/>
          <p:cNvGrpSpPr/>
          <p:nvPr/>
        </p:nvGrpSpPr>
        <p:grpSpPr>
          <a:xfrm>
            <a:off x="7633686" y="3146911"/>
            <a:ext cx="7750037" cy="2054562"/>
            <a:chOff x="0" y="0"/>
            <a:chExt cx="10333383" cy="2739416"/>
          </a:xfrm>
        </p:grpSpPr>
        <p:pic>
          <p:nvPicPr>
            <p:cNvPr id="5" name="Picture 5"/>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 xmlns:asvg="http://schemas.microsoft.com/office/drawing/2016/SVG/main" r:embed="rId4"/>
                </a:ext>
              </a:extLst>
            </a:blip>
            <a:srcRect t="27002" b="27002"/>
            <a:stretch>
              <a:fillRect/>
            </a:stretch>
          </p:blipFill>
          <p:spPr>
            <a:xfrm>
              <a:off x="0" y="0"/>
              <a:ext cx="10333383" cy="2739416"/>
            </a:xfrm>
            <a:prstGeom prst="rect">
              <a:avLst/>
            </a:prstGeom>
          </p:spPr>
        </p:pic>
        <p:sp>
          <p:nvSpPr>
            <p:cNvPr id="6" name="TextBox 6"/>
            <p:cNvSpPr txBox="1"/>
            <p:nvPr/>
          </p:nvSpPr>
          <p:spPr>
            <a:xfrm>
              <a:off x="2170835" y="310124"/>
              <a:ext cx="5991713" cy="1482684"/>
            </a:xfrm>
            <a:prstGeom prst="rect">
              <a:avLst/>
            </a:prstGeom>
          </p:spPr>
          <p:txBody>
            <a:bodyPr lIns="0" tIns="0" rIns="0" bIns="0" rtlCol="0" anchor="t">
              <a:spAutoFit/>
            </a:bodyPr>
            <a:lstStyle/>
            <a:p>
              <a:pPr>
                <a:lnSpc>
                  <a:spcPts val="2841"/>
                </a:lnSpc>
              </a:pPr>
              <a:r>
                <a:rPr lang="en-US" sz="2841">
                  <a:solidFill>
                    <a:srgbClr val="FFFFFF"/>
                  </a:solidFill>
                  <a:latin typeface="DM Sans"/>
                </a:rPr>
                <a:t>Depresyon, kişinin kendisine yönelttiği öfkedir.</a:t>
              </a:r>
            </a:p>
          </p:txBody>
        </p:sp>
      </p:grpSp>
      <p:sp>
        <p:nvSpPr>
          <p:cNvPr id="7" name="TextBox 7"/>
          <p:cNvSpPr txBox="1"/>
          <p:nvPr/>
        </p:nvSpPr>
        <p:spPr>
          <a:xfrm>
            <a:off x="445517" y="1250198"/>
            <a:ext cx="12303026" cy="573404"/>
          </a:xfrm>
          <a:prstGeom prst="rect">
            <a:avLst/>
          </a:prstGeom>
        </p:spPr>
        <p:txBody>
          <a:bodyPr lIns="0" tIns="0" rIns="0" bIns="0" rtlCol="0" anchor="t">
            <a:spAutoFit/>
          </a:bodyPr>
          <a:lstStyle/>
          <a:p>
            <a:pPr algn="ctr">
              <a:lnSpc>
                <a:spcPts val="4620"/>
              </a:lnSpc>
            </a:pPr>
            <a:r>
              <a:rPr lang="en-US" sz="3300">
                <a:solidFill>
                  <a:srgbClr val="000000"/>
                </a:solidFill>
                <a:latin typeface="DejaVu Serif"/>
              </a:rPr>
              <a:t>Freud'un </a:t>
            </a:r>
            <a:r>
              <a:rPr lang="en-US" sz="3300">
                <a:solidFill>
                  <a:srgbClr val="000000"/>
                </a:solidFill>
                <a:latin typeface="DejaVu Serif Bold Italics"/>
              </a:rPr>
              <a:t>Mourning and Melancholia'</a:t>
            </a:r>
            <a:r>
              <a:rPr lang="en-US" sz="3300">
                <a:solidFill>
                  <a:srgbClr val="000000"/>
                </a:solidFill>
                <a:latin typeface="DejaVu Serif"/>
              </a:rPr>
              <a:t>da belirttiği gibi;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BF1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 xmlns:asvg="http://schemas.microsoft.com/office/drawing/2016/SVG/main" r:embed="rId3"/>
              </a:ext>
            </a:extLst>
          </a:blip>
          <a:srcRect/>
          <a:stretch>
            <a:fillRect/>
          </a:stretch>
        </p:blipFill>
        <p:spPr>
          <a:xfrm rot="5400000">
            <a:off x="8993066" y="902818"/>
            <a:ext cx="8140352" cy="8392116"/>
          </a:xfrm>
          <a:prstGeom prst="rect">
            <a:avLst/>
          </a:prstGeom>
        </p:spPr>
      </p:pic>
      <p:grpSp>
        <p:nvGrpSpPr>
          <p:cNvPr id="3" name="Group 3"/>
          <p:cNvGrpSpPr>
            <a:grpSpLocks noChangeAspect="1"/>
          </p:cNvGrpSpPr>
          <p:nvPr/>
        </p:nvGrpSpPr>
        <p:grpSpPr>
          <a:xfrm>
            <a:off x="10628374" y="2811170"/>
            <a:ext cx="5158129" cy="5158109"/>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20269" r="-20269"/>
              </a:stretch>
            </a:blipFill>
          </p:spPr>
        </p:sp>
      </p:grpSp>
      <p:sp>
        <p:nvSpPr>
          <p:cNvPr id="5" name="TextBox 5"/>
          <p:cNvSpPr txBox="1"/>
          <p:nvPr/>
        </p:nvSpPr>
        <p:spPr>
          <a:xfrm>
            <a:off x="1376570" y="1097032"/>
            <a:ext cx="6431719" cy="803275"/>
          </a:xfrm>
          <a:prstGeom prst="rect">
            <a:avLst/>
          </a:prstGeom>
        </p:spPr>
        <p:txBody>
          <a:bodyPr lIns="0" tIns="0" rIns="0" bIns="0" rtlCol="0" anchor="t">
            <a:spAutoFit/>
          </a:bodyPr>
          <a:lstStyle/>
          <a:p>
            <a:pPr algn="ctr">
              <a:lnSpc>
                <a:spcPts val="6499"/>
              </a:lnSpc>
            </a:pPr>
            <a:r>
              <a:rPr lang="en-US" sz="4999" spc="249">
                <a:solidFill>
                  <a:srgbClr val="2D1674"/>
                </a:solidFill>
                <a:latin typeface="Anonymous Pro Bold"/>
              </a:rPr>
              <a:t>STRES</a:t>
            </a:r>
          </a:p>
        </p:txBody>
      </p:sp>
      <p:sp>
        <p:nvSpPr>
          <p:cNvPr id="6" name="TextBox 6"/>
          <p:cNvSpPr txBox="1"/>
          <p:nvPr/>
        </p:nvSpPr>
        <p:spPr>
          <a:xfrm>
            <a:off x="898805" y="3941271"/>
            <a:ext cx="7131041" cy="2267586"/>
          </a:xfrm>
          <a:prstGeom prst="rect">
            <a:avLst/>
          </a:prstGeom>
        </p:spPr>
        <p:txBody>
          <a:bodyPr lIns="0" tIns="0" rIns="0" bIns="0" rtlCol="0" anchor="t">
            <a:spAutoFit/>
          </a:bodyPr>
          <a:lstStyle/>
          <a:p>
            <a:pPr algn="ctr">
              <a:lnSpc>
                <a:spcPts val="3639"/>
              </a:lnSpc>
            </a:pPr>
            <a:r>
              <a:rPr lang="en-US" sz="2599">
                <a:solidFill>
                  <a:srgbClr val="040606"/>
                </a:solidFill>
                <a:latin typeface="DM Sans Bold"/>
              </a:rPr>
              <a:t>İnsanın, baskı ve isteklere karşı</a:t>
            </a:r>
          </a:p>
          <a:p>
            <a:pPr algn="ctr">
              <a:lnSpc>
                <a:spcPts val="3639"/>
              </a:lnSpc>
            </a:pPr>
            <a:r>
              <a:rPr lang="en-US" sz="2599">
                <a:solidFill>
                  <a:srgbClr val="040606"/>
                </a:solidFill>
                <a:latin typeface="DM Sans Bold"/>
              </a:rPr>
              <a:t>gösterdiği olumsuz tepkidir.</a:t>
            </a:r>
          </a:p>
          <a:p>
            <a:pPr algn="ctr">
              <a:lnSpc>
                <a:spcPts val="3639"/>
              </a:lnSpc>
            </a:pPr>
            <a:endParaRPr lang="en-US" sz="2599">
              <a:solidFill>
                <a:srgbClr val="040606"/>
              </a:solidFill>
              <a:latin typeface="DM Sans Bold"/>
            </a:endParaRPr>
          </a:p>
          <a:p>
            <a:pPr algn="ctr">
              <a:lnSpc>
                <a:spcPts val="3639"/>
              </a:lnSpc>
            </a:pPr>
            <a:r>
              <a:rPr lang="en-US" sz="2599">
                <a:solidFill>
                  <a:srgbClr val="040606"/>
                </a:solidFill>
                <a:latin typeface="DM Sans Bold"/>
              </a:rPr>
              <a:t>İnsanın çevresine uyum sağlamak için</a:t>
            </a:r>
          </a:p>
          <a:p>
            <a:pPr algn="ctr">
              <a:lnSpc>
                <a:spcPts val="3639"/>
              </a:lnSpc>
            </a:pPr>
            <a:r>
              <a:rPr lang="en-US" sz="2599">
                <a:solidFill>
                  <a:srgbClr val="040606"/>
                </a:solidFill>
                <a:latin typeface="DM Sans Bold"/>
              </a:rPr>
              <a:t>ödemek zorunda olduğu bedeldir.</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BF1EF"/>
        </a:solidFill>
        <a:effectLst/>
      </p:bgPr>
    </p:bg>
    <p:spTree>
      <p:nvGrpSpPr>
        <p:cNvPr id="1" name=""/>
        <p:cNvGrpSpPr/>
        <p:nvPr/>
      </p:nvGrpSpPr>
      <p:grpSpPr>
        <a:xfrm>
          <a:off x="0" y="0"/>
          <a:ext cx="0" cy="0"/>
          <a:chOff x="0" y="0"/>
          <a:chExt cx="0" cy="0"/>
        </a:xfrm>
      </p:grpSpPr>
      <p:sp>
        <p:nvSpPr>
          <p:cNvPr id="2" name="TextBox 2"/>
          <p:cNvSpPr txBox="1"/>
          <p:nvPr/>
        </p:nvSpPr>
        <p:spPr>
          <a:xfrm>
            <a:off x="-208057" y="2236931"/>
            <a:ext cx="3826660" cy="1109345"/>
          </a:xfrm>
          <a:prstGeom prst="rect">
            <a:avLst/>
          </a:prstGeom>
        </p:spPr>
        <p:txBody>
          <a:bodyPr lIns="0" tIns="0" rIns="0" bIns="0" rtlCol="0" anchor="t">
            <a:spAutoFit/>
          </a:bodyPr>
          <a:lstStyle/>
          <a:p>
            <a:pPr algn="ctr">
              <a:lnSpc>
                <a:spcPts val="4420"/>
              </a:lnSpc>
            </a:pPr>
            <a:r>
              <a:rPr lang="en-US" sz="3400" spc="272">
                <a:solidFill>
                  <a:srgbClr val="2D1674"/>
                </a:solidFill>
                <a:latin typeface="Anonymous Pro"/>
              </a:rPr>
              <a:t>FİZİKSEL BELİRTİLER</a:t>
            </a:r>
          </a:p>
        </p:txBody>
      </p:sp>
      <p:sp>
        <p:nvSpPr>
          <p:cNvPr id="3" name="TextBox 3"/>
          <p:cNvSpPr txBox="1"/>
          <p:nvPr/>
        </p:nvSpPr>
        <p:spPr>
          <a:xfrm>
            <a:off x="4352351" y="2236931"/>
            <a:ext cx="3826660" cy="1109345"/>
          </a:xfrm>
          <a:prstGeom prst="rect">
            <a:avLst/>
          </a:prstGeom>
        </p:spPr>
        <p:txBody>
          <a:bodyPr lIns="0" tIns="0" rIns="0" bIns="0" rtlCol="0" anchor="t">
            <a:spAutoFit/>
          </a:bodyPr>
          <a:lstStyle/>
          <a:p>
            <a:pPr algn="ctr">
              <a:lnSpc>
                <a:spcPts val="4420"/>
              </a:lnSpc>
            </a:pPr>
            <a:r>
              <a:rPr lang="en-US" sz="3400" spc="272">
                <a:solidFill>
                  <a:srgbClr val="2D1674"/>
                </a:solidFill>
                <a:latin typeface="Anonymous Pro"/>
              </a:rPr>
              <a:t>PSİKOLOJİK BELİRTİLER</a:t>
            </a:r>
          </a:p>
        </p:txBody>
      </p:sp>
      <p:sp>
        <p:nvSpPr>
          <p:cNvPr id="4" name="TextBox 4"/>
          <p:cNvSpPr txBox="1"/>
          <p:nvPr/>
        </p:nvSpPr>
        <p:spPr>
          <a:xfrm>
            <a:off x="9127225" y="2236931"/>
            <a:ext cx="3826660" cy="1109345"/>
          </a:xfrm>
          <a:prstGeom prst="rect">
            <a:avLst/>
          </a:prstGeom>
        </p:spPr>
        <p:txBody>
          <a:bodyPr lIns="0" tIns="0" rIns="0" bIns="0" rtlCol="0" anchor="t">
            <a:spAutoFit/>
          </a:bodyPr>
          <a:lstStyle/>
          <a:p>
            <a:pPr algn="ctr">
              <a:lnSpc>
                <a:spcPts val="4420"/>
              </a:lnSpc>
            </a:pPr>
            <a:r>
              <a:rPr lang="en-US" sz="3400" spc="272">
                <a:solidFill>
                  <a:srgbClr val="2D1674"/>
                </a:solidFill>
                <a:latin typeface="Anonymous Pro"/>
              </a:rPr>
              <a:t>ZİHİNSEL BELİRTİLER</a:t>
            </a:r>
          </a:p>
        </p:txBody>
      </p:sp>
      <p:sp>
        <p:nvSpPr>
          <p:cNvPr id="5" name="TextBox 5"/>
          <p:cNvSpPr txBox="1"/>
          <p:nvPr/>
        </p:nvSpPr>
        <p:spPr>
          <a:xfrm>
            <a:off x="3342097" y="422827"/>
            <a:ext cx="11603807" cy="838200"/>
          </a:xfrm>
          <a:prstGeom prst="rect">
            <a:avLst/>
          </a:prstGeom>
        </p:spPr>
        <p:txBody>
          <a:bodyPr lIns="0" tIns="0" rIns="0" bIns="0" rtlCol="0" anchor="t">
            <a:spAutoFit/>
          </a:bodyPr>
          <a:lstStyle/>
          <a:p>
            <a:pPr algn="ctr">
              <a:lnSpc>
                <a:spcPts val="6600"/>
              </a:lnSpc>
            </a:pPr>
            <a:r>
              <a:rPr lang="en-US" sz="5500" spc="165">
                <a:solidFill>
                  <a:srgbClr val="BE1931"/>
                </a:solidFill>
                <a:latin typeface="Anonymous Pro"/>
              </a:rPr>
              <a:t>STRESİN BELİRTİLERİ</a:t>
            </a:r>
          </a:p>
        </p:txBody>
      </p:sp>
      <p:sp>
        <p:nvSpPr>
          <p:cNvPr id="6" name="TextBox 6"/>
          <p:cNvSpPr txBox="1"/>
          <p:nvPr/>
        </p:nvSpPr>
        <p:spPr>
          <a:xfrm>
            <a:off x="302697" y="3646171"/>
            <a:ext cx="2573238" cy="4300855"/>
          </a:xfrm>
          <a:prstGeom prst="rect">
            <a:avLst/>
          </a:prstGeom>
        </p:spPr>
        <p:txBody>
          <a:bodyPr lIns="0" tIns="0" rIns="0" bIns="0" rtlCol="0" anchor="t">
            <a:spAutoFit/>
          </a:bodyPr>
          <a:lstStyle/>
          <a:p>
            <a:pPr algn="ctr">
              <a:lnSpc>
                <a:spcPts val="2940"/>
              </a:lnSpc>
            </a:pPr>
            <a:r>
              <a:rPr lang="en-US" sz="2100">
                <a:solidFill>
                  <a:srgbClr val="000000"/>
                </a:solidFill>
                <a:latin typeface="Abril Fatface"/>
              </a:rPr>
              <a:t>Tansiyon yükselmesi</a:t>
            </a:r>
          </a:p>
          <a:p>
            <a:pPr algn="ctr">
              <a:lnSpc>
                <a:spcPts val="2940"/>
              </a:lnSpc>
            </a:pPr>
            <a:r>
              <a:rPr lang="en-US" sz="2100">
                <a:solidFill>
                  <a:srgbClr val="000000"/>
                </a:solidFill>
                <a:latin typeface="Abril Fatface"/>
              </a:rPr>
              <a:t>Terleme</a:t>
            </a:r>
          </a:p>
          <a:p>
            <a:pPr algn="ctr">
              <a:lnSpc>
                <a:spcPts val="2940"/>
              </a:lnSpc>
            </a:pPr>
            <a:r>
              <a:rPr lang="en-US" sz="2100">
                <a:solidFill>
                  <a:srgbClr val="000000"/>
                </a:solidFill>
                <a:latin typeface="Abril Fatface"/>
              </a:rPr>
              <a:t>Nefes darlığı</a:t>
            </a:r>
          </a:p>
          <a:p>
            <a:pPr algn="ctr">
              <a:lnSpc>
                <a:spcPts val="2940"/>
              </a:lnSpc>
            </a:pPr>
            <a:r>
              <a:rPr lang="en-US" sz="2100">
                <a:solidFill>
                  <a:srgbClr val="000000"/>
                </a:solidFill>
                <a:latin typeface="Abril Fatface"/>
              </a:rPr>
              <a:t>Baş ağrısı</a:t>
            </a:r>
          </a:p>
          <a:p>
            <a:pPr algn="ctr">
              <a:lnSpc>
                <a:spcPts val="2940"/>
              </a:lnSpc>
            </a:pPr>
            <a:r>
              <a:rPr lang="en-US" sz="2100">
                <a:solidFill>
                  <a:srgbClr val="000000"/>
                </a:solidFill>
                <a:latin typeface="Abril Fatface"/>
              </a:rPr>
              <a:t>Yorgunluk,</a:t>
            </a:r>
          </a:p>
          <a:p>
            <a:pPr algn="ctr">
              <a:lnSpc>
                <a:spcPts val="2940"/>
              </a:lnSpc>
            </a:pPr>
            <a:r>
              <a:rPr lang="en-US" sz="2100">
                <a:solidFill>
                  <a:srgbClr val="000000"/>
                </a:solidFill>
                <a:latin typeface="Abril Fatface"/>
              </a:rPr>
              <a:t>Baş  sırt  kas ağrıları,</a:t>
            </a:r>
          </a:p>
          <a:p>
            <a:pPr algn="ctr">
              <a:lnSpc>
                <a:spcPts val="2940"/>
              </a:lnSpc>
            </a:pPr>
            <a:r>
              <a:rPr lang="en-US" sz="2100">
                <a:solidFill>
                  <a:srgbClr val="000000"/>
                </a:solidFill>
                <a:latin typeface="Abril Fatface"/>
              </a:rPr>
              <a:t>Uyku düzensizliği,</a:t>
            </a:r>
          </a:p>
          <a:p>
            <a:pPr algn="ctr">
              <a:lnSpc>
                <a:spcPts val="2940"/>
              </a:lnSpc>
            </a:pPr>
            <a:r>
              <a:rPr lang="en-US" sz="2100">
                <a:solidFill>
                  <a:srgbClr val="000000"/>
                </a:solidFill>
                <a:latin typeface="Abril Fatface"/>
              </a:rPr>
              <a:t>Sindirim bozukluğu:</a:t>
            </a:r>
          </a:p>
          <a:p>
            <a:pPr algn="ctr">
              <a:lnSpc>
                <a:spcPts val="2940"/>
              </a:lnSpc>
            </a:pPr>
            <a:r>
              <a:rPr lang="en-US" sz="2100">
                <a:solidFill>
                  <a:srgbClr val="000000"/>
                </a:solidFill>
                <a:latin typeface="Abril Fatface"/>
              </a:rPr>
              <a:t>İştah değişimi,</a:t>
            </a:r>
          </a:p>
          <a:p>
            <a:pPr algn="ctr">
              <a:lnSpc>
                <a:spcPts val="2940"/>
              </a:lnSpc>
            </a:pPr>
            <a:r>
              <a:rPr lang="en-US" sz="2100">
                <a:solidFill>
                  <a:srgbClr val="000000"/>
                </a:solidFill>
                <a:latin typeface="Abril Fatface"/>
              </a:rPr>
              <a:t>Mide bulantısı</a:t>
            </a:r>
          </a:p>
          <a:p>
            <a:pPr algn="ctr">
              <a:lnSpc>
                <a:spcPts val="4899"/>
              </a:lnSpc>
            </a:pPr>
            <a:endParaRPr lang="en-US" sz="2100">
              <a:solidFill>
                <a:srgbClr val="000000"/>
              </a:solidFill>
              <a:latin typeface="Abril Fatface"/>
            </a:endParaRPr>
          </a:p>
        </p:txBody>
      </p:sp>
      <p:sp>
        <p:nvSpPr>
          <p:cNvPr id="7" name="TextBox 7"/>
          <p:cNvSpPr txBox="1"/>
          <p:nvPr/>
        </p:nvSpPr>
        <p:spPr>
          <a:xfrm>
            <a:off x="3342097" y="3874914"/>
            <a:ext cx="5395912" cy="3337560"/>
          </a:xfrm>
          <a:prstGeom prst="rect">
            <a:avLst/>
          </a:prstGeom>
        </p:spPr>
        <p:txBody>
          <a:bodyPr lIns="0" tIns="0" rIns="0" bIns="0" rtlCol="0" anchor="t">
            <a:spAutoFit/>
          </a:bodyPr>
          <a:lstStyle/>
          <a:p>
            <a:pPr algn="ctr">
              <a:lnSpc>
                <a:spcPts val="2939"/>
              </a:lnSpc>
              <a:spcBef>
                <a:spcPct val="0"/>
              </a:spcBef>
            </a:pPr>
            <a:r>
              <a:rPr lang="en-US" sz="2099">
                <a:solidFill>
                  <a:srgbClr val="000000"/>
                </a:solidFill>
                <a:latin typeface="DM Sans Bold"/>
              </a:rPr>
              <a:t>Gerginlik</a:t>
            </a:r>
          </a:p>
          <a:p>
            <a:pPr algn="ctr">
              <a:lnSpc>
                <a:spcPts val="2939"/>
              </a:lnSpc>
              <a:spcBef>
                <a:spcPct val="0"/>
              </a:spcBef>
            </a:pPr>
            <a:r>
              <a:rPr lang="en-US" sz="2099">
                <a:solidFill>
                  <a:srgbClr val="000000"/>
                </a:solidFill>
                <a:latin typeface="DM Sans Bold"/>
              </a:rPr>
              <a:t>İş birliğinden kaçınma</a:t>
            </a:r>
          </a:p>
          <a:p>
            <a:pPr algn="ctr">
              <a:lnSpc>
                <a:spcPts val="2939"/>
              </a:lnSpc>
              <a:spcBef>
                <a:spcPct val="0"/>
              </a:spcBef>
            </a:pPr>
            <a:r>
              <a:rPr lang="en-US" sz="2099">
                <a:solidFill>
                  <a:srgbClr val="000000"/>
                </a:solidFill>
                <a:latin typeface="DM Sans Bold"/>
              </a:rPr>
              <a:t>Sürekli ve yersiz endişe, kaygı, depresyon,</a:t>
            </a:r>
          </a:p>
          <a:p>
            <a:pPr algn="ctr">
              <a:lnSpc>
                <a:spcPts val="2939"/>
              </a:lnSpc>
              <a:spcBef>
                <a:spcPct val="0"/>
              </a:spcBef>
            </a:pPr>
            <a:r>
              <a:rPr lang="en-US" sz="2099">
                <a:solidFill>
                  <a:srgbClr val="000000"/>
                </a:solidFill>
                <a:latin typeface="DM Sans Bold"/>
              </a:rPr>
              <a:t>Yersiz telaş</a:t>
            </a:r>
          </a:p>
          <a:p>
            <a:pPr algn="ctr">
              <a:lnSpc>
                <a:spcPts val="2939"/>
              </a:lnSpc>
              <a:spcBef>
                <a:spcPct val="0"/>
              </a:spcBef>
            </a:pPr>
            <a:r>
              <a:rPr lang="en-US" sz="2099">
                <a:solidFill>
                  <a:srgbClr val="000000"/>
                </a:solidFill>
                <a:latin typeface="DM Sans Bold"/>
              </a:rPr>
              <a:t>Geçimsizlik</a:t>
            </a:r>
          </a:p>
          <a:p>
            <a:pPr algn="ctr">
              <a:lnSpc>
                <a:spcPts val="2939"/>
              </a:lnSpc>
              <a:spcBef>
                <a:spcPct val="0"/>
              </a:spcBef>
            </a:pPr>
            <a:r>
              <a:rPr lang="en-US" sz="2099">
                <a:solidFill>
                  <a:srgbClr val="000000"/>
                </a:solidFill>
                <a:latin typeface="DM Sans Bold"/>
              </a:rPr>
              <a:t>Öfke patlamasI</a:t>
            </a:r>
          </a:p>
          <a:p>
            <a:pPr algn="ctr">
              <a:lnSpc>
                <a:spcPts val="2939"/>
              </a:lnSpc>
              <a:spcBef>
                <a:spcPct val="0"/>
              </a:spcBef>
            </a:pPr>
            <a:r>
              <a:rPr lang="en-US" sz="2099">
                <a:solidFill>
                  <a:srgbClr val="000000"/>
                </a:solidFill>
                <a:latin typeface="DM Sans Bold"/>
              </a:rPr>
              <a:t>Kolay kırılabilirlik</a:t>
            </a:r>
          </a:p>
          <a:p>
            <a:pPr algn="ctr">
              <a:lnSpc>
                <a:spcPts val="2939"/>
              </a:lnSpc>
              <a:spcBef>
                <a:spcPct val="0"/>
              </a:spcBef>
            </a:pPr>
            <a:r>
              <a:rPr lang="en-US" sz="2099">
                <a:solidFill>
                  <a:srgbClr val="000000"/>
                </a:solidFill>
                <a:latin typeface="DM Sans Bold"/>
              </a:rPr>
              <a:t>Sinirlilik</a:t>
            </a:r>
          </a:p>
          <a:p>
            <a:pPr algn="ctr">
              <a:lnSpc>
                <a:spcPts val="2939"/>
              </a:lnSpc>
              <a:spcBef>
                <a:spcPct val="0"/>
              </a:spcBef>
            </a:pPr>
            <a:r>
              <a:rPr lang="en-US" sz="2099">
                <a:solidFill>
                  <a:srgbClr val="000000"/>
                </a:solidFill>
                <a:latin typeface="DM Sans Bold"/>
              </a:rPr>
              <a:t>Duygusal tükenme hissi</a:t>
            </a:r>
          </a:p>
        </p:txBody>
      </p:sp>
      <p:sp>
        <p:nvSpPr>
          <p:cNvPr id="8" name="TextBox 8"/>
          <p:cNvSpPr txBox="1"/>
          <p:nvPr/>
        </p:nvSpPr>
        <p:spPr>
          <a:xfrm>
            <a:off x="9227084" y="4060651"/>
            <a:ext cx="3626941" cy="2966085"/>
          </a:xfrm>
          <a:prstGeom prst="rect">
            <a:avLst/>
          </a:prstGeom>
        </p:spPr>
        <p:txBody>
          <a:bodyPr lIns="0" tIns="0" rIns="0" bIns="0" rtlCol="0" anchor="t">
            <a:spAutoFit/>
          </a:bodyPr>
          <a:lstStyle/>
          <a:p>
            <a:pPr algn="ctr">
              <a:lnSpc>
                <a:spcPts val="2939"/>
              </a:lnSpc>
              <a:spcBef>
                <a:spcPct val="0"/>
              </a:spcBef>
            </a:pPr>
            <a:r>
              <a:rPr lang="en-US" sz="2099">
                <a:solidFill>
                  <a:srgbClr val="000000"/>
                </a:solidFill>
                <a:latin typeface="DM Sans Bold"/>
              </a:rPr>
              <a:t>Dikkat sorunu</a:t>
            </a:r>
          </a:p>
          <a:p>
            <a:pPr algn="ctr">
              <a:lnSpc>
                <a:spcPts val="2939"/>
              </a:lnSpc>
              <a:spcBef>
                <a:spcPct val="0"/>
              </a:spcBef>
            </a:pPr>
            <a:r>
              <a:rPr lang="en-US" sz="2099">
                <a:solidFill>
                  <a:srgbClr val="000000"/>
                </a:solidFill>
                <a:latin typeface="DM Sans Bold"/>
              </a:rPr>
              <a:t> Konsantrasyon kaybı,</a:t>
            </a:r>
          </a:p>
          <a:p>
            <a:pPr algn="ctr">
              <a:lnSpc>
                <a:spcPts val="2939"/>
              </a:lnSpc>
              <a:spcBef>
                <a:spcPct val="0"/>
              </a:spcBef>
            </a:pPr>
            <a:r>
              <a:rPr lang="en-US" sz="2099">
                <a:solidFill>
                  <a:srgbClr val="000000"/>
                </a:solidFill>
                <a:latin typeface="DM Sans Bold"/>
              </a:rPr>
              <a:t>Hafızada zayıflık</a:t>
            </a:r>
          </a:p>
          <a:p>
            <a:pPr algn="ctr">
              <a:lnSpc>
                <a:spcPts val="2939"/>
              </a:lnSpc>
              <a:spcBef>
                <a:spcPct val="0"/>
              </a:spcBef>
            </a:pPr>
            <a:r>
              <a:rPr lang="en-US" sz="2099">
                <a:solidFill>
                  <a:srgbClr val="000000"/>
                </a:solidFill>
                <a:latin typeface="DM Sans Bold"/>
              </a:rPr>
              <a:t>Şaka ve mizah anlayışı kaybı</a:t>
            </a:r>
          </a:p>
          <a:p>
            <a:pPr algn="ctr">
              <a:lnSpc>
                <a:spcPts val="2939"/>
              </a:lnSpc>
              <a:spcBef>
                <a:spcPct val="0"/>
              </a:spcBef>
            </a:pPr>
            <a:r>
              <a:rPr lang="en-US" sz="2099">
                <a:solidFill>
                  <a:srgbClr val="000000"/>
                </a:solidFill>
                <a:latin typeface="DM Sans Bold"/>
              </a:rPr>
              <a:t>Karar vermede güçlük</a:t>
            </a:r>
          </a:p>
          <a:p>
            <a:pPr algn="ctr">
              <a:lnSpc>
                <a:spcPts val="2939"/>
              </a:lnSpc>
              <a:spcBef>
                <a:spcPct val="0"/>
              </a:spcBef>
            </a:pPr>
            <a:r>
              <a:rPr lang="en-US" sz="2099">
                <a:solidFill>
                  <a:srgbClr val="000000"/>
                </a:solidFill>
                <a:latin typeface="DM Sans Bold"/>
              </a:rPr>
              <a:t>Aşırı hayal kurma</a:t>
            </a:r>
          </a:p>
          <a:p>
            <a:pPr algn="ctr">
              <a:lnSpc>
                <a:spcPts val="2939"/>
              </a:lnSpc>
              <a:spcBef>
                <a:spcPct val="0"/>
              </a:spcBef>
            </a:pPr>
            <a:r>
              <a:rPr lang="en-US" sz="2099">
                <a:solidFill>
                  <a:srgbClr val="000000"/>
                </a:solidFill>
                <a:latin typeface="DM Sans Bold"/>
              </a:rPr>
              <a:t>Düşük verimlilik</a:t>
            </a:r>
          </a:p>
          <a:p>
            <a:pPr algn="ctr">
              <a:lnSpc>
                <a:spcPts val="2939"/>
              </a:lnSpc>
              <a:spcBef>
                <a:spcPct val="0"/>
              </a:spcBef>
            </a:pPr>
            <a:r>
              <a:rPr lang="en-US" sz="2099">
                <a:solidFill>
                  <a:srgbClr val="000000"/>
                </a:solidFill>
                <a:latin typeface="DM Sans Bold"/>
              </a:rPr>
              <a:t>Hatalarda artış</a:t>
            </a:r>
          </a:p>
        </p:txBody>
      </p:sp>
      <p:sp>
        <p:nvSpPr>
          <p:cNvPr id="9" name="TextBox 9"/>
          <p:cNvSpPr txBox="1"/>
          <p:nvPr/>
        </p:nvSpPr>
        <p:spPr>
          <a:xfrm>
            <a:off x="13906385" y="2236931"/>
            <a:ext cx="3826660" cy="1109345"/>
          </a:xfrm>
          <a:prstGeom prst="rect">
            <a:avLst/>
          </a:prstGeom>
        </p:spPr>
        <p:txBody>
          <a:bodyPr lIns="0" tIns="0" rIns="0" bIns="0" rtlCol="0" anchor="t">
            <a:spAutoFit/>
          </a:bodyPr>
          <a:lstStyle/>
          <a:p>
            <a:pPr algn="ctr">
              <a:lnSpc>
                <a:spcPts val="4420"/>
              </a:lnSpc>
            </a:pPr>
            <a:r>
              <a:rPr lang="en-US" sz="3400" spc="272">
                <a:solidFill>
                  <a:srgbClr val="2D1674"/>
                </a:solidFill>
                <a:latin typeface="Anonymous Pro"/>
              </a:rPr>
              <a:t>DAVRANIŞSAL BELİRTİLER</a:t>
            </a:r>
          </a:p>
        </p:txBody>
      </p:sp>
      <p:sp>
        <p:nvSpPr>
          <p:cNvPr id="10" name="TextBox 10"/>
          <p:cNvSpPr txBox="1"/>
          <p:nvPr/>
        </p:nvSpPr>
        <p:spPr>
          <a:xfrm>
            <a:off x="13144653" y="3636646"/>
            <a:ext cx="5143347" cy="5194935"/>
          </a:xfrm>
          <a:prstGeom prst="rect">
            <a:avLst/>
          </a:prstGeom>
        </p:spPr>
        <p:txBody>
          <a:bodyPr lIns="0" tIns="0" rIns="0" bIns="0" rtlCol="0" anchor="t">
            <a:spAutoFit/>
          </a:bodyPr>
          <a:lstStyle/>
          <a:p>
            <a:pPr algn="ctr">
              <a:lnSpc>
                <a:spcPts val="2939"/>
              </a:lnSpc>
              <a:spcBef>
                <a:spcPct val="0"/>
              </a:spcBef>
            </a:pPr>
            <a:r>
              <a:rPr lang="en-US" sz="2099">
                <a:solidFill>
                  <a:srgbClr val="000000"/>
                </a:solidFill>
                <a:latin typeface="DM Sans Bold"/>
              </a:rPr>
              <a:t>Uykusuzluk,</a:t>
            </a:r>
          </a:p>
          <a:p>
            <a:pPr algn="ctr">
              <a:lnSpc>
                <a:spcPts val="2939"/>
              </a:lnSpc>
              <a:spcBef>
                <a:spcPct val="0"/>
              </a:spcBef>
            </a:pPr>
            <a:r>
              <a:rPr lang="en-US" sz="2099">
                <a:solidFill>
                  <a:srgbClr val="000000"/>
                </a:solidFill>
                <a:latin typeface="DM Sans Bold"/>
              </a:rPr>
              <a:t>Uyuma isteği</a:t>
            </a:r>
          </a:p>
          <a:p>
            <a:pPr algn="ctr">
              <a:lnSpc>
                <a:spcPts val="2939"/>
              </a:lnSpc>
              <a:spcBef>
                <a:spcPct val="0"/>
              </a:spcBef>
            </a:pPr>
            <a:r>
              <a:rPr lang="en-US" sz="2099">
                <a:solidFill>
                  <a:srgbClr val="000000"/>
                </a:solidFill>
                <a:latin typeface="DM Sans Bold"/>
              </a:rPr>
              <a:t>Sigara/alkol kullanma</a:t>
            </a:r>
          </a:p>
          <a:p>
            <a:pPr algn="ctr">
              <a:lnSpc>
                <a:spcPts val="2939"/>
              </a:lnSpc>
              <a:spcBef>
                <a:spcPct val="0"/>
              </a:spcBef>
            </a:pPr>
            <a:r>
              <a:rPr lang="en-US" sz="2099">
                <a:solidFill>
                  <a:srgbClr val="000000"/>
                </a:solidFill>
                <a:latin typeface="DM Sans Bold"/>
              </a:rPr>
              <a:t>Randevulara gitmeme, zamana uyamama,</a:t>
            </a:r>
          </a:p>
          <a:p>
            <a:pPr algn="ctr">
              <a:lnSpc>
                <a:spcPts val="2939"/>
              </a:lnSpc>
              <a:spcBef>
                <a:spcPct val="0"/>
              </a:spcBef>
            </a:pPr>
            <a:r>
              <a:rPr lang="en-US" sz="2099">
                <a:solidFill>
                  <a:srgbClr val="000000"/>
                </a:solidFill>
                <a:latin typeface="DM Sans Bold"/>
              </a:rPr>
              <a:t>Rencide etme,</a:t>
            </a:r>
          </a:p>
          <a:p>
            <a:pPr algn="ctr">
              <a:lnSpc>
                <a:spcPts val="2939"/>
              </a:lnSpc>
              <a:spcBef>
                <a:spcPct val="0"/>
              </a:spcBef>
            </a:pPr>
            <a:r>
              <a:rPr lang="en-US" sz="2099">
                <a:solidFill>
                  <a:srgbClr val="000000"/>
                </a:solidFill>
                <a:latin typeface="DM Sans Bold"/>
              </a:rPr>
              <a:t>Savunmacı tutum,</a:t>
            </a:r>
          </a:p>
          <a:p>
            <a:pPr algn="ctr">
              <a:lnSpc>
                <a:spcPts val="2939"/>
              </a:lnSpc>
              <a:spcBef>
                <a:spcPct val="0"/>
              </a:spcBef>
            </a:pPr>
            <a:r>
              <a:rPr lang="en-US" sz="2099">
                <a:solidFill>
                  <a:srgbClr val="000000"/>
                </a:solidFill>
                <a:latin typeface="DM Sans Bold"/>
              </a:rPr>
              <a:t>Başkalarını suçlama,</a:t>
            </a:r>
          </a:p>
          <a:p>
            <a:pPr algn="ctr">
              <a:lnSpc>
                <a:spcPts val="2939"/>
              </a:lnSpc>
              <a:spcBef>
                <a:spcPct val="0"/>
              </a:spcBef>
            </a:pPr>
            <a:r>
              <a:rPr lang="en-US" sz="2099">
                <a:solidFill>
                  <a:srgbClr val="000000"/>
                </a:solidFill>
                <a:latin typeface="DM Sans Bold"/>
              </a:rPr>
              <a:t>İnsanlarda hata aramaya çalışma,</a:t>
            </a:r>
          </a:p>
          <a:p>
            <a:pPr algn="ctr">
              <a:lnSpc>
                <a:spcPts val="2939"/>
              </a:lnSpc>
              <a:spcBef>
                <a:spcPct val="0"/>
              </a:spcBef>
            </a:pPr>
            <a:r>
              <a:rPr lang="en-US" sz="2099">
                <a:solidFill>
                  <a:srgbClr val="000000"/>
                </a:solidFill>
                <a:latin typeface="DM Sans Bold"/>
              </a:rPr>
              <a:t>Bir çok kişiyle küsme,</a:t>
            </a:r>
          </a:p>
          <a:p>
            <a:pPr algn="ctr">
              <a:lnSpc>
                <a:spcPts val="2939"/>
              </a:lnSpc>
              <a:spcBef>
                <a:spcPct val="0"/>
              </a:spcBef>
            </a:pPr>
            <a:r>
              <a:rPr lang="en-US" sz="2099">
                <a:solidFill>
                  <a:srgbClr val="000000"/>
                </a:solidFill>
                <a:latin typeface="DM Sans Bold"/>
              </a:rPr>
              <a:t>Dikkati sorunlardan uzaklaştırmak, ağzı</a:t>
            </a:r>
          </a:p>
          <a:p>
            <a:pPr algn="ctr">
              <a:lnSpc>
                <a:spcPts val="2939"/>
              </a:lnSpc>
              <a:spcBef>
                <a:spcPct val="0"/>
              </a:spcBef>
            </a:pPr>
            <a:r>
              <a:rPr lang="en-US" sz="2099">
                <a:solidFill>
                  <a:srgbClr val="000000"/>
                </a:solidFill>
                <a:latin typeface="DM Sans Bold"/>
              </a:rPr>
              <a:t>meşgul etmek,</a:t>
            </a:r>
          </a:p>
          <a:p>
            <a:pPr algn="ctr">
              <a:lnSpc>
                <a:spcPts val="2939"/>
              </a:lnSpc>
              <a:spcBef>
                <a:spcPct val="0"/>
              </a:spcBef>
            </a:pPr>
            <a:endParaRPr lang="en-US" sz="2099">
              <a:solidFill>
                <a:srgbClr val="000000"/>
              </a:solidFill>
              <a:latin typeface="DM Sans Bold"/>
            </a:endParaRPr>
          </a:p>
          <a:p>
            <a:pPr algn="ctr">
              <a:lnSpc>
                <a:spcPts val="2939"/>
              </a:lnSpc>
              <a:spcBef>
                <a:spcPct val="0"/>
              </a:spcBef>
            </a:pPr>
            <a:endParaRPr lang="en-US" sz="2099">
              <a:solidFill>
                <a:srgbClr val="000000"/>
              </a:solidFill>
              <a:latin typeface="DM Sans Bold"/>
            </a:endParaRPr>
          </a:p>
        </p:txBody>
      </p:sp>
      <p:pic>
        <p:nvPicPr>
          <p:cNvPr id="11" name="Picture 11"/>
          <p:cNvPicPr>
            <a:picLocks noChangeAspect="1"/>
          </p:cNvPicPr>
          <p:nvPr/>
        </p:nvPicPr>
        <p:blipFill>
          <a:blip r:embed="rId2"/>
          <a:srcRect b="31759"/>
          <a:stretch>
            <a:fillRect/>
          </a:stretch>
        </p:blipFill>
        <p:spPr>
          <a:xfrm>
            <a:off x="6642022" y="7358041"/>
            <a:ext cx="4191975" cy="3523794"/>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1CE6D2"/>
        </a:solidFill>
        <a:effectLst/>
      </p:bgPr>
    </p:bg>
    <p:spTree>
      <p:nvGrpSpPr>
        <p:cNvPr id="1" name=""/>
        <p:cNvGrpSpPr/>
        <p:nvPr/>
      </p:nvGrpSpPr>
      <p:grpSpPr>
        <a:xfrm>
          <a:off x="0" y="0"/>
          <a:ext cx="0" cy="0"/>
          <a:chOff x="0" y="0"/>
          <a:chExt cx="0" cy="0"/>
        </a:xfrm>
      </p:grpSpPr>
      <p:sp>
        <p:nvSpPr>
          <p:cNvPr id="2" name="AutoShape 2"/>
          <p:cNvSpPr/>
          <p:nvPr/>
        </p:nvSpPr>
        <p:spPr>
          <a:xfrm>
            <a:off x="1028700" y="2336439"/>
            <a:ext cx="14937578" cy="6921861"/>
          </a:xfrm>
          <a:prstGeom prst="rect">
            <a:avLst/>
          </a:prstGeom>
          <a:solidFill>
            <a:srgbClr val="000000"/>
          </a:solidFill>
        </p:spPr>
      </p:sp>
      <p:sp>
        <p:nvSpPr>
          <p:cNvPr id="3" name="AutoShape 3"/>
          <p:cNvSpPr/>
          <p:nvPr/>
        </p:nvSpPr>
        <p:spPr>
          <a:xfrm>
            <a:off x="1217944" y="2131515"/>
            <a:ext cx="14938542" cy="6940933"/>
          </a:xfrm>
          <a:prstGeom prst="rect">
            <a:avLst/>
          </a:prstGeom>
          <a:solidFill>
            <a:srgbClr val="FFFFFF"/>
          </a:solidFill>
        </p:spPr>
      </p:sp>
      <p:pic>
        <p:nvPicPr>
          <p:cNvPr id="4" name="Picture 4"/>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 xmlns:asvg="http://schemas.microsoft.com/office/drawing/2016/SVG/main" r:embed="rId3"/>
              </a:ext>
            </a:extLst>
          </a:blip>
          <a:srcRect/>
          <a:stretch>
            <a:fillRect/>
          </a:stretch>
        </p:blipFill>
        <p:spPr>
          <a:xfrm>
            <a:off x="1028700" y="1028700"/>
            <a:ext cx="2605103" cy="377740"/>
          </a:xfrm>
          <a:prstGeom prst="rect">
            <a:avLst/>
          </a:prstGeom>
        </p:spPr>
      </p:pic>
      <p:sp>
        <p:nvSpPr>
          <p:cNvPr id="5" name="TextBox 5"/>
          <p:cNvSpPr txBox="1"/>
          <p:nvPr/>
        </p:nvSpPr>
        <p:spPr>
          <a:xfrm>
            <a:off x="2037213" y="4568573"/>
            <a:ext cx="13300003" cy="3084205"/>
          </a:xfrm>
          <a:prstGeom prst="rect">
            <a:avLst/>
          </a:prstGeom>
        </p:spPr>
        <p:txBody>
          <a:bodyPr lIns="0" tIns="0" rIns="0" bIns="0" rtlCol="0" anchor="t">
            <a:spAutoFit/>
          </a:bodyPr>
          <a:lstStyle/>
          <a:p>
            <a:pPr algn="ctr">
              <a:lnSpc>
                <a:spcPts val="11970"/>
              </a:lnSpc>
            </a:pPr>
            <a:r>
              <a:rPr lang="en-US" sz="11400" spc="-114">
                <a:solidFill>
                  <a:srgbClr val="000000"/>
                </a:solidFill>
                <a:latin typeface="HK Grotesk Bold Bold"/>
              </a:rPr>
              <a:t>ÖFKE VE STRES ILE NASIL BAŞEDILIR?</a:t>
            </a:r>
          </a:p>
        </p:txBody>
      </p:sp>
      <p:pic>
        <p:nvPicPr>
          <p:cNvPr id="6" name="Picture 6"/>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 xmlns:asvg="http://schemas.microsoft.com/office/drawing/2016/SVG/main" r:embed="rId5"/>
              </a:ext>
            </a:extLst>
          </a:blip>
          <a:srcRect/>
          <a:stretch>
            <a:fillRect/>
          </a:stretch>
        </p:blipFill>
        <p:spPr>
          <a:xfrm rot="1418024">
            <a:off x="13101621" y="904073"/>
            <a:ext cx="3362853" cy="2454883"/>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0"/>
            <a:ext cx="18288000" cy="10287000"/>
          </a:xfrm>
          <a:prstGeom prst="rect">
            <a:avLst/>
          </a:prstGeom>
        </p:spPr>
      </p:pic>
      <p:grpSp>
        <p:nvGrpSpPr>
          <p:cNvPr id="3" name="Group 3"/>
          <p:cNvGrpSpPr/>
          <p:nvPr/>
        </p:nvGrpSpPr>
        <p:grpSpPr>
          <a:xfrm>
            <a:off x="8190857" y="1811592"/>
            <a:ext cx="7198230" cy="7281056"/>
            <a:chOff x="0" y="0"/>
            <a:chExt cx="803554" cy="812800"/>
          </a:xfrm>
        </p:grpSpPr>
        <p:sp>
          <p:nvSpPr>
            <p:cNvPr id="4" name="Freeform 4"/>
            <p:cNvSpPr/>
            <p:nvPr/>
          </p:nvSpPr>
          <p:spPr>
            <a:xfrm>
              <a:off x="-2810"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76200">
              <a:solidFill>
                <a:srgbClr val="4F7386"/>
              </a:solidFill>
            </a:ln>
          </p:spPr>
        </p:sp>
        <p:sp>
          <p:nvSpPr>
            <p:cNvPr id="5" name="TextBox 5"/>
            <p:cNvSpPr txBox="1"/>
            <p:nvPr/>
          </p:nvSpPr>
          <p:spPr>
            <a:xfrm>
              <a:off x="76200" y="66675"/>
              <a:ext cx="660400" cy="669925"/>
            </a:xfrm>
            <a:prstGeom prst="rect">
              <a:avLst/>
            </a:prstGeom>
          </p:spPr>
          <p:txBody>
            <a:bodyPr lIns="50800" tIns="50800" rIns="50800" bIns="50800" rtlCol="0" anchor="ctr"/>
            <a:lstStyle/>
            <a:p>
              <a:pPr algn="ctr">
                <a:lnSpc>
                  <a:spcPts val="2879"/>
                </a:lnSpc>
              </a:pPr>
              <a:endParaRPr/>
            </a:p>
          </p:txBody>
        </p:sp>
      </p:grpSp>
      <p:pic>
        <p:nvPicPr>
          <p:cNvPr id="6" name="Picture 6"/>
          <p:cNvPicPr>
            <a:picLocks noChangeAspect="1"/>
          </p:cNvPicPr>
          <p:nvPr/>
        </p:nvPicPr>
        <p:blipFill>
          <a:blip r:embed="rId3"/>
          <a:srcRect/>
          <a:stretch>
            <a:fillRect/>
          </a:stretch>
        </p:blipFill>
        <p:spPr>
          <a:xfrm rot="-263023">
            <a:off x="1195381" y="3450038"/>
            <a:ext cx="5098139" cy="4556462"/>
          </a:xfrm>
          <a:prstGeom prst="rect">
            <a:avLst/>
          </a:prstGeom>
        </p:spPr>
      </p:pic>
      <p:sp>
        <p:nvSpPr>
          <p:cNvPr id="7" name="TextBox 7"/>
          <p:cNvSpPr txBox="1"/>
          <p:nvPr/>
        </p:nvSpPr>
        <p:spPr>
          <a:xfrm>
            <a:off x="9659178" y="3696980"/>
            <a:ext cx="4899991" cy="3453131"/>
          </a:xfrm>
          <a:prstGeom prst="rect">
            <a:avLst/>
          </a:prstGeom>
        </p:spPr>
        <p:txBody>
          <a:bodyPr lIns="0" tIns="0" rIns="0" bIns="0" rtlCol="0" anchor="t">
            <a:spAutoFit/>
          </a:bodyPr>
          <a:lstStyle/>
          <a:p>
            <a:pPr algn="ctr">
              <a:lnSpc>
                <a:spcPts val="3919"/>
              </a:lnSpc>
              <a:spcBef>
                <a:spcPct val="0"/>
              </a:spcBef>
            </a:pPr>
            <a:r>
              <a:rPr lang="en-US" sz="2799">
                <a:solidFill>
                  <a:srgbClr val="4F7386"/>
                </a:solidFill>
                <a:latin typeface="DM Sans Bold"/>
              </a:rPr>
              <a:t>ÖFKENIZI KONTROL EDEMEDIĞINIZ BEŞ SANIYELIK SÜREDE BIR KALP KIRABILIR VE YILLARCA PIŞMAN OLABILIRSINIZ. GELIN KALP KIRMADAN ÖFKEMIZI KONTROL EDELIM.</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CF2FE"/>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8396132" y="9483972"/>
            <a:ext cx="1495736" cy="803028"/>
            <a:chOff x="0" y="0"/>
            <a:chExt cx="2354580" cy="1264123"/>
          </a:xfrm>
        </p:grpSpPr>
        <p:sp>
          <p:nvSpPr>
            <p:cNvPr id="3" name="Freeform 3"/>
            <p:cNvSpPr/>
            <p:nvPr/>
          </p:nvSpPr>
          <p:spPr>
            <a:xfrm>
              <a:off x="0" y="0"/>
              <a:ext cx="2353310" cy="1264123"/>
            </a:xfrm>
            <a:custGeom>
              <a:avLst/>
              <a:gdLst/>
              <a:ahLst/>
              <a:cxnLst/>
              <a:rect l="l" t="t" r="r" b="b"/>
              <a:pathLst>
                <a:path w="2353310" h="1264123">
                  <a:moveTo>
                    <a:pt x="784860" y="1196813"/>
                  </a:moveTo>
                  <a:cubicBezTo>
                    <a:pt x="905510" y="1237453"/>
                    <a:pt x="1042670" y="1264123"/>
                    <a:pt x="1177290" y="1264123"/>
                  </a:cubicBezTo>
                  <a:cubicBezTo>
                    <a:pt x="1311910" y="1264123"/>
                    <a:pt x="1441450" y="1241263"/>
                    <a:pt x="1560830" y="1200623"/>
                  </a:cubicBezTo>
                  <a:cubicBezTo>
                    <a:pt x="1563370" y="1199353"/>
                    <a:pt x="1565910" y="1199353"/>
                    <a:pt x="1568450" y="1198083"/>
                  </a:cubicBezTo>
                  <a:cubicBezTo>
                    <a:pt x="2016760" y="1035523"/>
                    <a:pt x="2346960" y="606263"/>
                    <a:pt x="2353310" y="109551"/>
                  </a:cubicBezTo>
                  <a:lnTo>
                    <a:pt x="2353310" y="0"/>
                  </a:lnTo>
                  <a:lnTo>
                    <a:pt x="0" y="0"/>
                  </a:lnTo>
                  <a:lnTo>
                    <a:pt x="0" y="109516"/>
                  </a:lnTo>
                  <a:cubicBezTo>
                    <a:pt x="6350" y="608803"/>
                    <a:pt x="331470" y="1038063"/>
                    <a:pt x="784860" y="1196813"/>
                  </a:cubicBezTo>
                  <a:close/>
                </a:path>
              </a:pathLst>
            </a:custGeom>
            <a:solidFill>
              <a:srgbClr val="3241E4"/>
            </a:solidFill>
          </p:spPr>
        </p:sp>
      </p:grpSp>
      <p:pic>
        <p:nvPicPr>
          <p:cNvPr id="4" name="Picture 4"/>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 xmlns:asvg="http://schemas.microsoft.com/office/drawing/2016/SVG/main" r:embed="rId3"/>
              </a:ext>
            </a:extLst>
          </a:blip>
          <a:srcRect/>
          <a:stretch>
            <a:fillRect/>
          </a:stretch>
        </p:blipFill>
        <p:spPr>
          <a:xfrm rot="-5400000">
            <a:off x="9004563" y="9805808"/>
            <a:ext cx="278873" cy="438229"/>
          </a:xfrm>
          <a:prstGeom prst="rect">
            <a:avLst/>
          </a:prstGeom>
        </p:spPr>
      </p:pic>
      <p:grpSp>
        <p:nvGrpSpPr>
          <p:cNvPr id="5" name="Group 5"/>
          <p:cNvGrpSpPr>
            <a:grpSpLocks noChangeAspect="1"/>
          </p:cNvGrpSpPr>
          <p:nvPr/>
        </p:nvGrpSpPr>
        <p:grpSpPr>
          <a:xfrm>
            <a:off x="11728752" y="9663612"/>
            <a:ext cx="361310" cy="361310"/>
            <a:chOff x="1371600" y="6705600"/>
            <a:chExt cx="10972800" cy="10972800"/>
          </a:xfrm>
        </p:grpSpPr>
        <p:sp>
          <p:nvSpPr>
            <p:cNvPr id="6" name="Freeform 6"/>
            <p:cNvSpPr/>
            <p:nvPr/>
          </p:nvSpPr>
          <p:spPr>
            <a:xfrm>
              <a:off x="1362808" y="6434629"/>
              <a:ext cx="10990384" cy="11514742"/>
            </a:xfrm>
            <a:custGeom>
              <a:avLst/>
              <a:gdLst/>
              <a:ahLst/>
              <a:cxnLst/>
              <a:rect l="l" t="t" r="r" b="b"/>
              <a:pathLst>
                <a:path w="10990384" h="11514742">
                  <a:moveTo>
                    <a:pt x="8792" y="5757371"/>
                  </a:moveTo>
                  <a:cubicBezTo>
                    <a:pt x="0" y="7723318"/>
                    <a:pt x="1043775" y="9543701"/>
                    <a:pt x="2744885" y="10529222"/>
                  </a:cubicBezTo>
                  <a:cubicBezTo>
                    <a:pt x="4445994" y="11514742"/>
                    <a:pt x="6544389" y="11514742"/>
                    <a:pt x="8245499" y="10529222"/>
                  </a:cubicBezTo>
                  <a:cubicBezTo>
                    <a:pt x="9946609" y="9543701"/>
                    <a:pt x="10990384" y="7723318"/>
                    <a:pt x="10981592" y="5757371"/>
                  </a:cubicBezTo>
                  <a:cubicBezTo>
                    <a:pt x="10990384" y="3791424"/>
                    <a:pt x="9946609" y="1971041"/>
                    <a:pt x="8245499" y="985520"/>
                  </a:cubicBezTo>
                  <a:cubicBezTo>
                    <a:pt x="6544389" y="0"/>
                    <a:pt x="4445994" y="0"/>
                    <a:pt x="2744885" y="985520"/>
                  </a:cubicBezTo>
                  <a:cubicBezTo>
                    <a:pt x="1043775" y="1971041"/>
                    <a:pt x="0" y="3791424"/>
                    <a:pt x="8792" y="5757371"/>
                  </a:cubicBezTo>
                  <a:close/>
                </a:path>
              </a:pathLst>
            </a:custGeom>
            <a:solidFill>
              <a:srgbClr val="3241E4"/>
            </a:solidFill>
          </p:spPr>
        </p:sp>
      </p:grpSp>
      <p:pic>
        <p:nvPicPr>
          <p:cNvPr id="7" name="Picture 7"/>
          <p:cNvPicPr>
            <a:picLocks noChangeAspect="1"/>
          </p:cNvPicPr>
          <p:nvPr/>
        </p:nvPicPr>
        <p:blipFill>
          <a:blip r:embed="rId4"/>
          <a:srcRect b="2857"/>
          <a:stretch>
            <a:fillRect/>
          </a:stretch>
        </p:blipFill>
        <p:spPr>
          <a:xfrm>
            <a:off x="10062548" y="4733824"/>
            <a:ext cx="7196752" cy="4335814"/>
          </a:xfrm>
          <a:prstGeom prst="rect">
            <a:avLst/>
          </a:prstGeom>
        </p:spPr>
      </p:pic>
      <p:sp>
        <p:nvSpPr>
          <p:cNvPr id="8" name="TextBox 8"/>
          <p:cNvSpPr txBox="1"/>
          <p:nvPr/>
        </p:nvSpPr>
        <p:spPr>
          <a:xfrm>
            <a:off x="1028700" y="717449"/>
            <a:ext cx="9158012" cy="4016375"/>
          </a:xfrm>
          <a:prstGeom prst="rect">
            <a:avLst/>
          </a:prstGeom>
        </p:spPr>
        <p:txBody>
          <a:bodyPr lIns="0" tIns="0" rIns="0" bIns="0" rtlCol="0" anchor="t">
            <a:spAutoFit/>
          </a:bodyPr>
          <a:lstStyle/>
          <a:p>
            <a:pPr>
              <a:lnSpc>
                <a:spcPts val="3550"/>
              </a:lnSpc>
            </a:pPr>
            <a:r>
              <a:rPr lang="en-US" sz="2500">
                <a:solidFill>
                  <a:srgbClr val="08104D"/>
                </a:solidFill>
                <a:latin typeface="Aileron Regular"/>
              </a:rPr>
              <a:t>Öfke Yönetimi tekniklerinin amacı, kızgınlığın ve Öfkenin yol açtığı duygusal ve bedensel tepkileri azaltabilmektir. </a:t>
            </a:r>
          </a:p>
          <a:p>
            <a:pPr>
              <a:lnSpc>
                <a:spcPts val="3550"/>
              </a:lnSpc>
            </a:pPr>
            <a:endParaRPr lang="en-US" sz="2500">
              <a:solidFill>
                <a:srgbClr val="08104D"/>
              </a:solidFill>
              <a:latin typeface="Aileron Regular"/>
            </a:endParaRPr>
          </a:p>
          <a:p>
            <a:pPr>
              <a:lnSpc>
                <a:spcPts val="3549"/>
              </a:lnSpc>
            </a:pPr>
            <a:r>
              <a:rPr lang="en-US" sz="2499">
                <a:solidFill>
                  <a:srgbClr val="08104D"/>
                </a:solidFill>
                <a:latin typeface="Aileron Regular Bold"/>
              </a:rPr>
              <a:t>Siz de kızgınlığa yol açan insanları, olayları yok edemezsiniz; onlardan kaçınamazsınız; onları değiştiremezsiniz.</a:t>
            </a:r>
          </a:p>
          <a:p>
            <a:pPr>
              <a:lnSpc>
                <a:spcPts val="3549"/>
              </a:lnSpc>
            </a:pPr>
            <a:endParaRPr lang="en-US" sz="2499">
              <a:solidFill>
                <a:srgbClr val="08104D"/>
              </a:solidFill>
              <a:latin typeface="Aileron Regular Bold"/>
            </a:endParaRPr>
          </a:p>
          <a:p>
            <a:pPr marL="0" lvl="0" indent="0" algn="l">
              <a:lnSpc>
                <a:spcPts val="3549"/>
              </a:lnSpc>
              <a:spcBef>
                <a:spcPct val="0"/>
              </a:spcBef>
            </a:pPr>
            <a:r>
              <a:rPr lang="en-US" sz="2499">
                <a:solidFill>
                  <a:srgbClr val="08104D"/>
                </a:solidFill>
                <a:latin typeface="Aileron Regular Bold"/>
              </a:rPr>
              <a:t> </a:t>
            </a:r>
            <a:r>
              <a:rPr lang="en-US" sz="2499">
                <a:solidFill>
                  <a:srgbClr val="D52823"/>
                </a:solidFill>
                <a:latin typeface="Aileron Regular Bold"/>
              </a:rPr>
              <a:t>Yapabileceğiniz tek şey bu insanlar ya da olaylar karşısında gösterdiğiniz içsel ve dışsal tepkilerinizi kontrol edebilmek, onları yapıcı bir şekilde yönetebilmektir.</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CF2FE"/>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8396132" y="9483972"/>
            <a:ext cx="1495736" cy="803028"/>
            <a:chOff x="0" y="0"/>
            <a:chExt cx="2354580" cy="1264123"/>
          </a:xfrm>
        </p:grpSpPr>
        <p:sp>
          <p:nvSpPr>
            <p:cNvPr id="3" name="Freeform 3"/>
            <p:cNvSpPr/>
            <p:nvPr/>
          </p:nvSpPr>
          <p:spPr>
            <a:xfrm>
              <a:off x="0" y="0"/>
              <a:ext cx="2353310" cy="1264123"/>
            </a:xfrm>
            <a:custGeom>
              <a:avLst/>
              <a:gdLst/>
              <a:ahLst/>
              <a:cxnLst/>
              <a:rect l="l" t="t" r="r" b="b"/>
              <a:pathLst>
                <a:path w="2353310" h="1264123">
                  <a:moveTo>
                    <a:pt x="784860" y="1196813"/>
                  </a:moveTo>
                  <a:cubicBezTo>
                    <a:pt x="905510" y="1237453"/>
                    <a:pt x="1042670" y="1264123"/>
                    <a:pt x="1177290" y="1264123"/>
                  </a:cubicBezTo>
                  <a:cubicBezTo>
                    <a:pt x="1311910" y="1264123"/>
                    <a:pt x="1441450" y="1241263"/>
                    <a:pt x="1560830" y="1200623"/>
                  </a:cubicBezTo>
                  <a:cubicBezTo>
                    <a:pt x="1563370" y="1199353"/>
                    <a:pt x="1565910" y="1199353"/>
                    <a:pt x="1568450" y="1198083"/>
                  </a:cubicBezTo>
                  <a:cubicBezTo>
                    <a:pt x="2016760" y="1035523"/>
                    <a:pt x="2346960" y="606263"/>
                    <a:pt x="2353310" y="109551"/>
                  </a:cubicBezTo>
                  <a:lnTo>
                    <a:pt x="2353310" y="0"/>
                  </a:lnTo>
                  <a:lnTo>
                    <a:pt x="0" y="0"/>
                  </a:lnTo>
                  <a:lnTo>
                    <a:pt x="0" y="109516"/>
                  </a:lnTo>
                  <a:cubicBezTo>
                    <a:pt x="6350" y="608803"/>
                    <a:pt x="331470" y="1038063"/>
                    <a:pt x="784860" y="1196813"/>
                  </a:cubicBezTo>
                  <a:close/>
                </a:path>
              </a:pathLst>
            </a:custGeom>
            <a:solidFill>
              <a:srgbClr val="EF5D50"/>
            </a:solidFill>
          </p:spPr>
        </p:sp>
      </p:grpSp>
      <p:pic>
        <p:nvPicPr>
          <p:cNvPr id="4" name="Picture 4"/>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 xmlns:asvg="http://schemas.microsoft.com/office/drawing/2016/SVG/main" r:embed="rId3"/>
              </a:ext>
            </a:extLst>
          </a:blip>
          <a:srcRect/>
          <a:stretch>
            <a:fillRect/>
          </a:stretch>
        </p:blipFill>
        <p:spPr>
          <a:xfrm rot="-5400000">
            <a:off x="9004563" y="9805808"/>
            <a:ext cx="278873" cy="438229"/>
          </a:xfrm>
          <a:prstGeom prst="rect">
            <a:avLst/>
          </a:prstGeom>
        </p:spPr>
      </p:pic>
      <p:pic>
        <p:nvPicPr>
          <p:cNvPr id="5" name="Picture 5"/>
          <p:cNvPicPr>
            <a:picLocks noChangeAspect="1"/>
          </p:cNvPicPr>
          <p:nvPr/>
        </p:nvPicPr>
        <p:blipFill>
          <a:blip r:embed="rId4"/>
          <a:srcRect/>
          <a:stretch>
            <a:fillRect/>
          </a:stretch>
        </p:blipFill>
        <p:spPr>
          <a:xfrm>
            <a:off x="3938389" y="776235"/>
            <a:ext cx="10411222" cy="8376663"/>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D2C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 xmlns:asvg="http://schemas.microsoft.com/office/drawing/2016/SVG/main" r:embed="rId3"/>
              </a:ext>
            </a:extLst>
          </a:blip>
          <a:srcRect/>
          <a:stretch>
            <a:fillRect/>
          </a:stretch>
        </p:blipFill>
        <p:spPr>
          <a:xfrm rot="3829464">
            <a:off x="-6064264" y="-3556043"/>
            <a:ext cx="8274274" cy="893308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 xmlns:asvg="http://schemas.microsoft.com/office/drawing/2016/SVG/main" r:embed="rId5"/>
              </a:ext>
            </a:extLst>
          </a:blip>
          <a:srcRect/>
          <a:stretch>
            <a:fillRect/>
          </a:stretch>
        </p:blipFill>
        <p:spPr>
          <a:xfrm rot="-2178143">
            <a:off x="15756539" y="-3321577"/>
            <a:ext cx="6982142" cy="4570130"/>
          </a:xfrm>
          <a:prstGeom prst="rect">
            <a:avLst/>
          </a:prstGeom>
        </p:spPr>
      </p:pic>
      <p:pic>
        <p:nvPicPr>
          <p:cNvPr id="4" name="Picture 4"/>
          <p:cNvPicPr>
            <a:picLocks noChangeAspect="1"/>
          </p:cNvPicPr>
          <p:nvPr/>
        </p:nvPicPr>
        <p:blipFill>
          <a:blip r:embed="rId6"/>
          <a:srcRect/>
          <a:stretch>
            <a:fillRect/>
          </a:stretch>
        </p:blipFill>
        <p:spPr>
          <a:xfrm>
            <a:off x="10445533" y="1218084"/>
            <a:ext cx="6218372" cy="3148148"/>
          </a:xfrm>
          <a:prstGeom prst="rect">
            <a:avLst/>
          </a:prstGeom>
        </p:spPr>
      </p:pic>
      <p:sp>
        <p:nvSpPr>
          <p:cNvPr id="5" name="TextBox 5"/>
          <p:cNvSpPr txBox="1"/>
          <p:nvPr/>
        </p:nvSpPr>
        <p:spPr>
          <a:xfrm>
            <a:off x="1028700" y="1805107"/>
            <a:ext cx="9210529" cy="2133600"/>
          </a:xfrm>
          <a:prstGeom prst="rect">
            <a:avLst/>
          </a:prstGeom>
        </p:spPr>
        <p:txBody>
          <a:bodyPr lIns="0" tIns="0" rIns="0" bIns="0" rtlCol="0" anchor="t">
            <a:spAutoFit/>
          </a:bodyPr>
          <a:lstStyle/>
          <a:p>
            <a:pPr algn="ctr">
              <a:lnSpc>
                <a:spcPts val="8400"/>
              </a:lnSpc>
            </a:pPr>
            <a:r>
              <a:rPr lang="en-US" sz="7000">
                <a:solidFill>
                  <a:srgbClr val="000000"/>
                </a:solidFill>
                <a:latin typeface="Poppins Medium"/>
              </a:rPr>
              <a:t>SAVAŞ YA DA KAÇ TEPKISI</a:t>
            </a:r>
          </a:p>
        </p:txBody>
      </p:sp>
      <p:sp>
        <p:nvSpPr>
          <p:cNvPr id="6" name="TextBox 6"/>
          <p:cNvSpPr txBox="1"/>
          <p:nvPr/>
        </p:nvSpPr>
        <p:spPr>
          <a:xfrm>
            <a:off x="10445533" y="4954040"/>
            <a:ext cx="6883756" cy="4933950"/>
          </a:xfrm>
          <a:prstGeom prst="rect">
            <a:avLst/>
          </a:prstGeom>
        </p:spPr>
        <p:txBody>
          <a:bodyPr lIns="0" tIns="0" rIns="0" bIns="0" rtlCol="0" anchor="t">
            <a:spAutoFit/>
          </a:bodyPr>
          <a:lstStyle/>
          <a:p>
            <a:pPr marL="0" lvl="0" indent="0">
              <a:lnSpc>
                <a:spcPts val="3000"/>
              </a:lnSpc>
            </a:pPr>
            <a:r>
              <a:rPr lang="en-US" sz="2000">
                <a:solidFill>
                  <a:srgbClr val="000000"/>
                </a:solidFill>
                <a:latin typeface="Poppins Light Bold"/>
              </a:rPr>
              <a:t> Ancak maruz kaldığımız tehditler her zaman savaşarak ya da kaçarak 17 çözümlenmeyebilir. Örneğin, işyerinde maruz kaldığımız bir haksızlık söz konusu olduğunda ya da gençler için, sürekli maruz kaldıkları bir psikolojik ya da fiziksel şiddet varsa bununla baş etmek için düşünme becerilerini kullanmaya mutlaka ihtiyaç vardır. Bu nedenle beynimizde otomatik olarak devreye giren süreci bilinçli olarak yavaşlatabilmemiz ve düşünme becerilerimizi en kısa sürede yeniden devreye sokmamız gerekir. Aksi takdirde otomatik tepkilerin etkisi altında savaş ya da kaç kararını veren kişiler hızlıca saldırgan davranışlara yönelebilirler.</a:t>
            </a:r>
          </a:p>
        </p:txBody>
      </p:sp>
      <p:sp>
        <p:nvSpPr>
          <p:cNvPr id="7" name="TextBox 7"/>
          <p:cNvSpPr txBox="1"/>
          <p:nvPr/>
        </p:nvSpPr>
        <p:spPr>
          <a:xfrm>
            <a:off x="615181" y="5467350"/>
            <a:ext cx="6582329" cy="3790950"/>
          </a:xfrm>
          <a:prstGeom prst="rect">
            <a:avLst/>
          </a:prstGeom>
        </p:spPr>
        <p:txBody>
          <a:bodyPr lIns="0" tIns="0" rIns="0" bIns="0" rtlCol="0" anchor="t">
            <a:spAutoFit/>
          </a:bodyPr>
          <a:lstStyle/>
          <a:p>
            <a:pPr>
              <a:lnSpc>
                <a:spcPts val="3000"/>
              </a:lnSpc>
            </a:pPr>
            <a:r>
              <a:rPr lang="en-US" sz="2000">
                <a:solidFill>
                  <a:srgbClr val="000000"/>
                </a:solidFill>
                <a:latin typeface="Poppins Light Bold"/>
              </a:rPr>
              <a:t>Bir tehdit ile karşı karşıya kaldığımızda ilkel ve duygusal beynimiz iki seçenek arasında karar vererek tehditle baş etmeye çalışır.</a:t>
            </a:r>
          </a:p>
          <a:p>
            <a:pPr>
              <a:lnSpc>
                <a:spcPts val="3000"/>
              </a:lnSpc>
            </a:pPr>
            <a:r>
              <a:rPr lang="en-US" sz="2000">
                <a:solidFill>
                  <a:srgbClr val="000000"/>
                </a:solidFill>
                <a:latin typeface="Poppins Light Bold"/>
              </a:rPr>
              <a:t> </a:t>
            </a:r>
            <a:r>
              <a:rPr lang="en-US" sz="2000" u="sng">
                <a:solidFill>
                  <a:srgbClr val="000000"/>
                </a:solidFill>
                <a:latin typeface="Poppins Light Bold"/>
              </a:rPr>
              <a:t>Savaşayım mı? Yoksa kaçayım mı? </a:t>
            </a:r>
          </a:p>
          <a:p>
            <a:pPr marL="0" lvl="0" indent="0">
              <a:lnSpc>
                <a:spcPts val="3000"/>
              </a:lnSpc>
            </a:pPr>
            <a:r>
              <a:rPr lang="en-US" sz="2000">
                <a:solidFill>
                  <a:srgbClr val="000000"/>
                </a:solidFill>
                <a:latin typeface="Poppins Light Bold"/>
              </a:rPr>
              <a:t>Savaş- kaç tepkisi dediğimiz bu reaksiyon ilkel beynimizde tehdidin bulduğu karşılıktır ve düşünen beynimize göre çok daha eski ve köklü bir yapı olduğu için, o tetiklendiğinde düşünen beynimiz sahip olduğu becerileri kullanamaz. Aralarında bir hiyerarşi vardır.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5971" r="974" b="64532"/>
          <a:stretch>
            <a:fillRect/>
          </a:stretch>
        </p:blipFill>
        <p:spPr>
          <a:xfrm>
            <a:off x="0" y="0"/>
            <a:ext cx="18288000" cy="10287000"/>
          </a:xfrm>
          <a:prstGeom prst="rect">
            <a:avLst/>
          </a:prstGeom>
        </p:spPr>
      </p:pic>
      <p:grpSp>
        <p:nvGrpSpPr>
          <p:cNvPr id="3" name="Group 3"/>
          <p:cNvGrpSpPr/>
          <p:nvPr/>
        </p:nvGrpSpPr>
        <p:grpSpPr>
          <a:xfrm>
            <a:off x="791018" y="2257577"/>
            <a:ext cx="7678735" cy="7691946"/>
            <a:chOff x="0" y="0"/>
            <a:chExt cx="4305951" cy="4313360"/>
          </a:xfrm>
        </p:grpSpPr>
        <p:sp>
          <p:nvSpPr>
            <p:cNvPr id="4" name="Freeform 4"/>
            <p:cNvSpPr/>
            <p:nvPr/>
          </p:nvSpPr>
          <p:spPr>
            <a:xfrm>
              <a:off x="0" y="0"/>
              <a:ext cx="4305952" cy="4313360"/>
            </a:xfrm>
            <a:custGeom>
              <a:avLst/>
              <a:gdLst/>
              <a:ahLst/>
              <a:cxnLst/>
              <a:rect l="l" t="t" r="r" b="b"/>
              <a:pathLst>
                <a:path w="4305952" h="4313360">
                  <a:moveTo>
                    <a:pt x="4181491" y="4313360"/>
                  </a:moveTo>
                  <a:lnTo>
                    <a:pt x="124460" y="4313360"/>
                  </a:lnTo>
                  <a:cubicBezTo>
                    <a:pt x="55880" y="4313360"/>
                    <a:pt x="0" y="4257480"/>
                    <a:pt x="0" y="4188900"/>
                  </a:cubicBezTo>
                  <a:lnTo>
                    <a:pt x="0" y="124460"/>
                  </a:lnTo>
                  <a:cubicBezTo>
                    <a:pt x="0" y="55880"/>
                    <a:pt x="55880" y="0"/>
                    <a:pt x="124460" y="0"/>
                  </a:cubicBezTo>
                  <a:lnTo>
                    <a:pt x="4181492" y="0"/>
                  </a:lnTo>
                  <a:cubicBezTo>
                    <a:pt x="4250072" y="0"/>
                    <a:pt x="4305952" y="55880"/>
                    <a:pt x="4305952" y="124460"/>
                  </a:cubicBezTo>
                  <a:lnTo>
                    <a:pt x="4305952" y="4188900"/>
                  </a:lnTo>
                  <a:cubicBezTo>
                    <a:pt x="4305952" y="4257480"/>
                    <a:pt x="4250072" y="4313360"/>
                    <a:pt x="4181492" y="4313360"/>
                  </a:cubicBezTo>
                  <a:close/>
                </a:path>
              </a:pathLst>
            </a:custGeom>
            <a:solidFill>
              <a:srgbClr val="F0BBFF">
                <a:alpha val="29804"/>
              </a:srgbClr>
            </a:solidFill>
          </p:spPr>
        </p:sp>
      </p:grpSp>
      <p:grpSp>
        <p:nvGrpSpPr>
          <p:cNvPr id="5" name="Group 5"/>
          <p:cNvGrpSpPr/>
          <p:nvPr/>
        </p:nvGrpSpPr>
        <p:grpSpPr>
          <a:xfrm>
            <a:off x="10053706" y="2257577"/>
            <a:ext cx="7104249" cy="7691946"/>
            <a:chOff x="0" y="0"/>
            <a:chExt cx="4305951" cy="4662160"/>
          </a:xfrm>
        </p:grpSpPr>
        <p:sp>
          <p:nvSpPr>
            <p:cNvPr id="6" name="Freeform 6"/>
            <p:cNvSpPr/>
            <p:nvPr/>
          </p:nvSpPr>
          <p:spPr>
            <a:xfrm>
              <a:off x="0" y="0"/>
              <a:ext cx="4305952" cy="4662160"/>
            </a:xfrm>
            <a:custGeom>
              <a:avLst/>
              <a:gdLst/>
              <a:ahLst/>
              <a:cxnLst/>
              <a:rect l="l" t="t" r="r" b="b"/>
              <a:pathLst>
                <a:path w="4305952" h="4662160">
                  <a:moveTo>
                    <a:pt x="4181491" y="4662160"/>
                  </a:moveTo>
                  <a:lnTo>
                    <a:pt x="124460" y="4662160"/>
                  </a:lnTo>
                  <a:cubicBezTo>
                    <a:pt x="55880" y="4662160"/>
                    <a:pt x="0" y="4606280"/>
                    <a:pt x="0" y="4537700"/>
                  </a:cubicBezTo>
                  <a:lnTo>
                    <a:pt x="0" y="124460"/>
                  </a:lnTo>
                  <a:cubicBezTo>
                    <a:pt x="0" y="55880"/>
                    <a:pt x="55880" y="0"/>
                    <a:pt x="124460" y="0"/>
                  </a:cubicBezTo>
                  <a:lnTo>
                    <a:pt x="4181492" y="0"/>
                  </a:lnTo>
                  <a:cubicBezTo>
                    <a:pt x="4250072" y="0"/>
                    <a:pt x="4305952" y="55880"/>
                    <a:pt x="4305952" y="124460"/>
                  </a:cubicBezTo>
                  <a:lnTo>
                    <a:pt x="4305952" y="4537700"/>
                  </a:lnTo>
                  <a:cubicBezTo>
                    <a:pt x="4305952" y="4606280"/>
                    <a:pt x="4250072" y="4662160"/>
                    <a:pt x="4181492" y="4662160"/>
                  </a:cubicBezTo>
                  <a:close/>
                </a:path>
              </a:pathLst>
            </a:custGeom>
            <a:solidFill>
              <a:srgbClr val="F0BAFF">
                <a:alpha val="29804"/>
              </a:srgbClr>
            </a:solidFill>
          </p:spPr>
        </p:sp>
      </p:grpSp>
      <p:pic>
        <p:nvPicPr>
          <p:cNvPr id="7" name="Picture 7"/>
          <p:cNvPicPr>
            <a:picLocks noChangeAspect="1"/>
          </p:cNvPicPr>
          <p:nvPr/>
        </p:nvPicPr>
        <p:blipFill>
          <a:blip r:embed="rId3"/>
          <a:srcRect/>
          <a:stretch>
            <a:fillRect/>
          </a:stretch>
        </p:blipFill>
        <p:spPr>
          <a:xfrm>
            <a:off x="5967865" y="229173"/>
            <a:ext cx="5930354" cy="1599055"/>
          </a:xfrm>
          <a:prstGeom prst="rect">
            <a:avLst/>
          </a:prstGeom>
        </p:spPr>
      </p:pic>
      <p:sp>
        <p:nvSpPr>
          <p:cNvPr id="8" name="TextBox 8"/>
          <p:cNvSpPr txBox="1"/>
          <p:nvPr/>
        </p:nvSpPr>
        <p:spPr>
          <a:xfrm>
            <a:off x="1125765" y="2700734"/>
            <a:ext cx="7009241" cy="6576060"/>
          </a:xfrm>
          <a:prstGeom prst="rect">
            <a:avLst/>
          </a:prstGeom>
        </p:spPr>
        <p:txBody>
          <a:bodyPr lIns="0" tIns="0" rIns="0" bIns="0" rtlCol="0" anchor="t">
            <a:spAutoFit/>
          </a:bodyPr>
          <a:lstStyle/>
          <a:p>
            <a:pPr algn="ctr">
              <a:lnSpc>
                <a:spcPts val="3510"/>
              </a:lnSpc>
            </a:pPr>
            <a:r>
              <a:rPr lang="en-US" sz="2700">
                <a:solidFill>
                  <a:srgbClr val="000000"/>
                </a:solidFill>
                <a:latin typeface="TT Commons Pro"/>
              </a:rPr>
              <a:t>Her duygunun hayatımızda kendine özgü ve kritik bir işlevi vardır: Örneğin kaygılanma ve sakinleşme olmadan bağlanma olmaz. Korku olmadan tehlikelerden kaçınma olmaz. Merak ve ilgi olmadan bir konuyla ilgilenmek zordur. Kızgınlık olmadan kendimizi ve haklarımızı savunmak imkânsızlaşır. Gurur ve utanç olmadan kimlik gelişmez. Üzüntü / yas olmadan sahip olunan şeylerin değeri bilinemez. Aşk olmadan bir ilişki için özveride bulunmak zorlaşır. Bir konuda istek ve heyecan olmadan risk alınamaz, gelişim olmaz. Görüldüğü gibi her duygu, önemli ihtiyaçlarımızı karşılamamızı sağlayacak belli davranışlara bizi yönlendirmektedir. </a:t>
            </a:r>
          </a:p>
        </p:txBody>
      </p:sp>
      <p:sp>
        <p:nvSpPr>
          <p:cNvPr id="9" name="TextBox 9"/>
          <p:cNvSpPr txBox="1"/>
          <p:nvPr/>
        </p:nvSpPr>
        <p:spPr>
          <a:xfrm>
            <a:off x="10148714" y="2700734"/>
            <a:ext cx="7009241" cy="6137910"/>
          </a:xfrm>
          <a:prstGeom prst="rect">
            <a:avLst/>
          </a:prstGeom>
        </p:spPr>
        <p:txBody>
          <a:bodyPr lIns="0" tIns="0" rIns="0" bIns="0" rtlCol="0" anchor="t">
            <a:spAutoFit/>
          </a:bodyPr>
          <a:lstStyle/>
          <a:p>
            <a:pPr algn="ctr">
              <a:lnSpc>
                <a:spcPts val="3510"/>
              </a:lnSpc>
            </a:pPr>
            <a:r>
              <a:rPr lang="en-US" sz="2700">
                <a:solidFill>
                  <a:srgbClr val="000000"/>
                </a:solidFill>
                <a:latin typeface="TT Commons Pro"/>
              </a:rPr>
              <a:t>Bu bağlamda duygusal farkındalık; mutlu,  doyumlu ve başarılı bir hayat yaşayabilmek için kritik bir öneme sahiptir. Ne hissettiğimizi an ve an bilebilmek, duygusal deneyimlerin bize vermeye çalıştığı mesajları doğru yorumlayabilmek, duygularımızı etkin şekilde dışa vurabilmek, olumsuz duygular hissettiğimizde kendimizi yatıştırabilmek ve ilişki kurduğumuz insanların duygusal deneyimlerini anlamaya açık olmak duygusal farkındalığın temel bileşenlerini oluştururlar. Duygusal farkındalığın bütün bileşenlerinde, emek verildiği takdirde zamanla gelişim göstermek ve beceri geliştirmek mümkündür.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3522704" y="181994"/>
            <a:ext cx="4465674" cy="6095253"/>
          </a:xfrm>
          <a:prstGeom prst="rect">
            <a:avLst/>
          </a:prstGeom>
        </p:spPr>
      </p:pic>
      <p:pic>
        <p:nvPicPr>
          <p:cNvPr id="5" name="Picture 5"/>
          <p:cNvPicPr>
            <a:picLocks noChangeAspect="1"/>
          </p:cNvPicPr>
          <p:nvPr/>
        </p:nvPicPr>
        <p:blipFill>
          <a:blip r:embed="rId3"/>
          <a:srcRect t="43158"/>
          <a:stretch>
            <a:fillRect/>
          </a:stretch>
        </p:blipFill>
        <p:spPr>
          <a:xfrm>
            <a:off x="686193" y="6968519"/>
            <a:ext cx="11449091" cy="3054382"/>
          </a:xfrm>
          <a:prstGeom prst="rect">
            <a:avLst/>
          </a:prstGeom>
        </p:spPr>
      </p:pic>
      <p:sp>
        <p:nvSpPr>
          <p:cNvPr id="6" name="TextBox 6"/>
          <p:cNvSpPr txBox="1"/>
          <p:nvPr/>
        </p:nvSpPr>
        <p:spPr>
          <a:xfrm>
            <a:off x="1463522" y="3521710"/>
            <a:ext cx="8736445" cy="3186430"/>
          </a:xfrm>
          <a:prstGeom prst="rect">
            <a:avLst/>
          </a:prstGeom>
        </p:spPr>
        <p:txBody>
          <a:bodyPr lIns="0" tIns="0" rIns="0" bIns="0" rtlCol="0" anchor="t">
            <a:spAutoFit/>
          </a:bodyPr>
          <a:lstStyle/>
          <a:p>
            <a:pPr marL="480376" lvl="1" indent="-240188">
              <a:lnSpc>
                <a:spcPts val="3114"/>
              </a:lnSpc>
              <a:buFont typeface="Arial"/>
              <a:buChar char="•"/>
            </a:pPr>
            <a:r>
              <a:rPr lang="en-US" sz="2224">
                <a:solidFill>
                  <a:srgbClr val="000000"/>
                </a:solidFill>
                <a:latin typeface="Fira Sans Light Semi-Bold"/>
              </a:rPr>
              <a:t>Öfke kontrolünde bilişsel yöntemler denince akla, zihinsel anlamlandırma süreçleri ve düşünceler gelmelidir.</a:t>
            </a:r>
          </a:p>
          <a:p>
            <a:pPr>
              <a:lnSpc>
                <a:spcPts val="3114"/>
              </a:lnSpc>
            </a:pPr>
            <a:endParaRPr lang="en-US" sz="2224">
              <a:solidFill>
                <a:srgbClr val="000000"/>
              </a:solidFill>
              <a:latin typeface="Fira Sans Light Semi-Bold"/>
            </a:endParaRPr>
          </a:p>
          <a:p>
            <a:pPr marL="480376" lvl="1" indent="-240188">
              <a:lnSpc>
                <a:spcPts val="3114"/>
              </a:lnSpc>
              <a:buFont typeface="Arial"/>
              <a:buChar char="•"/>
            </a:pPr>
            <a:r>
              <a:rPr lang="en-US" sz="2224">
                <a:solidFill>
                  <a:srgbClr val="BE1931"/>
                </a:solidFill>
                <a:latin typeface="Fira Sans Light Semi-Bold"/>
              </a:rPr>
              <a:t>BİLİŞSEL YAPILANDIRMA</a:t>
            </a:r>
          </a:p>
          <a:p>
            <a:pPr>
              <a:lnSpc>
                <a:spcPts val="3114"/>
              </a:lnSpc>
            </a:pPr>
            <a:endParaRPr lang="en-US" sz="2224">
              <a:solidFill>
                <a:srgbClr val="BE1931"/>
              </a:solidFill>
              <a:latin typeface="Fira Sans Light Semi-Bold"/>
            </a:endParaRPr>
          </a:p>
          <a:p>
            <a:pPr>
              <a:lnSpc>
                <a:spcPts val="3114"/>
              </a:lnSpc>
            </a:pPr>
            <a:r>
              <a:rPr lang="en-US" sz="2224">
                <a:solidFill>
                  <a:srgbClr val="000000"/>
                </a:solidFill>
                <a:latin typeface="Fira Sans Light Semi-Bold"/>
              </a:rPr>
              <a:t>Bu strateji en basit anlamıyla düşünme tarzınızı değiştirmek demektir.</a:t>
            </a:r>
          </a:p>
          <a:p>
            <a:pPr>
              <a:lnSpc>
                <a:spcPts val="3674"/>
              </a:lnSpc>
            </a:pPr>
            <a:endParaRPr lang="en-US" sz="2224">
              <a:solidFill>
                <a:srgbClr val="000000"/>
              </a:solidFill>
              <a:latin typeface="Fira Sans Light Semi-Bold"/>
            </a:endParaRPr>
          </a:p>
        </p:txBody>
      </p:sp>
      <p:sp>
        <p:nvSpPr>
          <p:cNvPr id="7" name="TextBox 7"/>
          <p:cNvSpPr txBox="1"/>
          <p:nvPr/>
        </p:nvSpPr>
        <p:spPr>
          <a:xfrm>
            <a:off x="84092" y="430705"/>
            <a:ext cx="8463870" cy="2571750"/>
          </a:xfrm>
          <a:prstGeom prst="rect">
            <a:avLst/>
          </a:prstGeom>
        </p:spPr>
        <p:txBody>
          <a:bodyPr lIns="0" tIns="0" rIns="0" bIns="0" rtlCol="0" anchor="t">
            <a:spAutoFit/>
          </a:bodyPr>
          <a:lstStyle/>
          <a:p>
            <a:pPr marL="0" lvl="0" indent="0" algn="ctr">
              <a:lnSpc>
                <a:spcPts val="10199"/>
              </a:lnSpc>
              <a:spcBef>
                <a:spcPct val="0"/>
              </a:spcBef>
            </a:pPr>
            <a:r>
              <a:rPr lang="en-US" sz="8499" spc="-84">
                <a:solidFill>
                  <a:srgbClr val="000000"/>
                </a:solidFill>
                <a:latin typeface="Fira Sans Medium"/>
              </a:rPr>
              <a:t>BİLİŞSEL YÖNTEMLER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898" t="2812" r="2898"/>
          <a:stretch>
            <a:fillRect/>
          </a:stretch>
        </p:blipFill>
        <p:spPr>
          <a:xfrm>
            <a:off x="0" y="36785"/>
            <a:ext cx="18288000" cy="10495203"/>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63B8A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2973" t="6650" r="22701"/>
          <a:stretch>
            <a:fillRect/>
          </a:stretch>
        </p:blipFill>
        <p:spPr>
          <a:xfrm>
            <a:off x="12497952" y="5919336"/>
            <a:ext cx="4761348" cy="3869457"/>
          </a:xfrm>
          <a:prstGeom prst="rect">
            <a:avLst/>
          </a:prstGeom>
        </p:spPr>
      </p:pic>
      <p:sp>
        <p:nvSpPr>
          <p:cNvPr id="3" name="TextBox 3"/>
          <p:cNvSpPr txBox="1"/>
          <p:nvPr/>
        </p:nvSpPr>
        <p:spPr>
          <a:xfrm>
            <a:off x="190201" y="2942040"/>
            <a:ext cx="16230600" cy="876300"/>
          </a:xfrm>
          <a:prstGeom prst="rect">
            <a:avLst/>
          </a:prstGeom>
        </p:spPr>
        <p:txBody>
          <a:bodyPr lIns="0" tIns="0" rIns="0" bIns="0" rtlCol="0" anchor="t">
            <a:spAutoFit/>
          </a:bodyPr>
          <a:lstStyle/>
          <a:p>
            <a:pPr marL="626111" lvl="1" indent="-313055">
              <a:lnSpc>
                <a:spcPts val="3480"/>
              </a:lnSpc>
              <a:buFont typeface="Arial"/>
              <a:buChar char="•"/>
            </a:pPr>
            <a:r>
              <a:rPr lang="en-US" sz="2900">
                <a:solidFill>
                  <a:srgbClr val="FFFFFF"/>
                </a:solidFill>
                <a:latin typeface="Arita Buri Bold"/>
              </a:rPr>
              <a:t>Karşılaşmış olduğum durum felaket bir durum mu yoksa şu an öfkeli olduğum için mi durum bana felaket görünüyor? </a:t>
            </a:r>
          </a:p>
        </p:txBody>
      </p:sp>
      <p:sp>
        <p:nvSpPr>
          <p:cNvPr id="4" name="TextBox 4"/>
          <p:cNvSpPr txBox="1"/>
          <p:nvPr/>
        </p:nvSpPr>
        <p:spPr>
          <a:xfrm>
            <a:off x="827018" y="823768"/>
            <a:ext cx="16858506" cy="1353186"/>
          </a:xfrm>
          <a:prstGeom prst="rect">
            <a:avLst/>
          </a:prstGeom>
        </p:spPr>
        <p:txBody>
          <a:bodyPr lIns="0" tIns="0" rIns="0" bIns="0" rtlCol="0" anchor="t">
            <a:spAutoFit/>
          </a:bodyPr>
          <a:lstStyle/>
          <a:p>
            <a:pPr algn="ctr">
              <a:lnSpc>
                <a:spcPts val="3639"/>
              </a:lnSpc>
              <a:spcBef>
                <a:spcPct val="0"/>
              </a:spcBef>
            </a:pPr>
            <a:r>
              <a:rPr lang="en-US" sz="2599">
                <a:solidFill>
                  <a:srgbClr val="000000"/>
                </a:solidFill>
                <a:latin typeface="DM Sans Bold"/>
              </a:rPr>
              <a:t>KENDINIZI SIKLIKLA ÖFKELI HISSEDIYORSANIZ VEYA YAŞADIĞINIZ BIR DURUM YOĞUN ÖFKE HISSETMENIZE</a:t>
            </a:r>
          </a:p>
          <a:p>
            <a:pPr algn="ctr">
              <a:lnSpc>
                <a:spcPts val="3639"/>
              </a:lnSpc>
              <a:spcBef>
                <a:spcPct val="0"/>
              </a:spcBef>
            </a:pPr>
            <a:r>
              <a:rPr lang="en-US" sz="2599">
                <a:solidFill>
                  <a:srgbClr val="000000"/>
                </a:solidFill>
                <a:latin typeface="DM Sans Bold"/>
              </a:rPr>
              <a:t>YOL AÇMIŞSA KENDINIZE ŞU SORULARI SORABILIRSINIZ VE BÖYLECE YAŞAMIŞ OLDUĞUNUZ DURUMA DAHA</a:t>
            </a:r>
          </a:p>
          <a:p>
            <a:pPr algn="ctr">
              <a:lnSpc>
                <a:spcPts val="3639"/>
              </a:lnSpc>
              <a:spcBef>
                <a:spcPct val="0"/>
              </a:spcBef>
            </a:pPr>
            <a:r>
              <a:rPr lang="en-US" sz="2599">
                <a:solidFill>
                  <a:srgbClr val="D52823"/>
                </a:solidFill>
                <a:latin typeface="DM Sans Bold"/>
              </a:rPr>
              <a:t>GERÇEKÇI</a:t>
            </a:r>
            <a:r>
              <a:rPr lang="en-US" sz="2599">
                <a:solidFill>
                  <a:srgbClr val="000000"/>
                </a:solidFill>
                <a:latin typeface="DM Sans Bold"/>
              </a:rPr>
              <a:t> BAKABILIRSINIZ.</a:t>
            </a:r>
          </a:p>
        </p:txBody>
      </p:sp>
      <p:sp>
        <p:nvSpPr>
          <p:cNvPr id="5" name="TextBox 5"/>
          <p:cNvSpPr txBox="1"/>
          <p:nvPr/>
        </p:nvSpPr>
        <p:spPr>
          <a:xfrm>
            <a:off x="446856" y="4613028"/>
            <a:ext cx="16230600" cy="876300"/>
          </a:xfrm>
          <a:prstGeom prst="rect">
            <a:avLst/>
          </a:prstGeom>
        </p:spPr>
        <p:txBody>
          <a:bodyPr lIns="0" tIns="0" rIns="0" bIns="0" rtlCol="0" anchor="t">
            <a:spAutoFit/>
          </a:bodyPr>
          <a:lstStyle/>
          <a:p>
            <a:pPr marL="626111" lvl="1" indent="-313055">
              <a:lnSpc>
                <a:spcPts val="3480"/>
              </a:lnSpc>
              <a:buFont typeface="Arial"/>
              <a:buChar char="•"/>
            </a:pPr>
            <a:r>
              <a:rPr lang="en-US" sz="2900">
                <a:solidFill>
                  <a:srgbClr val="FFFFFF"/>
                </a:solidFill>
                <a:latin typeface="Arita Buri Bold"/>
              </a:rPr>
              <a:t>Öfkelenmeme sebep olan düşünce yapımı destekleyen kanıtlarım var mı, yoksa ben sadece tahminler üzerinden mi fikir yürütüyorum? </a:t>
            </a:r>
          </a:p>
        </p:txBody>
      </p:sp>
      <p:sp>
        <p:nvSpPr>
          <p:cNvPr id="6" name="TextBox 6"/>
          <p:cNvSpPr txBox="1"/>
          <p:nvPr/>
        </p:nvSpPr>
        <p:spPr>
          <a:xfrm>
            <a:off x="446856" y="6191993"/>
            <a:ext cx="16230600" cy="438150"/>
          </a:xfrm>
          <a:prstGeom prst="rect">
            <a:avLst/>
          </a:prstGeom>
        </p:spPr>
        <p:txBody>
          <a:bodyPr lIns="0" tIns="0" rIns="0" bIns="0" rtlCol="0" anchor="t">
            <a:spAutoFit/>
          </a:bodyPr>
          <a:lstStyle/>
          <a:p>
            <a:pPr marL="626111" lvl="1" indent="-313055">
              <a:lnSpc>
                <a:spcPts val="3480"/>
              </a:lnSpc>
              <a:buFont typeface="Arial"/>
              <a:buChar char="•"/>
            </a:pPr>
            <a:r>
              <a:rPr lang="en-US" sz="2900">
                <a:solidFill>
                  <a:srgbClr val="FFFFFF"/>
                </a:solidFill>
                <a:latin typeface="Arita Buri Bold"/>
              </a:rPr>
              <a:t> Duruma daha esnek bakabilme olasılığım var mı? </a:t>
            </a:r>
          </a:p>
        </p:txBody>
      </p:sp>
      <p:sp>
        <p:nvSpPr>
          <p:cNvPr id="7" name="TextBox 7"/>
          <p:cNvSpPr txBox="1"/>
          <p:nvPr/>
        </p:nvSpPr>
        <p:spPr>
          <a:xfrm>
            <a:off x="446856" y="7236213"/>
            <a:ext cx="10491648" cy="876300"/>
          </a:xfrm>
          <a:prstGeom prst="rect">
            <a:avLst/>
          </a:prstGeom>
        </p:spPr>
        <p:txBody>
          <a:bodyPr lIns="0" tIns="0" rIns="0" bIns="0" rtlCol="0" anchor="t">
            <a:spAutoFit/>
          </a:bodyPr>
          <a:lstStyle/>
          <a:p>
            <a:pPr marL="626111" lvl="1" indent="-313055">
              <a:lnSpc>
                <a:spcPts val="3480"/>
              </a:lnSpc>
              <a:buFont typeface="Arial"/>
              <a:buChar char="•"/>
            </a:pPr>
            <a:r>
              <a:rPr lang="en-US" sz="2900">
                <a:solidFill>
                  <a:srgbClr val="FFFFFF"/>
                </a:solidFill>
                <a:latin typeface="Arita Buri Bold"/>
              </a:rPr>
              <a:t>Yaşamış olduğum tek bir olaydan yola çıkarak yaşantımla ilgili bir genelleme mi yapıyorum?</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63B8A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817" r="8570" b="8557"/>
          <a:stretch>
            <a:fillRect/>
          </a:stretch>
        </p:blipFill>
        <p:spPr>
          <a:xfrm>
            <a:off x="13751574" y="7850413"/>
            <a:ext cx="3507726" cy="2169890"/>
          </a:xfrm>
          <a:prstGeom prst="rect">
            <a:avLst/>
          </a:prstGeom>
        </p:spPr>
      </p:pic>
      <p:pic>
        <p:nvPicPr>
          <p:cNvPr id="3" name="Picture 3"/>
          <p:cNvPicPr>
            <a:picLocks noChangeAspect="1"/>
          </p:cNvPicPr>
          <p:nvPr/>
        </p:nvPicPr>
        <p:blipFill>
          <a:blip r:embed="rId3"/>
          <a:srcRect l="7441" t="11213" r="8858" b="10982"/>
          <a:stretch>
            <a:fillRect/>
          </a:stretch>
        </p:blipFill>
        <p:spPr>
          <a:xfrm>
            <a:off x="863312" y="7959807"/>
            <a:ext cx="4008571" cy="2060497"/>
          </a:xfrm>
          <a:prstGeom prst="rect">
            <a:avLst/>
          </a:prstGeom>
        </p:spPr>
      </p:pic>
      <p:sp>
        <p:nvSpPr>
          <p:cNvPr id="4" name="TextBox 4"/>
          <p:cNvSpPr txBox="1"/>
          <p:nvPr/>
        </p:nvSpPr>
        <p:spPr>
          <a:xfrm>
            <a:off x="446856" y="2875885"/>
            <a:ext cx="16230600" cy="876300"/>
          </a:xfrm>
          <a:prstGeom prst="rect">
            <a:avLst/>
          </a:prstGeom>
        </p:spPr>
        <p:txBody>
          <a:bodyPr lIns="0" tIns="0" rIns="0" bIns="0" rtlCol="0" anchor="t">
            <a:spAutoFit/>
          </a:bodyPr>
          <a:lstStyle/>
          <a:p>
            <a:pPr marL="626111" lvl="1" indent="-313055">
              <a:lnSpc>
                <a:spcPts val="3480"/>
              </a:lnSpc>
              <a:buFont typeface="Arial"/>
              <a:buChar char="•"/>
            </a:pPr>
            <a:r>
              <a:rPr lang="en-US" sz="2900">
                <a:solidFill>
                  <a:srgbClr val="FFFFFF"/>
                </a:solidFill>
                <a:latin typeface="Arita Buri Bold"/>
              </a:rPr>
              <a:t>Karşı tarafın bende öfke uyandıran davranışının kasti ve sadece bana yönelik olduğuna emin miyim? </a:t>
            </a:r>
          </a:p>
        </p:txBody>
      </p:sp>
      <p:sp>
        <p:nvSpPr>
          <p:cNvPr id="5" name="TextBox 5"/>
          <p:cNvSpPr txBox="1"/>
          <p:nvPr/>
        </p:nvSpPr>
        <p:spPr>
          <a:xfrm>
            <a:off x="827018" y="823768"/>
            <a:ext cx="16858506" cy="1353186"/>
          </a:xfrm>
          <a:prstGeom prst="rect">
            <a:avLst/>
          </a:prstGeom>
        </p:spPr>
        <p:txBody>
          <a:bodyPr lIns="0" tIns="0" rIns="0" bIns="0" rtlCol="0" anchor="t">
            <a:spAutoFit/>
          </a:bodyPr>
          <a:lstStyle/>
          <a:p>
            <a:pPr algn="ctr">
              <a:lnSpc>
                <a:spcPts val="3639"/>
              </a:lnSpc>
              <a:spcBef>
                <a:spcPct val="0"/>
              </a:spcBef>
            </a:pPr>
            <a:r>
              <a:rPr lang="en-US" sz="2599">
                <a:solidFill>
                  <a:srgbClr val="000000"/>
                </a:solidFill>
                <a:latin typeface="DM Sans Bold"/>
              </a:rPr>
              <a:t>KENDINIZI SIKLIKLA ÖFKELI HISSEDIYORSANIZ VEYA YAŞADIĞINIZ BIR DURUM YOĞUN ÖFKE HISSETMENIZE</a:t>
            </a:r>
          </a:p>
          <a:p>
            <a:pPr algn="ctr">
              <a:lnSpc>
                <a:spcPts val="3639"/>
              </a:lnSpc>
              <a:spcBef>
                <a:spcPct val="0"/>
              </a:spcBef>
            </a:pPr>
            <a:r>
              <a:rPr lang="en-US" sz="2599">
                <a:solidFill>
                  <a:srgbClr val="000000"/>
                </a:solidFill>
                <a:latin typeface="DM Sans Bold"/>
              </a:rPr>
              <a:t>YOL AÇMIŞSA KENDINIZE ŞU SORULARI SORABILIRSINIZ VE BÖYLECE YAŞAMIŞ OLDUĞUNUZ DURUMA DAHA</a:t>
            </a:r>
          </a:p>
          <a:p>
            <a:pPr algn="ctr">
              <a:lnSpc>
                <a:spcPts val="3639"/>
              </a:lnSpc>
              <a:spcBef>
                <a:spcPct val="0"/>
              </a:spcBef>
            </a:pPr>
            <a:r>
              <a:rPr lang="en-US" sz="2599">
                <a:solidFill>
                  <a:srgbClr val="000000"/>
                </a:solidFill>
                <a:latin typeface="DM Sans Bold"/>
              </a:rPr>
              <a:t>GERÇEKÇI BAKABILIRSINIZ.</a:t>
            </a:r>
          </a:p>
        </p:txBody>
      </p:sp>
      <p:sp>
        <p:nvSpPr>
          <p:cNvPr id="6" name="TextBox 6"/>
          <p:cNvSpPr txBox="1"/>
          <p:nvPr/>
        </p:nvSpPr>
        <p:spPr>
          <a:xfrm>
            <a:off x="446856" y="4484789"/>
            <a:ext cx="16230600" cy="438150"/>
          </a:xfrm>
          <a:prstGeom prst="rect">
            <a:avLst/>
          </a:prstGeom>
        </p:spPr>
        <p:txBody>
          <a:bodyPr lIns="0" tIns="0" rIns="0" bIns="0" rtlCol="0" anchor="t">
            <a:spAutoFit/>
          </a:bodyPr>
          <a:lstStyle/>
          <a:p>
            <a:pPr marL="626111" lvl="1" indent="-313055">
              <a:lnSpc>
                <a:spcPts val="3480"/>
              </a:lnSpc>
              <a:buFont typeface="Arial"/>
              <a:buChar char="•"/>
            </a:pPr>
            <a:r>
              <a:rPr lang="en-US" sz="2900">
                <a:solidFill>
                  <a:srgbClr val="FFFFFF"/>
                </a:solidFill>
                <a:latin typeface="Arita Buri Bold"/>
              </a:rPr>
              <a:t>Resmin bütününü görmek yerine olumsuz bir ayrıntıya mı odaklanıyorum? </a:t>
            </a:r>
          </a:p>
        </p:txBody>
      </p:sp>
      <p:sp>
        <p:nvSpPr>
          <p:cNvPr id="7" name="TextBox 7"/>
          <p:cNvSpPr txBox="1"/>
          <p:nvPr/>
        </p:nvSpPr>
        <p:spPr>
          <a:xfrm>
            <a:off x="367149" y="5811601"/>
            <a:ext cx="17553701" cy="438150"/>
          </a:xfrm>
          <a:prstGeom prst="rect">
            <a:avLst/>
          </a:prstGeom>
        </p:spPr>
        <p:txBody>
          <a:bodyPr lIns="0" tIns="0" rIns="0" bIns="0" rtlCol="0" anchor="t">
            <a:spAutoFit/>
          </a:bodyPr>
          <a:lstStyle/>
          <a:p>
            <a:pPr marL="626111" lvl="1" indent="-313055">
              <a:lnSpc>
                <a:spcPts val="3480"/>
              </a:lnSpc>
              <a:buFont typeface="Arial"/>
              <a:buChar char="•"/>
            </a:pPr>
            <a:r>
              <a:rPr lang="en-US" sz="2900">
                <a:solidFill>
                  <a:srgbClr val="FFFFFF"/>
                </a:solidFill>
                <a:latin typeface="Arita Buri Bold"/>
              </a:rPr>
              <a:t>Beni gerçekten öfkelendiren bu son yaşadığım olay mı, yoksa genel yaşantımdaki zorluklar mı?</a:t>
            </a:r>
          </a:p>
        </p:txBody>
      </p:sp>
      <p:sp>
        <p:nvSpPr>
          <p:cNvPr id="8" name="TextBox 8"/>
          <p:cNvSpPr txBox="1"/>
          <p:nvPr/>
        </p:nvSpPr>
        <p:spPr>
          <a:xfrm>
            <a:off x="367149" y="7157590"/>
            <a:ext cx="17553701" cy="438150"/>
          </a:xfrm>
          <a:prstGeom prst="rect">
            <a:avLst/>
          </a:prstGeom>
        </p:spPr>
        <p:txBody>
          <a:bodyPr lIns="0" tIns="0" rIns="0" bIns="0" rtlCol="0" anchor="t">
            <a:spAutoFit/>
          </a:bodyPr>
          <a:lstStyle/>
          <a:p>
            <a:pPr marL="626111" lvl="1" indent="-313055">
              <a:lnSpc>
                <a:spcPts val="3480"/>
              </a:lnSpc>
              <a:buFont typeface="Arial"/>
              <a:buChar char="•"/>
            </a:pPr>
            <a:r>
              <a:rPr lang="en-US" sz="2900">
                <a:solidFill>
                  <a:srgbClr val="FFFFFF"/>
                </a:solidFill>
                <a:latin typeface="Arita Buri Bold"/>
              </a:rPr>
              <a:t>Kendimi daha iyi hissetmek için yaşamımı/ilişkilerimi nasıl düzenleyebilirim?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415787"/>
            <a:ext cx="16230600" cy="9571383"/>
          </a:xfrm>
          <a:prstGeom prst="rect">
            <a:avLst/>
          </a:prstGeom>
          <a:solidFill>
            <a:srgbClr val="EEC0BF">
              <a:alpha val="19608"/>
            </a:srgbClr>
          </a:solidFill>
        </p:spPr>
      </p:sp>
      <p:sp>
        <p:nvSpPr>
          <p:cNvPr id="3" name="TextBox 3"/>
          <p:cNvSpPr txBox="1"/>
          <p:nvPr/>
        </p:nvSpPr>
        <p:spPr>
          <a:xfrm>
            <a:off x="1298295" y="531495"/>
            <a:ext cx="15691410" cy="9138285"/>
          </a:xfrm>
          <a:prstGeom prst="rect">
            <a:avLst/>
          </a:prstGeom>
        </p:spPr>
        <p:txBody>
          <a:bodyPr lIns="0" tIns="0" rIns="0" bIns="0" rtlCol="0" anchor="t">
            <a:spAutoFit/>
          </a:bodyPr>
          <a:lstStyle/>
          <a:p>
            <a:pPr marL="518162" lvl="1" indent="-259081">
              <a:lnSpc>
                <a:spcPts val="3600"/>
              </a:lnSpc>
              <a:buFont typeface="Arial"/>
              <a:buChar char="•"/>
            </a:pPr>
            <a:r>
              <a:rPr lang="en-US" sz="2400" spc="24">
                <a:solidFill>
                  <a:srgbClr val="050707"/>
                </a:solidFill>
                <a:latin typeface="Raleway Semi-Bold"/>
              </a:rPr>
              <a:t>Kızgın olduğunuz zaman genellikle düşünceleriniz gerçeği yansıtmaktan çok, olayların abartılmış ve çarpıtılmış bir şekilde algılandığını yansıtır. Bu tür düşünceleri fark edin ve yerine daha mantıklı olanları yerleştirin. Örneğin; kendi kendinize “Eyvah! Şimdi her şey mahvoldu!” gibi bir şey söylemek yerine, “Evet, çok can sıkıcı! Ama dünyanın sonu değil ve buna kızmam, bu olayı olmamış hale getirmeyecek.” diyebilirsiniz. Her iki düşünceyi de zihninizden geçirerek deneyin. Kızgınlığınızın hangi düşünceyle arttığını ya da azaldığını görün.</a:t>
            </a:r>
          </a:p>
          <a:p>
            <a:pPr>
              <a:lnSpc>
                <a:spcPts val="3600"/>
              </a:lnSpc>
            </a:pPr>
            <a:endParaRPr lang="en-US" sz="2400" spc="24">
              <a:solidFill>
                <a:srgbClr val="050707"/>
              </a:solidFill>
              <a:latin typeface="Raleway Semi-Bold"/>
            </a:endParaRPr>
          </a:p>
          <a:p>
            <a:pPr>
              <a:lnSpc>
                <a:spcPts val="3600"/>
              </a:lnSpc>
            </a:pPr>
            <a:endParaRPr lang="en-US" sz="2400" spc="24">
              <a:solidFill>
                <a:srgbClr val="050707"/>
              </a:solidFill>
              <a:latin typeface="Raleway Semi-Bold"/>
            </a:endParaRPr>
          </a:p>
          <a:p>
            <a:pPr>
              <a:lnSpc>
                <a:spcPts val="3600"/>
              </a:lnSpc>
            </a:pPr>
            <a:endParaRPr lang="en-US" sz="2400" spc="24">
              <a:solidFill>
                <a:srgbClr val="050707"/>
              </a:solidFill>
              <a:latin typeface="Raleway Semi-Bold"/>
            </a:endParaRPr>
          </a:p>
          <a:p>
            <a:pPr>
              <a:lnSpc>
                <a:spcPts val="3600"/>
              </a:lnSpc>
            </a:pPr>
            <a:endParaRPr lang="en-US" sz="2400" spc="24">
              <a:solidFill>
                <a:srgbClr val="050707"/>
              </a:solidFill>
              <a:latin typeface="Raleway Semi-Bold"/>
            </a:endParaRPr>
          </a:p>
          <a:p>
            <a:pPr>
              <a:lnSpc>
                <a:spcPts val="3600"/>
              </a:lnSpc>
            </a:pPr>
            <a:endParaRPr lang="en-US" sz="2400" spc="24">
              <a:solidFill>
                <a:srgbClr val="050707"/>
              </a:solidFill>
              <a:latin typeface="Raleway Semi-Bold"/>
            </a:endParaRPr>
          </a:p>
          <a:p>
            <a:pPr>
              <a:lnSpc>
                <a:spcPts val="3600"/>
              </a:lnSpc>
            </a:pPr>
            <a:endParaRPr lang="en-US" sz="2400" spc="24">
              <a:solidFill>
                <a:srgbClr val="050707"/>
              </a:solidFill>
              <a:latin typeface="Raleway Semi-Bold"/>
            </a:endParaRPr>
          </a:p>
          <a:p>
            <a:pPr>
              <a:lnSpc>
                <a:spcPts val="3600"/>
              </a:lnSpc>
            </a:pPr>
            <a:endParaRPr lang="en-US" sz="2400" spc="24">
              <a:solidFill>
                <a:srgbClr val="050707"/>
              </a:solidFill>
              <a:latin typeface="Raleway Semi-Bold"/>
            </a:endParaRPr>
          </a:p>
          <a:p>
            <a:pPr>
              <a:lnSpc>
                <a:spcPts val="3600"/>
              </a:lnSpc>
            </a:pPr>
            <a:endParaRPr lang="en-US" sz="2400" spc="24">
              <a:solidFill>
                <a:srgbClr val="050707"/>
              </a:solidFill>
              <a:latin typeface="Raleway Semi-Bold"/>
            </a:endParaRPr>
          </a:p>
          <a:p>
            <a:pPr>
              <a:lnSpc>
                <a:spcPts val="3600"/>
              </a:lnSpc>
            </a:pPr>
            <a:endParaRPr lang="en-US" sz="2400" spc="24">
              <a:solidFill>
                <a:srgbClr val="050707"/>
              </a:solidFill>
              <a:latin typeface="Raleway Semi-Bold"/>
            </a:endParaRPr>
          </a:p>
          <a:p>
            <a:pPr marL="518162" lvl="1" indent="-259081">
              <a:lnSpc>
                <a:spcPts val="3600"/>
              </a:lnSpc>
              <a:buFont typeface="Arial"/>
              <a:buChar char="•"/>
            </a:pPr>
            <a:r>
              <a:rPr lang="en-US" sz="2400" spc="24">
                <a:solidFill>
                  <a:srgbClr val="050707"/>
                </a:solidFill>
                <a:latin typeface="Raleway Semi-Bold"/>
              </a:rPr>
              <a:t>Farkında olmadan çok sık kullandığımız ve bizi kızgınlık duygularına hazırlayan, “asla!” ya da “her zaman!” gibi sözcükleri zihninizde yakalamaya çalışın. “Bu asansör asla çalışmaz!” ya da “Zaten her zaman telefon etmeyi unutursun!” gibi cümleler sadece hatalı değildir; aynı zamanda kızgınlık duygunuzda haklı olduğunuzu düşünmenize de yol açar ve siz durumla ilgili yargıyı vermiş olduğunuzdan, problemin çözümüne de katkıda bulunmaz.</a:t>
            </a:r>
          </a:p>
        </p:txBody>
      </p:sp>
      <p:pic>
        <p:nvPicPr>
          <p:cNvPr id="4" name="Picture 4"/>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 xmlns:asvg="http://schemas.microsoft.com/office/drawing/2016/SVG/main" r:embed="rId3"/>
              </a:ext>
            </a:extLst>
          </a:blip>
          <a:srcRect/>
          <a:stretch>
            <a:fillRect/>
          </a:stretch>
        </p:blipFill>
        <p:spPr>
          <a:xfrm>
            <a:off x="7039667" y="3726023"/>
            <a:ext cx="3257212" cy="3209834"/>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15954" y="764290"/>
            <a:ext cx="14337646" cy="4105473"/>
            <a:chOff x="0" y="0"/>
            <a:chExt cx="37711362" cy="10798353"/>
          </a:xfrm>
        </p:grpSpPr>
        <p:sp>
          <p:nvSpPr>
            <p:cNvPr id="3" name="Freeform 3"/>
            <p:cNvSpPr/>
            <p:nvPr/>
          </p:nvSpPr>
          <p:spPr>
            <a:xfrm>
              <a:off x="0" y="0"/>
              <a:ext cx="37711360" cy="10798353"/>
            </a:xfrm>
            <a:custGeom>
              <a:avLst/>
              <a:gdLst/>
              <a:ahLst/>
              <a:cxnLst/>
              <a:rect l="l" t="t" r="r" b="b"/>
              <a:pathLst>
                <a:path w="37711360" h="10798353">
                  <a:moveTo>
                    <a:pt x="0" y="0"/>
                  </a:moveTo>
                  <a:lnTo>
                    <a:pt x="0" y="10798353"/>
                  </a:lnTo>
                  <a:lnTo>
                    <a:pt x="37711360" y="10798353"/>
                  </a:lnTo>
                  <a:lnTo>
                    <a:pt x="37711360" y="0"/>
                  </a:lnTo>
                  <a:lnTo>
                    <a:pt x="0" y="0"/>
                  </a:lnTo>
                  <a:close/>
                  <a:moveTo>
                    <a:pt x="37650403" y="10737393"/>
                  </a:moveTo>
                  <a:lnTo>
                    <a:pt x="59690" y="10737393"/>
                  </a:lnTo>
                  <a:lnTo>
                    <a:pt x="59690" y="59690"/>
                  </a:lnTo>
                  <a:lnTo>
                    <a:pt x="37650403" y="59690"/>
                  </a:lnTo>
                  <a:lnTo>
                    <a:pt x="37650403" y="10737393"/>
                  </a:lnTo>
                  <a:close/>
                </a:path>
              </a:pathLst>
            </a:custGeom>
            <a:solidFill>
              <a:srgbClr val="EEC0BF"/>
            </a:solidFill>
          </p:spPr>
        </p:sp>
      </p:grpSp>
      <p:grpSp>
        <p:nvGrpSpPr>
          <p:cNvPr id="4" name="Group 4"/>
          <p:cNvGrpSpPr/>
          <p:nvPr/>
        </p:nvGrpSpPr>
        <p:grpSpPr>
          <a:xfrm>
            <a:off x="2234400" y="5417237"/>
            <a:ext cx="13819199" cy="3841063"/>
            <a:chOff x="0" y="0"/>
            <a:chExt cx="37711362" cy="10481918"/>
          </a:xfrm>
        </p:grpSpPr>
        <p:sp>
          <p:nvSpPr>
            <p:cNvPr id="5" name="Freeform 5"/>
            <p:cNvSpPr/>
            <p:nvPr/>
          </p:nvSpPr>
          <p:spPr>
            <a:xfrm>
              <a:off x="0" y="0"/>
              <a:ext cx="37711360" cy="10481918"/>
            </a:xfrm>
            <a:custGeom>
              <a:avLst/>
              <a:gdLst/>
              <a:ahLst/>
              <a:cxnLst/>
              <a:rect l="l" t="t" r="r" b="b"/>
              <a:pathLst>
                <a:path w="37711360" h="10481918">
                  <a:moveTo>
                    <a:pt x="0" y="0"/>
                  </a:moveTo>
                  <a:lnTo>
                    <a:pt x="0" y="10481918"/>
                  </a:lnTo>
                  <a:lnTo>
                    <a:pt x="37711360" y="10481918"/>
                  </a:lnTo>
                  <a:lnTo>
                    <a:pt x="37711360" y="0"/>
                  </a:lnTo>
                  <a:lnTo>
                    <a:pt x="0" y="0"/>
                  </a:lnTo>
                  <a:close/>
                  <a:moveTo>
                    <a:pt x="37650403" y="10420958"/>
                  </a:moveTo>
                  <a:lnTo>
                    <a:pt x="59690" y="10420958"/>
                  </a:lnTo>
                  <a:lnTo>
                    <a:pt x="59690" y="59690"/>
                  </a:lnTo>
                  <a:lnTo>
                    <a:pt x="37650403" y="59690"/>
                  </a:lnTo>
                  <a:lnTo>
                    <a:pt x="37650403" y="10420958"/>
                  </a:lnTo>
                  <a:close/>
                </a:path>
              </a:pathLst>
            </a:custGeom>
            <a:solidFill>
              <a:srgbClr val="EEC0BF"/>
            </a:solidFill>
          </p:spPr>
        </p:sp>
      </p:grpSp>
      <p:sp>
        <p:nvSpPr>
          <p:cNvPr id="6" name="TextBox 6"/>
          <p:cNvSpPr txBox="1"/>
          <p:nvPr/>
        </p:nvSpPr>
        <p:spPr>
          <a:xfrm>
            <a:off x="2409411" y="1210606"/>
            <a:ext cx="12941251" cy="3031360"/>
          </a:xfrm>
          <a:prstGeom prst="rect">
            <a:avLst/>
          </a:prstGeom>
        </p:spPr>
        <p:txBody>
          <a:bodyPr lIns="0" tIns="0" rIns="0" bIns="0" rtlCol="0" anchor="t">
            <a:spAutoFit/>
          </a:bodyPr>
          <a:lstStyle/>
          <a:p>
            <a:pPr algn="ctr">
              <a:lnSpc>
                <a:spcPts val="3421"/>
              </a:lnSpc>
            </a:pPr>
            <a:r>
              <a:rPr lang="en-US" sz="2281" spc="22">
                <a:solidFill>
                  <a:srgbClr val="050707"/>
                </a:solidFill>
                <a:latin typeface="Raleway Semi-Bold"/>
              </a:rPr>
              <a:t>Mantık öfkeyi yener, çünkü haklı bir nedene bağlı olsa da, ÖFKE çok çabuk mantık sınırlarını aşabilir. Bu yüzden öfkelendiğinizi hissettiğinizde mantığınıza sığının. Yıllarca dünyayı ve karşılaştığı olayları belli bir bakış açısıyla değerlendiren birine, yeni bir anlamlandırma biçimi kazandırmak uzun ve zorlayıcı bir çaba gerektirir. Sinirlendiğinizde tepki vermeden önce 5 kere nefes alıp verin ya da içinizden 10’a kadar sayın. Bu arada olaya olumlu bakma konusunda kendinizi uyarın. Hem karşınızdaki kişiyi ya da kişileri kırmamış olursunuz, hem de kendinizi öfkenin zararlı etkilerinden korumuş olursunuz.</a:t>
            </a:r>
          </a:p>
        </p:txBody>
      </p:sp>
      <p:sp>
        <p:nvSpPr>
          <p:cNvPr id="7" name="TextBox 7"/>
          <p:cNvSpPr txBox="1"/>
          <p:nvPr/>
        </p:nvSpPr>
        <p:spPr>
          <a:xfrm>
            <a:off x="1347334" y="5569293"/>
            <a:ext cx="15065405" cy="3489325"/>
          </a:xfrm>
          <a:prstGeom prst="rect">
            <a:avLst/>
          </a:prstGeom>
        </p:spPr>
        <p:txBody>
          <a:bodyPr lIns="0" tIns="0" rIns="0" bIns="0" rtlCol="0" anchor="t">
            <a:spAutoFit/>
          </a:bodyPr>
          <a:lstStyle/>
          <a:p>
            <a:pPr algn="ctr">
              <a:lnSpc>
                <a:spcPts val="3499"/>
              </a:lnSpc>
              <a:spcBef>
                <a:spcPct val="0"/>
              </a:spcBef>
            </a:pPr>
            <a:r>
              <a:rPr lang="en-US" sz="2499">
                <a:solidFill>
                  <a:srgbClr val="050707"/>
                </a:solidFill>
                <a:latin typeface="DM Sans Bold"/>
              </a:rPr>
              <a:t>“Hiç bir şey asla düzelmeyecek ” ya da “Her zaman haksızlığa</a:t>
            </a:r>
          </a:p>
          <a:p>
            <a:pPr algn="ctr">
              <a:lnSpc>
                <a:spcPts val="3499"/>
              </a:lnSpc>
              <a:spcBef>
                <a:spcPct val="0"/>
              </a:spcBef>
            </a:pPr>
            <a:r>
              <a:rPr lang="en-US" sz="2499">
                <a:solidFill>
                  <a:srgbClr val="050707"/>
                </a:solidFill>
                <a:latin typeface="DM Sans Bold"/>
              </a:rPr>
              <a:t>uğrayan ben olurum.” gibi cümleler oldukça hatalıdır. Öfke</a:t>
            </a:r>
          </a:p>
          <a:p>
            <a:pPr algn="ctr">
              <a:lnSpc>
                <a:spcPts val="3499"/>
              </a:lnSpc>
              <a:spcBef>
                <a:spcPct val="0"/>
              </a:spcBef>
            </a:pPr>
            <a:r>
              <a:rPr lang="en-US" sz="2499">
                <a:solidFill>
                  <a:srgbClr val="050707"/>
                </a:solidFill>
                <a:latin typeface="DM Sans Bold"/>
              </a:rPr>
              <a:t>duygunuzda haklı olduğunuzu düşünmenize de yol açar.</a:t>
            </a:r>
          </a:p>
          <a:p>
            <a:pPr algn="ctr">
              <a:lnSpc>
                <a:spcPts val="3499"/>
              </a:lnSpc>
              <a:spcBef>
                <a:spcPct val="0"/>
              </a:spcBef>
            </a:pPr>
            <a:r>
              <a:rPr lang="en-US" sz="2499">
                <a:solidFill>
                  <a:srgbClr val="050707"/>
                </a:solidFill>
                <a:latin typeface="DM Sans Bold"/>
              </a:rPr>
              <a:t>Durumla ilgili yargıyı koyduğunuz için problemin çözümüne de</a:t>
            </a:r>
          </a:p>
          <a:p>
            <a:pPr algn="ctr">
              <a:lnSpc>
                <a:spcPts val="3499"/>
              </a:lnSpc>
              <a:spcBef>
                <a:spcPct val="0"/>
              </a:spcBef>
            </a:pPr>
            <a:r>
              <a:rPr lang="en-US" sz="2499">
                <a:solidFill>
                  <a:srgbClr val="050707"/>
                </a:solidFill>
                <a:latin typeface="DM Sans Bold"/>
              </a:rPr>
              <a:t>katkıda bulunmaz.</a:t>
            </a:r>
          </a:p>
          <a:p>
            <a:pPr algn="ctr">
              <a:lnSpc>
                <a:spcPts val="3499"/>
              </a:lnSpc>
              <a:spcBef>
                <a:spcPct val="0"/>
              </a:spcBef>
            </a:pPr>
            <a:endParaRPr lang="en-US" sz="2499">
              <a:solidFill>
                <a:srgbClr val="050707"/>
              </a:solidFill>
              <a:latin typeface="DM Sans Bold"/>
            </a:endParaRPr>
          </a:p>
          <a:p>
            <a:pPr algn="ctr">
              <a:lnSpc>
                <a:spcPts val="3499"/>
              </a:lnSpc>
              <a:spcBef>
                <a:spcPct val="0"/>
              </a:spcBef>
            </a:pPr>
            <a:r>
              <a:rPr lang="en-US" sz="2499">
                <a:solidFill>
                  <a:srgbClr val="D52823"/>
                </a:solidFill>
                <a:latin typeface="DM Sans Bold"/>
              </a:rPr>
              <a:t>Kendinize “Tüm dünyanın sizi aldatmadığını, Sadece, yaşamın</a:t>
            </a:r>
          </a:p>
          <a:p>
            <a:pPr algn="ctr">
              <a:lnSpc>
                <a:spcPts val="3499"/>
              </a:lnSpc>
              <a:spcBef>
                <a:spcPct val="0"/>
              </a:spcBef>
            </a:pPr>
            <a:r>
              <a:rPr lang="en-US" sz="2499">
                <a:solidFill>
                  <a:srgbClr val="D52823"/>
                </a:solidFill>
                <a:latin typeface="DM Sans Bold"/>
              </a:rPr>
              <a:t>iniş ve çıkışlarından bazılarını yaşadığınızı düşünün.</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ECF2FE"/>
        </a:solidFill>
        <a:effectLst/>
      </p:bgPr>
    </p:bg>
    <p:spTree>
      <p:nvGrpSpPr>
        <p:cNvPr id="1" name=""/>
        <p:cNvGrpSpPr/>
        <p:nvPr/>
      </p:nvGrpSpPr>
      <p:grpSpPr>
        <a:xfrm>
          <a:off x="0" y="0"/>
          <a:ext cx="0" cy="0"/>
          <a:chOff x="0" y="0"/>
          <a:chExt cx="0" cy="0"/>
        </a:xfrm>
      </p:grpSpPr>
      <p:sp>
        <p:nvSpPr>
          <p:cNvPr id="2" name="TextBox 2"/>
          <p:cNvSpPr txBox="1"/>
          <p:nvPr/>
        </p:nvSpPr>
        <p:spPr>
          <a:xfrm>
            <a:off x="1028700" y="2041368"/>
            <a:ext cx="10106686" cy="4409568"/>
          </a:xfrm>
          <a:prstGeom prst="rect">
            <a:avLst/>
          </a:prstGeom>
        </p:spPr>
        <p:txBody>
          <a:bodyPr lIns="0" tIns="0" rIns="0" bIns="0" rtlCol="0" anchor="t">
            <a:spAutoFit/>
          </a:bodyPr>
          <a:lstStyle/>
          <a:p>
            <a:pPr algn="ctr">
              <a:lnSpc>
                <a:spcPts val="3897"/>
              </a:lnSpc>
              <a:spcBef>
                <a:spcPct val="0"/>
              </a:spcBef>
            </a:pPr>
            <a:r>
              <a:rPr lang="en-US" sz="2784">
                <a:solidFill>
                  <a:srgbClr val="000000"/>
                </a:solidFill>
                <a:latin typeface="DM Sans Bold"/>
              </a:rPr>
              <a:t>Öfkeyi saldırganlıkla değil de sözel olarak ifade edebiliriz.</a:t>
            </a:r>
          </a:p>
          <a:p>
            <a:pPr algn="ctr">
              <a:lnSpc>
                <a:spcPts val="3897"/>
              </a:lnSpc>
              <a:spcBef>
                <a:spcPct val="0"/>
              </a:spcBef>
            </a:pPr>
            <a:r>
              <a:rPr lang="en-US" sz="2784">
                <a:solidFill>
                  <a:srgbClr val="000000"/>
                </a:solidFill>
                <a:latin typeface="DM Sans Bold"/>
              </a:rPr>
              <a:t>Bunu yapabilmek için, istediklerimizin ne olduğunun farkına</a:t>
            </a:r>
          </a:p>
          <a:p>
            <a:pPr algn="ctr">
              <a:lnSpc>
                <a:spcPts val="3897"/>
              </a:lnSpc>
              <a:spcBef>
                <a:spcPct val="0"/>
              </a:spcBef>
            </a:pPr>
            <a:r>
              <a:rPr lang="en-US" sz="2784">
                <a:solidFill>
                  <a:srgbClr val="000000"/>
                </a:solidFill>
                <a:latin typeface="DM Sans Bold"/>
              </a:rPr>
              <a:t>varmalı, bunları açık ve karşımızdakini incitmeyecek bir</a:t>
            </a:r>
          </a:p>
          <a:p>
            <a:pPr algn="ctr">
              <a:lnSpc>
                <a:spcPts val="3897"/>
              </a:lnSpc>
              <a:spcBef>
                <a:spcPct val="0"/>
              </a:spcBef>
            </a:pPr>
            <a:r>
              <a:rPr lang="en-US" sz="2784">
                <a:solidFill>
                  <a:srgbClr val="000000"/>
                </a:solidFill>
                <a:latin typeface="DM Sans Bold"/>
              </a:rPr>
              <a:t>şekilde aktarmalıyız.</a:t>
            </a:r>
          </a:p>
          <a:p>
            <a:pPr algn="ctr">
              <a:lnSpc>
                <a:spcPts val="3897"/>
              </a:lnSpc>
              <a:spcBef>
                <a:spcPct val="0"/>
              </a:spcBef>
            </a:pPr>
            <a:endParaRPr lang="en-US" sz="2784">
              <a:solidFill>
                <a:srgbClr val="000000"/>
              </a:solidFill>
              <a:latin typeface="DM Sans Bold"/>
            </a:endParaRPr>
          </a:p>
          <a:p>
            <a:pPr algn="ctr">
              <a:lnSpc>
                <a:spcPts val="3897"/>
              </a:lnSpc>
              <a:spcBef>
                <a:spcPct val="0"/>
              </a:spcBef>
            </a:pPr>
            <a:r>
              <a:rPr lang="en-US" sz="2784">
                <a:solidFill>
                  <a:srgbClr val="000000"/>
                </a:solidFill>
                <a:latin typeface="DM Sans Bold"/>
              </a:rPr>
              <a:t>Kendinizi sakinleştirmeye çalışmak, bir diğer seçeneğiniz</a:t>
            </a:r>
          </a:p>
          <a:p>
            <a:pPr algn="ctr">
              <a:lnSpc>
                <a:spcPts val="3897"/>
              </a:lnSpc>
              <a:spcBef>
                <a:spcPct val="0"/>
              </a:spcBef>
            </a:pPr>
            <a:r>
              <a:rPr lang="en-US" sz="2784">
                <a:solidFill>
                  <a:srgbClr val="000000"/>
                </a:solidFill>
                <a:latin typeface="DM Sans Bold"/>
              </a:rPr>
              <a:t>olabilir. Nefes alıp verişlerinizi, kalp atış hızınızı kontrol</a:t>
            </a:r>
          </a:p>
          <a:p>
            <a:pPr algn="ctr">
              <a:lnSpc>
                <a:spcPts val="3897"/>
              </a:lnSpc>
              <a:spcBef>
                <a:spcPct val="0"/>
              </a:spcBef>
            </a:pPr>
            <a:r>
              <a:rPr lang="en-US" sz="2784">
                <a:solidFill>
                  <a:srgbClr val="000000"/>
                </a:solidFill>
                <a:latin typeface="DM Sans Bold"/>
              </a:rPr>
              <a:t>ederek, kendinizi fizyolojik olarak sakinleştirip, içinizdeki</a:t>
            </a:r>
          </a:p>
          <a:p>
            <a:pPr algn="ctr">
              <a:lnSpc>
                <a:spcPts val="3897"/>
              </a:lnSpc>
              <a:spcBef>
                <a:spcPct val="0"/>
              </a:spcBef>
            </a:pPr>
            <a:r>
              <a:rPr lang="en-US" sz="2784">
                <a:solidFill>
                  <a:srgbClr val="000000"/>
                </a:solidFill>
                <a:latin typeface="DM Sans Bold"/>
              </a:rPr>
              <a:t>öfke duygusunu hafifletebilirsiniz.</a:t>
            </a:r>
          </a:p>
        </p:txBody>
      </p:sp>
      <p:pic>
        <p:nvPicPr>
          <p:cNvPr id="5" name="Picture 5"/>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 xmlns:asvg="http://schemas.microsoft.com/office/drawing/2016/SVG/main" r:embed="rId4"/>
              </a:ext>
            </a:extLst>
          </a:blip>
          <a:srcRect/>
          <a:stretch>
            <a:fillRect/>
          </a:stretch>
        </p:blipFill>
        <p:spPr>
          <a:xfrm>
            <a:off x="12515736" y="4101000"/>
            <a:ext cx="3931893" cy="3361769"/>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ECF2FE"/>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8396132" y="9483972"/>
            <a:ext cx="1495736" cy="803028"/>
            <a:chOff x="0" y="0"/>
            <a:chExt cx="2354580" cy="1264123"/>
          </a:xfrm>
        </p:grpSpPr>
        <p:sp>
          <p:nvSpPr>
            <p:cNvPr id="3" name="Freeform 3"/>
            <p:cNvSpPr/>
            <p:nvPr/>
          </p:nvSpPr>
          <p:spPr>
            <a:xfrm>
              <a:off x="0" y="0"/>
              <a:ext cx="2353310" cy="1264123"/>
            </a:xfrm>
            <a:custGeom>
              <a:avLst/>
              <a:gdLst/>
              <a:ahLst/>
              <a:cxnLst/>
              <a:rect l="l" t="t" r="r" b="b"/>
              <a:pathLst>
                <a:path w="2353310" h="1264123">
                  <a:moveTo>
                    <a:pt x="784860" y="1196813"/>
                  </a:moveTo>
                  <a:cubicBezTo>
                    <a:pt x="905510" y="1237453"/>
                    <a:pt x="1042670" y="1264123"/>
                    <a:pt x="1177290" y="1264123"/>
                  </a:cubicBezTo>
                  <a:cubicBezTo>
                    <a:pt x="1311910" y="1264123"/>
                    <a:pt x="1441450" y="1241263"/>
                    <a:pt x="1560830" y="1200623"/>
                  </a:cubicBezTo>
                  <a:cubicBezTo>
                    <a:pt x="1563370" y="1199353"/>
                    <a:pt x="1565910" y="1199353"/>
                    <a:pt x="1568450" y="1198083"/>
                  </a:cubicBezTo>
                  <a:cubicBezTo>
                    <a:pt x="2016760" y="1035523"/>
                    <a:pt x="2346960" y="606263"/>
                    <a:pt x="2353310" y="109551"/>
                  </a:cubicBezTo>
                  <a:lnTo>
                    <a:pt x="2353310" y="0"/>
                  </a:lnTo>
                  <a:lnTo>
                    <a:pt x="0" y="0"/>
                  </a:lnTo>
                  <a:lnTo>
                    <a:pt x="0" y="109516"/>
                  </a:lnTo>
                  <a:cubicBezTo>
                    <a:pt x="6350" y="608803"/>
                    <a:pt x="331470" y="1038063"/>
                    <a:pt x="784860" y="1196813"/>
                  </a:cubicBezTo>
                  <a:close/>
                </a:path>
              </a:pathLst>
            </a:custGeom>
            <a:solidFill>
              <a:srgbClr val="3241E4"/>
            </a:solidFill>
          </p:spPr>
        </p:sp>
      </p:grpSp>
      <p:pic>
        <p:nvPicPr>
          <p:cNvPr id="4" name="Picture 4"/>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 xmlns:asvg="http://schemas.microsoft.com/office/drawing/2016/SVG/main" r:embed="rId3"/>
              </a:ext>
            </a:extLst>
          </a:blip>
          <a:srcRect/>
          <a:stretch>
            <a:fillRect/>
          </a:stretch>
        </p:blipFill>
        <p:spPr>
          <a:xfrm rot="-5400000">
            <a:off x="9004563" y="9805808"/>
            <a:ext cx="278873" cy="438229"/>
          </a:xfrm>
          <a:prstGeom prst="rect">
            <a:avLst/>
          </a:prstGeom>
        </p:spPr>
      </p:pic>
      <p:pic>
        <p:nvPicPr>
          <p:cNvPr id="5" name="Picture 5"/>
          <p:cNvPicPr>
            <a:picLocks noChangeAspect="1"/>
          </p:cNvPicPr>
          <p:nvPr/>
        </p:nvPicPr>
        <p:blipFill>
          <a:blip r:embed="rId4"/>
          <a:srcRect/>
          <a:stretch>
            <a:fillRect/>
          </a:stretch>
        </p:blipFill>
        <p:spPr>
          <a:xfrm>
            <a:off x="10504781" y="3027782"/>
            <a:ext cx="6916479" cy="4581044"/>
          </a:xfrm>
          <a:prstGeom prst="rect">
            <a:avLst/>
          </a:prstGeom>
        </p:spPr>
      </p:pic>
      <p:sp>
        <p:nvSpPr>
          <p:cNvPr id="6" name="TextBox 6"/>
          <p:cNvSpPr txBox="1"/>
          <p:nvPr/>
        </p:nvSpPr>
        <p:spPr>
          <a:xfrm>
            <a:off x="1028700" y="1536223"/>
            <a:ext cx="8863168" cy="6518656"/>
          </a:xfrm>
          <a:prstGeom prst="rect">
            <a:avLst/>
          </a:prstGeom>
        </p:spPr>
        <p:txBody>
          <a:bodyPr lIns="0" tIns="0" rIns="0" bIns="0" rtlCol="0" anchor="t">
            <a:spAutoFit/>
          </a:bodyPr>
          <a:lstStyle/>
          <a:p>
            <a:pPr algn="ctr">
              <a:lnSpc>
                <a:spcPts val="3691"/>
              </a:lnSpc>
            </a:pPr>
            <a:r>
              <a:rPr lang="en-US" sz="2599">
                <a:solidFill>
                  <a:srgbClr val="EF5D50"/>
                </a:solidFill>
                <a:latin typeface="Aileron Regular Bold"/>
              </a:rPr>
              <a:t>ÖFKENIZIN ALTINDA NE YATTIĞINI ANLAMAYA ÇALIŞIN.</a:t>
            </a:r>
          </a:p>
          <a:p>
            <a:pPr algn="ctr">
              <a:lnSpc>
                <a:spcPts val="3691"/>
              </a:lnSpc>
            </a:pPr>
            <a:endParaRPr lang="en-US" sz="2599">
              <a:solidFill>
                <a:srgbClr val="EF5D50"/>
              </a:solidFill>
              <a:latin typeface="Aileron Regular Bold"/>
            </a:endParaRPr>
          </a:p>
          <a:p>
            <a:pPr algn="ctr">
              <a:lnSpc>
                <a:spcPts val="3691"/>
              </a:lnSpc>
            </a:pPr>
            <a:r>
              <a:rPr lang="en-US" sz="2599">
                <a:solidFill>
                  <a:srgbClr val="08104D"/>
                </a:solidFill>
                <a:latin typeface="Aileron Regular"/>
              </a:rPr>
              <a:t>İnsanın eleştirildiği zaman savunmaya geçmesi doğaldır, ama siz de saldırıya geçip savaşmayın. </a:t>
            </a:r>
          </a:p>
          <a:p>
            <a:pPr algn="ctr">
              <a:lnSpc>
                <a:spcPts val="3691"/>
              </a:lnSpc>
            </a:pPr>
            <a:endParaRPr lang="en-US" sz="2599">
              <a:solidFill>
                <a:srgbClr val="08104D"/>
              </a:solidFill>
              <a:latin typeface="Aileron Regular"/>
            </a:endParaRPr>
          </a:p>
          <a:p>
            <a:pPr algn="ctr">
              <a:lnSpc>
                <a:spcPts val="3691"/>
              </a:lnSpc>
            </a:pPr>
            <a:r>
              <a:rPr lang="en-US" sz="2599">
                <a:solidFill>
                  <a:srgbClr val="08104D"/>
                </a:solidFill>
                <a:latin typeface="Aileron Regular"/>
              </a:rPr>
              <a:t>Onun yerine söylenenlerin</a:t>
            </a:r>
          </a:p>
          <a:p>
            <a:pPr algn="ctr">
              <a:lnSpc>
                <a:spcPts val="3691"/>
              </a:lnSpc>
            </a:pPr>
            <a:r>
              <a:rPr lang="en-US" sz="2599">
                <a:solidFill>
                  <a:srgbClr val="08104D"/>
                </a:solidFill>
                <a:latin typeface="Aileron Regular"/>
              </a:rPr>
              <a:t>altında yatanı bulmaya, asıl söylenmek isteneni dinlemeye</a:t>
            </a:r>
          </a:p>
          <a:p>
            <a:pPr algn="ctr">
              <a:lnSpc>
                <a:spcPts val="3691"/>
              </a:lnSpc>
            </a:pPr>
            <a:r>
              <a:rPr lang="en-US" sz="2599">
                <a:solidFill>
                  <a:srgbClr val="08104D"/>
                </a:solidFill>
                <a:latin typeface="Aileron Regular"/>
              </a:rPr>
              <a:t>çalışın. </a:t>
            </a:r>
          </a:p>
          <a:p>
            <a:pPr algn="ctr">
              <a:lnSpc>
                <a:spcPts val="3691"/>
              </a:lnSpc>
            </a:pPr>
            <a:endParaRPr lang="en-US" sz="2599">
              <a:solidFill>
                <a:srgbClr val="08104D"/>
              </a:solidFill>
              <a:latin typeface="Aileron Regular"/>
            </a:endParaRPr>
          </a:p>
          <a:p>
            <a:pPr algn="ctr">
              <a:lnSpc>
                <a:spcPts val="3691"/>
              </a:lnSpc>
            </a:pPr>
            <a:r>
              <a:rPr lang="en-US" sz="2599">
                <a:solidFill>
                  <a:srgbClr val="08104D"/>
                </a:solidFill>
                <a:latin typeface="Aileron Regular"/>
              </a:rPr>
              <a:t>Ya da belki o ortamdan biraz uzaklaşıp rahatlamak</a:t>
            </a:r>
          </a:p>
          <a:p>
            <a:pPr algn="ctr">
              <a:lnSpc>
                <a:spcPts val="3691"/>
              </a:lnSpc>
            </a:pPr>
            <a:r>
              <a:rPr lang="en-US" sz="2599">
                <a:solidFill>
                  <a:srgbClr val="08104D"/>
                </a:solidFill>
                <a:latin typeface="Aileron Regular"/>
              </a:rPr>
              <a:t>isteyebilirsiniz. Ama kendinizin ya da karşınızdakinin</a:t>
            </a:r>
          </a:p>
          <a:p>
            <a:pPr algn="ctr">
              <a:lnSpc>
                <a:spcPts val="3691"/>
              </a:lnSpc>
            </a:pPr>
            <a:r>
              <a:rPr lang="en-US" sz="2599">
                <a:solidFill>
                  <a:srgbClr val="08104D"/>
                </a:solidFill>
                <a:latin typeface="Aileron Regular"/>
              </a:rPr>
              <a:t>Öfkesinin kontrolden çıkmasına izin vermeyin. Sükunetinizi</a:t>
            </a:r>
          </a:p>
          <a:p>
            <a:pPr algn="ctr">
              <a:lnSpc>
                <a:spcPts val="3691"/>
              </a:lnSpc>
            </a:pPr>
            <a:r>
              <a:rPr lang="en-US" sz="2599">
                <a:solidFill>
                  <a:srgbClr val="08104D"/>
                </a:solidFill>
                <a:latin typeface="Aileron Regular"/>
              </a:rPr>
              <a:t>korumanız, durumun raydan çıkıp bir felakete dönüşmesini</a:t>
            </a:r>
          </a:p>
          <a:p>
            <a:pPr marL="0" lvl="0" indent="0" algn="ctr">
              <a:lnSpc>
                <a:spcPts val="3692"/>
              </a:lnSpc>
              <a:spcBef>
                <a:spcPct val="0"/>
              </a:spcBef>
            </a:pPr>
            <a:r>
              <a:rPr lang="en-US" sz="2600">
                <a:solidFill>
                  <a:srgbClr val="08104D"/>
                </a:solidFill>
                <a:latin typeface="Aileron Regular"/>
              </a:rPr>
              <a:t>engelleyecektir.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ECF2FE"/>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8396132" y="9762845"/>
            <a:ext cx="1495736" cy="803028"/>
            <a:chOff x="0" y="0"/>
            <a:chExt cx="2354580" cy="1264123"/>
          </a:xfrm>
        </p:grpSpPr>
        <p:sp>
          <p:nvSpPr>
            <p:cNvPr id="3" name="Freeform 3"/>
            <p:cNvSpPr/>
            <p:nvPr/>
          </p:nvSpPr>
          <p:spPr>
            <a:xfrm>
              <a:off x="0" y="0"/>
              <a:ext cx="2353310" cy="1264123"/>
            </a:xfrm>
            <a:custGeom>
              <a:avLst/>
              <a:gdLst/>
              <a:ahLst/>
              <a:cxnLst/>
              <a:rect l="l" t="t" r="r" b="b"/>
              <a:pathLst>
                <a:path w="2353310" h="1264123">
                  <a:moveTo>
                    <a:pt x="784860" y="1196813"/>
                  </a:moveTo>
                  <a:cubicBezTo>
                    <a:pt x="905510" y="1237453"/>
                    <a:pt x="1042670" y="1264123"/>
                    <a:pt x="1177290" y="1264123"/>
                  </a:cubicBezTo>
                  <a:cubicBezTo>
                    <a:pt x="1311910" y="1264123"/>
                    <a:pt x="1441450" y="1241263"/>
                    <a:pt x="1560830" y="1200623"/>
                  </a:cubicBezTo>
                  <a:cubicBezTo>
                    <a:pt x="1563370" y="1199353"/>
                    <a:pt x="1565910" y="1199353"/>
                    <a:pt x="1568450" y="1198083"/>
                  </a:cubicBezTo>
                  <a:cubicBezTo>
                    <a:pt x="2016760" y="1035523"/>
                    <a:pt x="2346960" y="606263"/>
                    <a:pt x="2353310" y="109551"/>
                  </a:cubicBezTo>
                  <a:lnTo>
                    <a:pt x="2353310" y="0"/>
                  </a:lnTo>
                  <a:lnTo>
                    <a:pt x="0" y="0"/>
                  </a:lnTo>
                  <a:lnTo>
                    <a:pt x="0" y="109516"/>
                  </a:lnTo>
                  <a:cubicBezTo>
                    <a:pt x="6350" y="608803"/>
                    <a:pt x="331470" y="1038063"/>
                    <a:pt x="784860" y="1196813"/>
                  </a:cubicBezTo>
                  <a:close/>
                </a:path>
              </a:pathLst>
            </a:custGeom>
            <a:solidFill>
              <a:srgbClr val="3241E4"/>
            </a:solidFill>
          </p:spPr>
        </p:sp>
      </p:grpSp>
      <p:pic>
        <p:nvPicPr>
          <p:cNvPr id="4" name="Picture 4"/>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 xmlns:asvg="http://schemas.microsoft.com/office/drawing/2016/SVG/main" r:embed="rId3"/>
              </a:ext>
            </a:extLst>
          </a:blip>
          <a:srcRect/>
          <a:stretch>
            <a:fillRect/>
          </a:stretch>
        </p:blipFill>
        <p:spPr>
          <a:xfrm rot="-5400000">
            <a:off x="9004563" y="9805808"/>
            <a:ext cx="278873" cy="438229"/>
          </a:xfrm>
          <a:prstGeom prst="rect">
            <a:avLst/>
          </a:prstGeom>
        </p:spPr>
      </p:pic>
      <p:pic>
        <p:nvPicPr>
          <p:cNvPr id="5" name="Picture 5"/>
          <p:cNvPicPr>
            <a:picLocks noChangeAspect="1"/>
          </p:cNvPicPr>
          <p:nvPr/>
        </p:nvPicPr>
        <p:blipFill>
          <a:blip r:embed="rId4"/>
          <a:srcRect r="7343"/>
          <a:stretch>
            <a:fillRect/>
          </a:stretch>
        </p:blipFill>
        <p:spPr>
          <a:xfrm>
            <a:off x="11712518" y="3050925"/>
            <a:ext cx="5643263" cy="5278454"/>
          </a:xfrm>
          <a:prstGeom prst="rect">
            <a:avLst/>
          </a:prstGeom>
        </p:spPr>
      </p:pic>
      <p:sp>
        <p:nvSpPr>
          <p:cNvPr id="6" name="TextBox 6"/>
          <p:cNvSpPr txBox="1"/>
          <p:nvPr/>
        </p:nvSpPr>
        <p:spPr>
          <a:xfrm>
            <a:off x="1843725" y="1761727"/>
            <a:ext cx="9158012" cy="5585206"/>
          </a:xfrm>
          <a:prstGeom prst="rect">
            <a:avLst/>
          </a:prstGeom>
        </p:spPr>
        <p:txBody>
          <a:bodyPr lIns="0" tIns="0" rIns="0" bIns="0" rtlCol="0" anchor="t">
            <a:spAutoFit/>
          </a:bodyPr>
          <a:lstStyle/>
          <a:p>
            <a:pPr>
              <a:lnSpc>
                <a:spcPts val="3691"/>
              </a:lnSpc>
            </a:pPr>
            <a:r>
              <a:rPr lang="en-US" sz="2599">
                <a:solidFill>
                  <a:srgbClr val="08104D"/>
                </a:solidFill>
                <a:latin typeface="Aileron Regular"/>
              </a:rPr>
              <a:t>Öfkeli insanlar genellikle düşünmeden yargılama ve bu yargıları yönünde davranma eğilimindedirler. Bu yargılar da bazen çok gerçek dışı olabilmektedir.</a:t>
            </a:r>
          </a:p>
          <a:p>
            <a:pPr>
              <a:lnSpc>
                <a:spcPts val="3691"/>
              </a:lnSpc>
            </a:pPr>
            <a:endParaRPr lang="en-US" sz="2599">
              <a:solidFill>
                <a:srgbClr val="08104D"/>
              </a:solidFill>
              <a:latin typeface="Aileron Regular"/>
            </a:endParaRPr>
          </a:p>
          <a:p>
            <a:pPr>
              <a:lnSpc>
                <a:spcPts val="3691"/>
              </a:lnSpc>
            </a:pPr>
            <a:r>
              <a:rPr lang="en-US" sz="2599">
                <a:solidFill>
                  <a:srgbClr val="3241E4"/>
                </a:solidFill>
                <a:latin typeface="Aileron Regular Bold"/>
              </a:rPr>
              <a:t>Eğer çok elektrikli bir tartışma içine girdiyseniz, ilk yapacağınız şey;</a:t>
            </a:r>
          </a:p>
          <a:p>
            <a:pPr>
              <a:lnSpc>
                <a:spcPts val="3691"/>
              </a:lnSpc>
            </a:pPr>
            <a:endParaRPr lang="en-US" sz="2599">
              <a:solidFill>
                <a:srgbClr val="3241E4"/>
              </a:solidFill>
              <a:latin typeface="Aileron Regular Bold"/>
            </a:endParaRPr>
          </a:p>
          <a:p>
            <a:pPr>
              <a:lnSpc>
                <a:spcPts val="3691"/>
              </a:lnSpc>
            </a:pPr>
            <a:r>
              <a:rPr lang="en-US" sz="2599">
                <a:solidFill>
                  <a:srgbClr val="08104D"/>
                </a:solidFill>
                <a:latin typeface="Aileron Regular"/>
              </a:rPr>
              <a:t>Yavaşlayıp gösterdiğiniz tepkileri gözlemek olmalıdır. Aklınıza</a:t>
            </a:r>
          </a:p>
          <a:p>
            <a:pPr marL="0" lvl="0" indent="0" algn="l">
              <a:lnSpc>
                <a:spcPts val="3691"/>
              </a:lnSpc>
              <a:spcBef>
                <a:spcPct val="0"/>
              </a:spcBef>
            </a:pPr>
            <a:r>
              <a:rPr lang="en-US" sz="2599">
                <a:solidFill>
                  <a:srgbClr val="08104D"/>
                </a:solidFill>
                <a:latin typeface="Aileron Regular"/>
              </a:rPr>
              <a:t>gelen ilk şeyi söylemeyin, yavaşlayın ve asıl söylemek istediğinizi düşünün. Aynı anda karşınızdakinin de söylediklerini duymaya ve anlamaya çalışın. Hemen cevap vermeyin.</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EFEAD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5436" r="33489" b="5802"/>
          <a:stretch>
            <a:fillRect/>
          </a:stretch>
        </p:blipFill>
        <p:spPr>
          <a:xfrm rot="-1491140">
            <a:off x="18136761" y="-1239838"/>
            <a:ext cx="4285879" cy="12991947"/>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 xmlns:asvg="http://schemas.microsoft.com/office/drawing/2016/SVG/main" r:embed="rId4"/>
              </a:ext>
            </a:extLst>
          </a:blip>
          <a:srcRect/>
          <a:stretch>
            <a:fillRect/>
          </a:stretch>
        </p:blipFill>
        <p:spPr>
          <a:xfrm>
            <a:off x="347870" y="1258298"/>
            <a:ext cx="5629701" cy="4114800"/>
          </a:xfrm>
          <a:prstGeom prst="rect">
            <a:avLst/>
          </a:prstGeom>
        </p:spPr>
      </p:pic>
      <p:sp>
        <p:nvSpPr>
          <p:cNvPr id="4" name="TextBox 4"/>
          <p:cNvSpPr txBox="1"/>
          <p:nvPr/>
        </p:nvSpPr>
        <p:spPr>
          <a:xfrm>
            <a:off x="17259300" y="9456989"/>
            <a:ext cx="300851" cy="274889"/>
          </a:xfrm>
          <a:prstGeom prst="rect">
            <a:avLst/>
          </a:prstGeom>
        </p:spPr>
        <p:txBody>
          <a:bodyPr lIns="0" tIns="0" rIns="0" bIns="0" rtlCol="0" anchor="t">
            <a:spAutoFit/>
          </a:bodyPr>
          <a:lstStyle/>
          <a:p>
            <a:pPr algn="ctr">
              <a:lnSpc>
                <a:spcPts val="2194"/>
              </a:lnSpc>
            </a:pPr>
            <a:r>
              <a:rPr lang="en-US" sz="1567">
                <a:solidFill>
                  <a:srgbClr val="000000"/>
                </a:solidFill>
                <a:latin typeface="Arimo"/>
              </a:rPr>
              <a:t>2</a:t>
            </a:r>
          </a:p>
        </p:txBody>
      </p:sp>
      <p:sp>
        <p:nvSpPr>
          <p:cNvPr id="5" name="TextBox 5"/>
          <p:cNvSpPr txBox="1"/>
          <p:nvPr/>
        </p:nvSpPr>
        <p:spPr>
          <a:xfrm>
            <a:off x="6086026" y="4732852"/>
            <a:ext cx="11474125" cy="3713443"/>
          </a:xfrm>
          <a:prstGeom prst="rect">
            <a:avLst/>
          </a:prstGeom>
        </p:spPr>
        <p:txBody>
          <a:bodyPr lIns="0" tIns="0" rIns="0" bIns="0" rtlCol="0" anchor="t">
            <a:spAutoFit/>
          </a:bodyPr>
          <a:lstStyle/>
          <a:p>
            <a:pPr algn="ctr">
              <a:lnSpc>
                <a:spcPts val="4272"/>
              </a:lnSpc>
            </a:pPr>
            <a:r>
              <a:rPr lang="en-US" sz="3051">
                <a:solidFill>
                  <a:srgbClr val="000000"/>
                </a:solidFill>
                <a:latin typeface="Montserrat"/>
              </a:rPr>
              <a:t>Olayları kişisel olarak algılamayın. Başkalarının söylediği ve</a:t>
            </a:r>
          </a:p>
          <a:p>
            <a:pPr algn="ctr">
              <a:lnSpc>
                <a:spcPts val="4272"/>
              </a:lnSpc>
            </a:pPr>
            <a:r>
              <a:rPr lang="en-US" sz="3051">
                <a:solidFill>
                  <a:srgbClr val="000000"/>
                </a:solidFill>
                <a:latin typeface="Montserrat"/>
              </a:rPr>
              <a:t>yaptığı hiçbir şey sizin yüzünüzden değildir. </a:t>
            </a:r>
          </a:p>
          <a:p>
            <a:pPr algn="ctr">
              <a:lnSpc>
                <a:spcPts val="4272"/>
              </a:lnSpc>
            </a:pPr>
            <a:r>
              <a:rPr lang="en-US" sz="3051">
                <a:solidFill>
                  <a:srgbClr val="000000"/>
                </a:solidFill>
                <a:latin typeface="Montserrat"/>
              </a:rPr>
              <a:t>Diğer insanların</a:t>
            </a:r>
          </a:p>
          <a:p>
            <a:pPr algn="ctr">
              <a:lnSpc>
                <a:spcPts val="4272"/>
              </a:lnSpc>
            </a:pPr>
            <a:r>
              <a:rPr lang="en-US" sz="3051">
                <a:solidFill>
                  <a:srgbClr val="000000"/>
                </a:solidFill>
                <a:latin typeface="Montserrat"/>
              </a:rPr>
              <a:t>fikirlerine, üsluplarına ve davranışlarına karşı bağışıklık</a:t>
            </a:r>
          </a:p>
          <a:p>
            <a:pPr algn="ctr">
              <a:lnSpc>
                <a:spcPts val="4272"/>
              </a:lnSpc>
            </a:pPr>
            <a:r>
              <a:rPr lang="en-US" sz="3051">
                <a:solidFill>
                  <a:srgbClr val="000000"/>
                </a:solidFill>
                <a:latin typeface="Montserrat"/>
              </a:rPr>
              <a:t>kazandığınızda artık gereksiz bir acının kurbanı olmaktan</a:t>
            </a:r>
          </a:p>
          <a:p>
            <a:pPr algn="ctr">
              <a:lnSpc>
                <a:spcPts val="4272"/>
              </a:lnSpc>
            </a:pPr>
            <a:r>
              <a:rPr lang="en-US" sz="3051">
                <a:solidFill>
                  <a:srgbClr val="000000"/>
                </a:solidFill>
                <a:latin typeface="Montserrat"/>
              </a:rPr>
              <a:t>kurtulacaksınız.</a:t>
            </a:r>
          </a:p>
          <a:p>
            <a:pPr algn="ctr">
              <a:lnSpc>
                <a:spcPts val="4272"/>
              </a:lnSpc>
            </a:pPr>
            <a:r>
              <a:rPr lang="en-US" sz="3051">
                <a:solidFill>
                  <a:srgbClr val="000000"/>
                </a:solidFill>
                <a:latin typeface="Montserrat"/>
              </a:rPr>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8A86"/>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129821">
            <a:off x="7693740" y="910892"/>
            <a:ext cx="10645898" cy="5988318"/>
            <a:chOff x="0" y="0"/>
            <a:chExt cx="5852160" cy="3291840"/>
          </a:xfrm>
        </p:grpSpPr>
        <p:sp>
          <p:nvSpPr>
            <p:cNvPr id="3" name="Freeform 3"/>
            <p:cNvSpPr/>
            <p:nvPr/>
          </p:nvSpPr>
          <p:spPr>
            <a:xfrm>
              <a:off x="0" y="0"/>
              <a:ext cx="1180338" cy="2973324"/>
            </a:xfrm>
            <a:custGeom>
              <a:avLst/>
              <a:gdLst/>
              <a:ahLst/>
              <a:cxnLst/>
              <a:rect l="l" t="t" r="r" b="b"/>
              <a:pathLst>
                <a:path w="1180338" h="2973324">
                  <a:moveTo>
                    <a:pt x="1144143" y="0"/>
                  </a:moveTo>
                  <a:lnTo>
                    <a:pt x="1180338" y="2958973"/>
                  </a:lnTo>
                  <a:lnTo>
                    <a:pt x="0" y="2973324"/>
                  </a:lnTo>
                  <a:lnTo>
                    <a:pt x="0" y="0"/>
                  </a:lnTo>
                  <a:lnTo>
                    <a:pt x="1144143" y="0"/>
                  </a:lnTo>
                  <a:close/>
                </a:path>
              </a:pathLst>
            </a:custGeom>
            <a:blipFill>
              <a:blip r:embed="rId2">
                <a:alphaModFix amt="96000"/>
              </a:blip>
              <a:stretch>
                <a:fillRect l="-6174" r="-397634"/>
              </a:stretch>
            </a:blipFill>
          </p:spPr>
        </p:sp>
        <p:sp>
          <p:nvSpPr>
            <p:cNvPr id="4" name="Freeform 4"/>
            <p:cNvSpPr/>
            <p:nvPr/>
          </p:nvSpPr>
          <p:spPr>
            <a:xfrm>
              <a:off x="1156843" y="0"/>
              <a:ext cx="2067560" cy="2958846"/>
            </a:xfrm>
            <a:custGeom>
              <a:avLst/>
              <a:gdLst/>
              <a:ahLst/>
              <a:cxnLst/>
              <a:rect l="l" t="t" r="r" b="b"/>
              <a:pathLst>
                <a:path w="2067560" h="2958846">
                  <a:moveTo>
                    <a:pt x="2067560" y="2933954"/>
                  </a:moveTo>
                  <a:lnTo>
                    <a:pt x="2067560" y="2933954"/>
                  </a:lnTo>
                  <a:lnTo>
                    <a:pt x="36195" y="2958846"/>
                  </a:lnTo>
                  <a:lnTo>
                    <a:pt x="36195" y="2958846"/>
                  </a:lnTo>
                  <a:lnTo>
                    <a:pt x="0" y="0"/>
                  </a:lnTo>
                  <a:lnTo>
                    <a:pt x="2031619" y="0"/>
                  </a:lnTo>
                  <a:lnTo>
                    <a:pt x="2067560" y="2933954"/>
                  </a:lnTo>
                  <a:close/>
                </a:path>
              </a:pathLst>
            </a:custGeom>
            <a:blipFill>
              <a:blip r:embed="rId2">
                <a:alphaModFix amt="96000"/>
              </a:blip>
              <a:stretch>
                <a:fillRect l="-93108" r="-93108"/>
              </a:stretch>
            </a:blipFill>
          </p:spPr>
        </p:sp>
        <p:sp>
          <p:nvSpPr>
            <p:cNvPr id="5" name="Freeform 5"/>
            <p:cNvSpPr/>
            <p:nvPr/>
          </p:nvSpPr>
          <p:spPr>
            <a:xfrm>
              <a:off x="3199130" y="0"/>
              <a:ext cx="2059178" cy="2933827"/>
            </a:xfrm>
            <a:custGeom>
              <a:avLst/>
              <a:gdLst/>
              <a:ahLst/>
              <a:cxnLst/>
              <a:rect l="l" t="t" r="r" b="b"/>
              <a:pathLst>
                <a:path w="2059178" h="2933827">
                  <a:moveTo>
                    <a:pt x="2059178" y="2909062"/>
                  </a:moveTo>
                  <a:lnTo>
                    <a:pt x="35941" y="2933827"/>
                  </a:lnTo>
                  <a:lnTo>
                    <a:pt x="0" y="0"/>
                  </a:lnTo>
                  <a:lnTo>
                    <a:pt x="2023491" y="0"/>
                  </a:lnTo>
                  <a:lnTo>
                    <a:pt x="2059178" y="2909062"/>
                  </a:lnTo>
                  <a:close/>
                </a:path>
              </a:pathLst>
            </a:custGeom>
            <a:blipFill>
              <a:blip r:embed="rId2">
                <a:alphaModFix amt="96000"/>
              </a:blip>
              <a:stretch>
                <a:fillRect l="-92475" r="-92475"/>
              </a:stretch>
            </a:blipFill>
          </p:spPr>
        </p:sp>
        <p:sp>
          <p:nvSpPr>
            <p:cNvPr id="6" name="Freeform 6"/>
            <p:cNvSpPr/>
            <p:nvPr/>
          </p:nvSpPr>
          <p:spPr>
            <a:xfrm>
              <a:off x="5235067" y="0"/>
              <a:ext cx="617093" cy="2908808"/>
            </a:xfrm>
            <a:custGeom>
              <a:avLst/>
              <a:gdLst/>
              <a:ahLst/>
              <a:cxnLst/>
              <a:rect l="l" t="t" r="r" b="b"/>
              <a:pathLst>
                <a:path w="617093" h="2908808">
                  <a:moveTo>
                    <a:pt x="617093" y="0"/>
                  </a:moveTo>
                  <a:lnTo>
                    <a:pt x="617093" y="140208"/>
                  </a:lnTo>
                  <a:lnTo>
                    <a:pt x="617093" y="2901696"/>
                  </a:lnTo>
                  <a:lnTo>
                    <a:pt x="35560" y="2908808"/>
                  </a:lnTo>
                  <a:lnTo>
                    <a:pt x="0" y="0"/>
                  </a:lnTo>
                  <a:lnTo>
                    <a:pt x="615442" y="0"/>
                  </a:lnTo>
                  <a:lnTo>
                    <a:pt x="617093" y="0"/>
                  </a:lnTo>
                  <a:close/>
                </a:path>
              </a:pathLst>
            </a:custGeom>
            <a:solidFill>
              <a:srgbClr val="000000">
                <a:alpha val="0"/>
              </a:srgbClr>
            </a:solidFill>
            <a:ln w="12700">
              <a:solidFill>
                <a:srgbClr val="000000"/>
              </a:solidFill>
            </a:ln>
          </p:spPr>
        </p:sp>
        <p:sp>
          <p:nvSpPr>
            <p:cNvPr id="7" name="Freeform 7"/>
            <p:cNvSpPr/>
            <p:nvPr/>
          </p:nvSpPr>
          <p:spPr>
            <a:xfrm>
              <a:off x="0" y="0"/>
              <a:ext cx="5852160" cy="3291840"/>
            </a:xfrm>
            <a:custGeom>
              <a:avLst/>
              <a:gdLst/>
              <a:ahLst/>
              <a:cxnLst/>
              <a:rect l="l" t="t" r="r" b="b"/>
              <a:pathLst>
                <a:path w="5852160" h="3291840">
                  <a:moveTo>
                    <a:pt x="5852160" y="3291840"/>
                  </a:moveTo>
                  <a:lnTo>
                    <a:pt x="0" y="3291840"/>
                  </a:lnTo>
                  <a:lnTo>
                    <a:pt x="0" y="0"/>
                  </a:lnTo>
                  <a:lnTo>
                    <a:pt x="5852160" y="0"/>
                  </a:lnTo>
                  <a:lnTo>
                    <a:pt x="5852160" y="3291840"/>
                  </a:lnTo>
                  <a:close/>
                </a:path>
              </a:pathLst>
            </a:custGeom>
            <a:blipFill>
              <a:blip r:embed="rId3">
                <a:alphaModFix amt="96000"/>
              </a:blip>
              <a:stretch>
                <a:fillRect/>
              </a:stretch>
            </a:blipFill>
          </p:spPr>
        </p:sp>
      </p:grpSp>
      <p:pic>
        <p:nvPicPr>
          <p:cNvPr id="8" name="Picture 8"/>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 xmlns:asvg="http://schemas.microsoft.com/office/drawing/2016/SVG/main" r:embed="rId5"/>
              </a:ext>
            </a:extLst>
          </a:blip>
          <a:srcRect/>
          <a:stretch>
            <a:fillRect/>
          </a:stretch>
        </p:blipFill>
        <p:spPr>
          <a:xfrm rot="-10720985" flipH="1">
            <a:off x="5485370" y="7516342"/>
            <a:ext cx="4122621" cy="1086873"/>
          </a:xfrm>
          <a:prstGeom prst="rect">
            <a:avLst/>
          </a:prstGeom>
        </p:spPr>
      </p:pic>
      <p:grpSp>
        <p:nvGrpSpPr>
          <p:cNvPr id="9" name="Group 9"/>
          <p:cNvGrpSpPr/>
          <p:nvPr/>
        </p:nvGrpSpPr>
        <p:grpSpPr>
          <a:xfrm>
            <a:off x="10879875" y="8059779"/>
            <a:ext cx="6910589" cy="1309077"/>
            <a:chOff x="0" y="0"/>
            <a:chExt cx="9214119" cy="1745436"/>
          </a:xfrm>
        </p:grpSpPr>
        <p:pic>
          <p:nvPicPr>
            <p:cNvPr id="10" name="Picture 10"/>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 xmlns:asvg="http://schemas.microsoft.com/office/drawing/2016/SVG/main" r:embed="rId7"/>
                </a:ext>
              </a:extLst>
            </a:blip>
            <a:srcRect/>
            <a:stretch>
              <a:fillRect/>
            </a:stretch>
          </p:blipFill>
          <p:spPr>
            <a:xfrm>
              <a:off x="4607060" y="859084"/>
              <a:ext cx="3749950" cy="886352"/>
            </a:xfrm>
            <a:prstGeom prst="rect">
              <a:avLst/>
            </a:prstGeom>
          </p:spPr>
        </p:pic>
        <p:sp>
          <p:nvSpPr>
            <p:cNvPr id="11" name="TextBox 11"/>
            <p:cNvSpPr txBox="1"/>
            <p:nvPr/>
          </p:nvSpPr>
          <p:spPr>
            <a:xfrm>
              <a:off x="0" y="-76200"/>
              <a:ext cx="9214119" cy="761152"/>
            </a:xfrm>
            <a:prstGeom prst="rect">
              <a:avLst/>
            </a:prstGeom>
          </p:spPr>
          <p:txBody>
            <a:bodyPr lIns="0" tIns="0" rIns="0" bIns="0" rtlCol="0" anchor="t">
              <a:spAutoFit/>
            </a:bodyPr>
            <a:lstStyle/>
            <a:p>
              <a:pPr algn="ctr">
                <a:lnSpc>
                  <a:spcPts val="4760"/>
                </a:lnSpc>
              </a:pPr>
              <a:r>
                <a:rPr lang="en-US" sz="3400">
                  <a:solidFill>
                    <a:srgbClr val="FAF2E9"/>
                  </a:solidFill>
                  <a:latin typeface="Handy Casual"/>
                </a:rPr>
                <a:t>Duyguların ve Sorgulamanın Olmadığı Bir Dünya?</a:t>
              </a:r>
            </a:p>
          </p:txBody>
        </p:sp>
      </p:grpSp>
      <p:pic>
        <p:nvPicPr>
          <p:cNvPr id="12" name="Picture 12"/>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 xmlns:asvg="http://schemas.microsoft.com/office/drawing/2016/SVG/main" r:embed="rId9"/>
              </a:ext>
            </a:extLst>
          </a:blip>
          <a:srcRect/>
          <a:stretch>
            <a:fillRect/>
          </a:stretch>
        </p:blipFill>
        <p:spPr>
          <a:xfrm>
            <a:off x="659079" y="6930601"/>
            <a:ext cx="2260580" cy="3019139"/>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xmlns="" val="0"/>
              </a:ext>
              <a:ext uri="{96DAC541-7B7A-43D3-8B79-37D633B846F1}">
                <asvg:svgBlip xmlns="" xmlns:asvg="http://schemas.microsoft.com/office/drawing/2016/SVG/main" r:embed="rId11"/>
              </a:ext>
            </a:extLst>
          </a:blip>
          <a:srcRect/>
          <a:stretch>
            <a:fillRect/>
          </a:stretch>
        </p:blipFill>
        <p:spPr>
          <a:xfrm rot="-937273">
            <a:off x="-76238" y="1806463"/>
            <a:ext cx="7412068" cy="4521361"/>
          </a:xfrm>
          <a:prstGeom prst="rect">
            <a:avLst/>
          </a:prstGeom>
        </p:spPr>
      </p:pic>
      <p:sp>
        <p:nvSpPr>
          <p:cNvPr id="14" name="TextBox 14"/>
          <p:cNvSpPr txBox="1"/>
          <p:nvPr/>
        </p:nvSpPr>
        <p:spPr>
          <a:xfrm rot="-1205717">
            <a:off x="801632" y="1865285"/>
            <a:ext cx="6202031" cy="4260506"/>
          </a:xfrm>
          <a:prstGeom prst="rect">
            <a:avLst/>
          </a:prstGeom>
        </p:spPr>
        <p:txBody>
          <a:bodyPr lIns="0" tIns="0" rIns="0" bIns="0" rtlCol="0" anchor="t">
            <a:spAutoFit/>
          </a:bodyPr>
          <a:lstStyle/>
          <a:p>
            <a:pPr algn="ctr">
              <a:lnSpc>
                <a:spcPts val="11393"/>
              </a:lnSpc>
            </a:pPr>
            <a:r>
              <a:rPr lang="en-US" sz="8138" spc="244">
                <a:solidFill>
                  <a:srgbClr val="1B1B1B"/>
                </a:solidFill>
                <a:latin typeface="Just Another Hand"/>
              </a:rPr>
              <a:t>YA</a:t>
            </a:r>
          </a:p>
          <a:p>
            <a:pPr algn="ctr">
              <a:lnSpc>
                <a:spcPts val="11393"/>
              </a:lnSpc>
            </a:pPr>
            <a:r>
              <a:rPr lang="en-US" sz="8138" spc="244">
                <a:solidFill>
                  <a:srgbClr val="1B1B1B"/>
                </a:solidFill>
                <a:latin typeface="Just Another Hand"/>
              </a:rPr>
              <a:t>DUYGULARIMIZ </a:t>
            </a:r>
          </a:p>
          <a:p>
            <a:pPr marL="0" lvl="0" indent="0" algn="ctr">
              <a:lnSpc>
                <a:spcPts val="11393"/>
              </a:lnSpc>
              <a:spcBef>
                <a:spcPct val="0"/>
              </a:spcBef>
            </a:pPr>
            <a:r>
              <a:rPr lang="en-US" sz="8138" spc="244">
                <a:solidFill>
                  <a:srgbClr val="1B1B1B"/>
                </a:solidFill>
                <a:latin typeface="Just Another Hand"/>
              </a:rPr>
              <a:t>OLMASAYDI?</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E7C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 xmlns:asvg="http://schemas.microsoft.com/office/drawing/2016/SVG/main" r:embed="rId3"/>
              </a:ext>
            </a:extLst>
          </a:blip>
          <a:srcRect/>
          <a:stretch>
            <a:fillRect/>
          </a:stretch>
        </p:blipFill>
        <p:spPr>
          <a:xfrm>
            <a:off x="5787118" y="1786618"/>
            <a:ext cx="6713764" cy="6713764"/>
          </a:xfrm>
          <a:prstGeom prst="rect">
            <a:avLst/>
          </a:prstGeom>
        </p:spPr>
      </p:pic>
      <p:pic>
        <p:nvPicPr>
          <p:cNvPr id="3" name="Picture 3"/>
          <p:cNvPicPr>
            <a:picLocks noChangeAspect="1"/>
          </p:cNvPicPr>
          <p:nvPr/>
        </p:nvPicPr>
        <p:blipFill>
          <a:blip r:embed="rId4"/>
          <a:srcRect/>
          <a:stretch>
            <a:fillRect/>
          </a:stretch>
        </p:blipFill>
        <p:spPr>
          <a:xfrm>
            <a:off x="7488068" y="3807648"/>
            <a:ext cx="2999051" cy="2942678"/>
          </a:xfrm>
          <a:prstGeom prst="rect">
            <a:avLst/>
          </a:prstGeom>
        </p:spPr>
      </p:pic>
      <p:sp>
        <p:nvSpPr>
          <p:cNvPr id="4" name="TextBox 4"/>
          <p:cNvSpPr txBox="1"/>
          <p:nvPr/>
        </p:nvSpPr>
        <p:spPr>
          <a:xfrm>
            <a:off x="351744" y="649924"/>
            <a:ext cx="5783244" cy="2445701"/>
          </a:xfrm>
          <a:prstGeom prst="rect">
            <a:avLst/>
          </a:prstGeom>
        </p:spPr>
        <p:txBody>
          <a:bodyPr lIns="0" tIns="0" rIns="0" bIns="0" rtlCol="0" anchor="t">
            <a:spAutoFit/>
          </a:bodyPr>
          <a:lstStyle/>
          <a:p>
            <a:pPr algn="ctr">
              <a:lnSpc>
                <a:spcPts val="3272"/>
              </a:lnSpc>
            </a:pPr>
            <a:r>
              <a:rPr lang="en-US" sz="2337">
                <a:solidFill>
                  <a:srgbClr val="000000"/>
                </a:solidFill>
                <a:latin typeface="Montserrat Bold"/>
              </a:rPr>
              <a:t>Yaşam her zaman için engellerle, acılarla, kayıplarla ve diğer</a:t>
            </a:r>
          </a:p>
          <a:p>
            <a:pPr algn="ctr">
              <a:lnSpc>
                <a:spcPts val="3272"/>
              </a:lnSpc>
            </a:pPr>
            <a:r>
              <a:rPr lang="en-US" sz="2337">
                <a:solidFill>
                  <a:srgbClr val="000000"/>
                </a:solidFill>
                <a:latin typeface="Montserrat Bold"/>
              </a:rPr>
              <a:t>insanların onlardan beklemediğiniz davranışlarıyla dolu</a:t>
            </a:r>
          </a:p>
          <a:p>
            <a:pPr algn="ctr">
              <a:lnSpc>
                <a:spcPts val="3272"/>
              </a:lnSpc>
            </a:pPr>
            <a:r>
              <a:rPr lang="en-US" sz="2337">
                <a:solidFill>
                  <a:srgbClr val="000000"/>
                </a:solidFill>
                <a:latin typeface="Montserrat Bold"/>
              </a:rPr>
              <a:t>olacaktır. Bunu değiştiremezsiniz.</a:t>
            </a:r>
          </a:p>
          <a:p>
            <a:pPr algn="ctr">
              <a:lnSpc>
                <a:spcPts val="3272"/>
              </a:lnSpc>
            </a:pPr>
            <a:r>
              <a:rPr lang="en-US" sz="2337">
                <a:solidFill>
                  <a:srgbClr val="000000"/>
                </a:solidFill>
                <a:latin typeface="Montserrat Bold"/>
              </a:rPr>
              <a:t> </a:t>
            </a:r>
          </a:p>
        </p:txBody>
      </p:sp>
      <p:sp>
        <p:nvSpPr>
          <p:cNvPr id="5" name="TextBox 5"/>
          <p:cNvSpPr txBox="1"/>
          <p:nvPr/>
        </p:nvSpPr>
        <p:spPr>
          <a:xfrm>
            <a:off x="13064902" y="5960926"/>
            <a:ext cx="4905287" cy="4012246"/>
          </a:xfrm>
          <a:prstGeom prst="rect">
            <a:avLst/>
          </a:prstGeom>
        </p:spPr>
        <p:txBody>
          <a:bodyPr lIns="0" tIns="0" rIns="0" bIns="0" rtlCol="0" anchor="t">
            <a:spAutoFit/>
          </a:bodyPr>
          <a:lstStyle/>
          <a:p>
            <a:pPr algn="ctr">
              <a:lnSpc>
                <a:spcPts val="3552"/>
              </a:lnSpc>
            </a:pPr>
            <a:r>
              <a:rPr lang="en-US" sz="2537">
                <a:solidFill>
                  <a:srgbClr val="000000"/>
                </a:solidFill>
                <a:latin typeface="Montserrat Bold"/>
              </a:rPr>
              <a:t>Ama bu olayların sizi</a:t>
            </a:r>
          </a:p>
          <a:p>
            <a:pPr algn="ctr">
              <a:lnSpc>
                <a:spcPts val="3552"/>
              </a:lnSpc>
            </a:pPr>
            <a:r>
              <a:rPr lang="en-US" sz="2537">
                <a:solidFill>
                  <a:srgbClr val="000000"/>
                </a:solidFill>
                <a:latin typeface="Montserrat Bold"/>
              </a:rPr>
              <a:t>etkileme biçimini değiştirebilirsiniz. Kızgınlık ve öfke</a:t>
            </a:r>
          </a:p>
          <a:p>
            <a:pPr algn="ctr">
              <a:lnSpc>
                <a:spcPts val="3552"/>
              </a:lnSpc>
            </a:pPr>
            <a:r>
              <a:rPr lang="en-US" sz="2537">
                <a:solidFill>
                  <a:srgbClr val="000000"/>
                </a:solidFill>
                <a:latin typeface="Montserrat Bold"/>
              </a:rPr>
              <a:t>tepkilerinizi kontrol ederek, uzun vadede onların sizi daha</a:t>
            </a:r>
          </a:p>
          <a:p>
            <a:pPr algn="ctr">
              <a:lnSpc>
                <a:spcPts val="3552"/>
              </a:lnSpc>
            </a:pPr>
            <a:r>
              <a:rPr lang="en-US" sz="2537">
                <a:solidFill>
                  <a:srgbClr val="000000"/>
                </a:solidFill>
                <a:latin typeface="Montserrat Bold"/>
              </a:rPr>
              <a:t>mutsuz kılmasını önleyebilirsiniz.</a:t>
            </a:r>
          </a:p>
          <a:p>
            <a:pPr algn="r">
              <a:lnSpc>
                <a:spcPts val="3552"/>
              </a:lnSpc>
            </a:pPr>
            <a:endParaRPr lang="en-US" sz="2537">
              <a:solidFill>
                <a:srgbClr val="000000"/>
              </a:solidFill>
              <a:latin typeface="Montserrat Bol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EFEAD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96091" y="506742"/>
            <a:ext cx="10091509" cy="8751558"/>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EFEAD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5436" r="33489" b="5802"/>
          <a:stretch>
            <a:fillRect/>
          </a:stretch>
        </p:blipFill>
        <p:spPr>
          <a:xfrm rot="-1225992">
            <a:off x="16097445" y="-1785791"/>
            <a:ext cx="5791173" cy="17555002"/>
          </a:xfrm>
          <a:prstGeom prst="rect">
            <a:avLst/>
          </a:prstGeom>
        </p:spPr>
      </p:pic>
      <p:sp>
        <p:nvSpPr>
          <p:cNvPr id="3" name="TextBox 3"/>
          <p:cNvSpPr txBox="1"/>
          <p:nvPr/>
        </p:nvSpPr>
        <p:spPr>
          <a:xfrm>
            <a:off x="7038650" y="5184593"/>
            <a:ext cx="7917776" cy="1185622"/>
          </a:xfrm>
          <a:prstGeom prst="rect">
            <a:avLst/>
          </a:prstGeom>
        </p:spPr>
        <p:txBody>
          <a:bodyPr lIns="0" tIns="0" rIns="0" bIns="0" rtlCol="0" anchor="t">
            <a:spAutoFit/>
          </a:bodyPr>
          <a:lstStyle/>
          <a:p>
            <a:pPr algn="ctr">
              <a:lnSpc>
                <a:spcPts val="8886"/>
              </a:lnSpc>
            </a:pPr>
            <a:r>
              <a:rPr lang="en-US" sz="9067">
                <a:solidFill>
                  <a:srgbClr val="000000"/>
                </a:solidFill>
                <a:latin typeface="Lovelace"/>
              </a:rPr>
              <a:t>Teşekkürler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srcRect/>
          <a:stretch>
            <a:fillRect/>
          </a:stretch>
        </p:blipFill>
        <p:spPr>
          <a:xfrm rot="-9088749">
            <a:off x="16636554" y="8709350"/>
            <a:ext cx="1595895" cy="1512111"/>
          </a:xfrm>
          <a:prstGeom prst="rect">
            <a:avLst/>
          </a:prstGeom>
        </p:spPr>
      </p:pic>
      <p:pic>
        <p:nvPicPr>
          <p:cNvPr id="4" name="Picture 4"/>
          <p:cNvPicPr>
            <a:picLocks noChangeAspect="1"/>
          </p:cNvPicPr>
          <p:nvPr/>
        </p:nvPicPr>
        <p:blipFill>
          <a:blip r:embed="rId3" cstate="print"/>
          <a:srcRect/>
          <a:stretch>
            <a:fillRect/>
          </a:stretch>
        </p:blipFill>
        <p:spPr>
          <a:xfrm rot="1705580" flipV="1">
            <a:off x="369" y="8289088"/>
            <a:ext cx="1859630" cy="1655071"/>
          </a:xfrm>
          <a:prstGeom prst="rect">
            <a:avLst/>
          </a:prstGeom>
        </p:spPr>
      </p:pic>
      <p:pic>
        <p:nvPicPr>
          <p:cNvPr id="5" name="Picture 5"/>
          <p:cNvPicPr>
            <a:picLocks noChangeAspect="1"/>
          </p:cNvPicPr>
          <p:nvPr/>
        </p:nvPicPr>
        <p:blipFill>
          <a:blip r:embed="rId4" cstate="print"/>
          <a:srcRect/>
          <a:stretch>
            <a:fillRect/>
          </a:stretch>
        </p:blipFill>
        <p:spPr>
          <a:xfrm rot="6959566">
            <a:off x="82532" y="-276057"/>
            <a:ext cx="2895099" cy="2768439"/>
          </a:xfrm>
          <a:prstGeom prst="rect">
            <a:avLst/>
          </a:prstGeom>
        </p:spPr>
      </p:pic>
      <p:sp>
        <p:nvSpPr>
          <p:cNvPr id="6" name="TextBox 6"/>
          <p:cNvSpPr txBox="1"/>
          <p:nvPr/>
        </p:nvSpPr>
        <p:spPr>
          <a:xfrm>
            <a:off x="7783509" y="1914257"/>
            <a:ext cx="9451043" cy="7052024"/>
          </a:xfrm>
          <a:prstGeom prst="rect">
            <a:avLst/>
          </a:prstGeom>
        </p:spPr>
        <p:txBody>
          <a:bodyPr lIns="0" tIns="0" rIns="0" bIns="0" rtlCol="0" anchor="t">
            <a:spAutoFit/>
          </a:bodyPr>
          <a:lstStyle/>
          <a:p>
            <a:pPr>
              <a:lnSpc>
                <a:spcPts val="2955"/>
              </a:lnSpc>
            </a:pPr>
            <a:r>
              <a:rPr lang="en-US" sz="2111" spc="-21">
                <a:solidFill>
                  <a:srgbClr val="000000"/>
                </a:solidFill>
                <a:latin typeface="Clear Sans Regular"/>
              </a:rPr>
              <a:t>Seçilmiş (The Giver) filminde ütopik bir dünya anlatılıyor. Bu ütopik dünya savaştan ve acıdan arındırılmıştır.  Ancak savaştan ve acıdan arındırılmış bir dünya yaratmanın da bedelleri var tabi ki. Bu dünyada artık insanlar arasında hiçbir farklılık yoktur. İnsanların duyguları da alındığı için kimse birbirine karşı sevgi, aşk gibi duyguları hissedememektedir.  Aynı zamanda farklılıkları ortadan kaldırmak için de insanların etrafı siyah beyaz görmeleri sağlanmış. </a:t>
            </a:r>
            <a:r>
              <a:rPr lang="en-US" sz="2111" spc="-21">
                <a:solidFill>
                  <a:srgbClr val="000000"/>
                </a:solidFill>
                <a:latin typeface="Clear Sans Regular Bold"/>
              </a:rPr>
              <a:t>Yani bu ütopik dünyada renklere yer yok.</a:t>
            </a:r>
          </a:p>
          <a:p>
            <a:pPr>
              <a:lnSpc>
                <a:spcPts val="2955"/>
              </a:lnSpc>
            </a:pPr>
            <a:endParaRPr lang="en-US" sz="2111" spc="-21">
              <a:solidFill>
                <a:srgbClr val="000000"/>
              </a:solidFill>
              <a:latin typeface="Clear Sans Regular Bold"/>
            </a:endParaRPr>
          </a:p>
          <a:p>
            <a:pPr>
              <a:lnSpc>
                <a:spcPts val="2955"/>
              </a:lnSpc>
            </a:pPr>
            <a:r>
              <a:rPr lang="en-US" sz="2111" spc="-21">
                <a:solidFill>
                  <a:srgbClr val="000000"/>
                </a:solidFill>
                <a:latin typeface="Clear Sans Regular"/>
              </a:rPr>
              <a:t>Yaratılan bu dünyada, yaşlı heyet dışında acı, aşk, renk ve savaş dolu dünyadan kimsenin haberi yoktur. Düzen artık bu şekilde tek düzelikle devam etmektedir ve başka bir seçeneklerinin olduğunu bile bilmeyen insanlar hallerinden memnunlardır. Fakat birikmiş bazı hatıralar vardır ve bunun insanlara ulaşmaması için bir kişinin tüm anıları toplaması gerekir. Bir kişi bu göreve seçilir. Ve ondan sonra hayatın gidişatı da değişecektir.</a:t>
            </a:r>
          </a:p>
          <a:p>
            <a:pPr>
              <a:lnSpc>
                <a:spcPts val="2955"/>
              </a:lnSpc>
            </a:pPr>
            <a:endParaRPr lang="en-US" sz="2111" spc="-21">
              <a:solidFill>
                <a:srgbClr val="000000"/>
              </a:solidFill>
              <a:latin typeface="Clear Sans Regular"/>
            </a:endParaRPr>
          </a:p>
          <a:p>
            <a:pPr>
              <a:lnSpc>
                <a:spcPts val="2955"/>
              </a:lnSpc>
              <a:spcBef>
                <a:spcPct val="0"/>
              </a:spcBef>
            </a:pPr>
            <a:r>
              <a:rPr lang="en-US" sz="2111" spc="-21">
                <a:solidFill>
                  <a:srgbClr val="000000"/>
                </a:solidFill>
                <a:latin typeface="Clear Sans Regular"/>
              </a:rPr>
              <a:t>Yaşlı aktarıcının Jonas’a söylediği şu sözler de bunun açık bir delilidir: </a:t>
            </a:r>
            <a:r>
              <a:rPr lang="en-US" sz="2111" spc="-21">
                <a:solidFill>
                  <a:srgbClr val="000000"/>
                </a:solidFill>
                <a:latin typeface="Clear Sans Regular Italics"/>
              </a:rPr>
              <a:t>“İnsanlarımız, bunların hepsini ortadan kaldırmayı seçti: renk, ırk, din… Aynılığı yarattılar. Eğer farklı olsaydık; kıskanabilir, sinirlenebilir, kırılabilir, nefret tarafından tüketilebilirdik.</a:t>
            </a:r>
          </a:p>
        </p:txBody>
      </p:sp>
      <p:pic>
        <p:nvPicPr>
          <p:cNvPr id="7" name="Picture 7"/>
          <p:cNvPicPr>
            <a:picLocks noChangeAspect="1"/>
          </p:cNvPicPr>
          <p:nvPr/>
        </p:nvPicPr>
        <p:blipFill>
          <a:blip r:embed="rId5"/>
          <a:srcRect/>
          <a:stretch>
            <a:fillRect/>
          </a:stretch>
        </p:blipFill>
        <p:spPr>
          <a:xfrm>
            <a:off x="604165" y="1235085"/>
            <a:ext cx="5736350" cy="7816830"/>
          </a:xfrm>
          <a:prstGeom prst="rect">
            <a:avLst/>
          </a:prstGeom>
        </p:spPr>
      </p:pic>
      <p:sp>
        <p:nvSpPr>
          <p:cNvPr id="8" name="TextBox 8"/>
          <p:cNvSpPr txBox="1"/>
          <p:nvPr/>
        </p:nvSpPr>
        <p:spPr>
          <a:xfrm>
            <a:off x="7502350" y="355199"/>
            <a:ext cx="8879979" cy="1552575"/>
          </a:xfrm>
          <a:prstGeom prst="rect">
            <a:avLst/>
          </a:prstGeom>
        </p:spPr>
        <p:txBody>
          <a:bodyPr lIns="0" tIns="0" rIns="0" bIns="0" rtlCol="0" anchor="t">
            <a:spAutoFit/>
          </a:bodyPr>
          <a:lstStyle/>
          <a:p>
            <a:pPr algn="ctr">
              <a:lnSpc>
                <a:spcPts val="12599"/>
              </a:lnSpc>
            </a:pPr>
            <a:r>
              <a:rPr lang="en-US" sz="9000">
                <a:solidFill>
                  <a:srgbClr val="000000"/>
                </a:solidFill>
                <a:latin typeface="Sigher"/>
              </a:rPr>
              <a:t>The Giver (Seçilmiş)</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25" b="782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 xmlns:asvg="http://schemas.microsoft.com/office/drawing/2016/SVG/main" r:embed="rId4"/>
              </a:ext>
            </a:extLst>
          </a:blip>
          <a:srcRect/>
          <a:stretch>
            <a:fillRect/>
          </a:stretch>
        </p:blipFill>
        <p:spPr>
          <a:xfrm>
            <a:off x="4131458" y="0"/>
            <a:ext cx="10025085" cy="5284677"/>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 xmlns:asvg="http://schemas.microsoft.com/office/drawing/2016/SVG/main" r:embed="rId6"/>
              </a:ext>
            </a:extLst>
          </a:blip>
          <a:srcRect/>
          <a:stretch>
            <a:fillRect/>
          </a:stretch>
        </p:blipFill>
        <p:spPr>
          <a:xfrm rot="-2057446">
            <a:off x="4432969" y="291533"/>
            <a:ext cx="1735739" cy="1077428"/>
          </a:xfrm>
          <a:prstGeom prst="rect">
            <a:avLst/>
          </a:prstGeom>
        </p:spPr>
      </p:pic>
      <p:grpSp>
        <p:nvGrpSpPr>
          <p:cNvPr id="5" name="Group 5"/>
          <p:cNvGrpSpPr>
            <a:grpSpLocks noChangeAspect="1"/>
          </p:cNvGrpSpPr>
          <p:nvPr/>
        </p:nvGrpSpPr>
        <p:grpSpPr>
          <a:xfrm>
            <a:off x="1028700" y="5728294"/>
            <a:ext cx="4145656" cy="4049702"/>
            <a:chOff x="0" y="0"/>
            <a:chExt cx="4828540" cy="4716780"/>
          </a:xfrm>
        </p:grpSpPr>
        <p:sp>
          <p:nvSpPr>
            <p:cNvPr id="6" name="Freeform 6"/>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7"/>
              <a:stretch>
                <a:fillRect l="-36785" r="-36785"/>
              </a:stretch>
            </a:blipFill>
          </p:spPr>
        </p:sp>
      </p:grpSp>
      <p:grpSp>
        <p:nvGrpSpPr>
          <p:cNvPr id="7" name="Group 7"/>
          <p:cNvGrpSpPr>
            <a:grpSpLocks noChangeAspect="1"/>
          </p:cNvGrpSpPr>
          <p:nvPr/>
        </p:nvGrpSpPr>
        <p:grpSpPr>
          <a:xfrm>
            <a:off x="7256911" y="5477367"/>
            <a:ext cx="4515874" cy="4411351"/>
            <a:chOff x="0" y="0"/>
            <a:chExt cx="4828540" cy="4716780"/>
          </a:xfrm>
        </p:grpSpPr>
        <p:sp>
          <p:nvSpPr>
            <p:cNvPr id="8" name="Freeform 8"/>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8"/>
              <a:stretch>
                <a:fillRect t="-1211" b="-1211"/>
              </a:stretch>
            </a:blipFill>
          </p:spPr>
        </p:sp>
      </p:grpSp>
      <p:grpSp>
        <p:nvGrpSpPr>
          <p:cNvPr id="9" name="Group 9"/>
          <p:cNvGrpSpPr>
            <a:grpSpLocks noChangeAspect="1"/>
          </p:cNvGrpSpPr>
          <p:nvPr/>
        </p:nvGrpSpPr>
        <p:grpSpPr>
          <a:xfrm>
            <a:off x="13436838" y="5477367"/>
            <a:ext cx="4402529" cy="4300629"/>
            <a:chOff x="0" y="0"/>
            <a:chExt cx="4828540" cy="4716780"/>
          </a:xfrm>
        </p:grpSpPr>
        <p:sp>
          <p:nvSpPr>
            <p:cNvPr id="10" name="Freeform 10"/>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9"/>
              <a:stretch>
                <a:fillRect l="-15321" r="-15321"/>
              </a:stretch>
            </a:blipFill>
          </p:spPr>
        </p:sp>
      </p:grpSp>
      <p:sp>
        <p:nvSpPr>
          <p:cNvPr id="11" name="TextBox 11"/>
          <p:cNvSpPr txBox="1"/>
          <p:nvPr/>
        </p:nvSpPr>
        <p:spPr>
          <a:xfrm rot="-386244">
            <a:off x="6020546" y="1944105"/>
            <a:ext cx="6543420" cy="2076296"/>
          </a:xfrm>
          <a:prstGeom prst="rect">
            <a:avLst/>
          </a:prstGeom>
        </p:spPr>
        <p:txBody>
          <a:bodyPr lIns="0" tIns="0" rIns="0" bIns="0" rtlCol="0" anchor="t">
            <a:spAutoFit/>
          </a:bodyPr>
          <a:lstStyle/>
          <a:p>
            <a:pPr>
              <a:lnSpc>
                <a:spcPts val="8186"/>
              </a:lnSpc>
            </a:pPr>
            <a:r>
              <a:rPr lang="en-US" sz="6445">
                <a:solidFill>
                  <a:srgbClr val="FF1616"/>
                </a:solidFill>
                <a:latin typeface="Sigher"/>
              </a:rPr>
              <a:t>Öfke </a:t>
            </a:r>
            <a:r>
              <a:rPr lang="en-US" sz="6445">
                <a:solidFill>
                  <a:srgbClr val="000000"/>
                </a:solidFill>
                <a:latin typeface="Sigher"/>
              </a:rPr>
              <a:t>Duygusunu Nasıl Tanımlarsınız?</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7CDB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 xmlns:asvg="http://schemas.microsoft.com/office/drawing/2016/SVG/main" r:embed="rId3"/>
              </a:ext>
            </a:extLst>
          </a:blip>
          <a:srcRect/>
          <a:stretch>
            <a:fillRect/>
          </a:stretch>
        </p:blipFill>
        <p:spPr>
          <a:xfrm rot="6787978">
            <a:off x="16258214" y="-6301611"/>
            <a:ext cx="7755409" cy="12292435"/>
          </a:xfrm>
          <a:prstGeom prst="rect">
            <a:avLst/>
          </a:prstGeom>
        </p:spPr>
      </p:pic>
      <p:pic>
        <p:nvPicPr>
          <p:cNvPr id="3" name="Picture 3"/>
          <p:cNvPicPr>
            <a:picLocks noChangeAspect="1"/>
          </p:cNvPicPr>
          <p:nvPr/>
        </p:nvPicPr>
        <p:blipFill>
          <a:blip r:embed="rId4"/>
          <a:srcRect t="14874"/>
          <a:stretch>
            <a:fillRect/>
          </a:stretch>
        </p:blipFill>
        <p:spPr>
          <a:xfrm>
            <a:off x="2305229" y="2165967"/>
            <a:ext cx="13404993" cy="2085564"/>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 xmlns:asvg="http://schemas.microsoft.com/office/drawing/2016/SVG/main" r:embed="rId6"/>
              </a:ext>
            </a:extLst>
          </a:blip>
          <a:srcRect/>
          <a:stretch>
            <a:fillRect/>
          </a:stretch>
        </p:blipFill>
        <p:spPr>
          <a:xfrm>
            <a:off x="7010176" y="5143500"/>
            <a:ext cx="3995097" cy="41148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TotalTime>
  <Words>3779</Words>
  <Application>Microsoft Office PowerPoint</Application>
  <PresentationFormat>Özel</PresentationFormat>
  <Paragraphs>344</Paragraphs>
  <Slides>62</Slides>
  <Notes>0</Notes>
  <HiddenSlides>0</HiddenSlides>
  <MMClips>1</MMClips>
  <ScaleCrop>false</ScaleCrop>
  <HeadingPairs>
    <vt:vector size="6" baseType="variant">
      <vt:variant>
        <vt:lpstr>Kullanılan Yazı Tipleri</vt:lpstr>
      </vt:variant>
      <vt:variant>
        <vt:i4>62</vt:i4>
      </vt:variant>
      <vt:variant>
        <vt:lpstr>Tema</vt:lpstr>
      </vt:variant>
      <vt:variant>
        <vt:i4>1</vt:i4>
      </vt:variant>
      <vt:variant>
        <vt:lpstr>Slayt Başlıkları</vt:lpstr>
      </vt:variant>
      <vt:variant>
        <vt:i4>62</vt:i4>
      </vt:variant>
    </vt:vector>
  </HeadingPairs>
  <TitlesOfParts>
    <vt:vector size="125" baseType="lpstr">
      <vt:lpstr>Arial</vt:lpstr>
      <vt:lpstr>Capriola</vt:lpstr>
      <vt:lpstr>Roboto</vt:lpstr>
      <vt:lpstr>Arimo</vt:lpstr>
      <vt:lpstr>Abril Fatface</vt:lpstr>
      <vt:lpstr>Calibri</vt:lpstr>
      <vt:lpstr>Paytone One Bold</vt:lpstr>
      <vt:lpstr>Nunito</vt:lpstr>
      <vt:lpstr>Paytone One</vt:lpstr>
      <vt:lpstr>Nunito Bold</vt:lpstr>
      <vt:lpstr>TT Commons Pro</vt:lpstr>
      <vt:lpstr>Handy Casual</vt:lpstr>
      <vt:lpstr>Just Another Hand</vt:lpstr>
      <vt:lpstr>Clear Sans Regular</vt:lpstr>
      <vt:lpstr>Clear Sans Regular Bold</vt:lpstr>
      <vt:lpstr>Clear Sans Regular Italics</vt:lpstr>
      <vt:lpstr>Sigher</vt:lpstr>
      <vt:lpstr>Sigher Bold</vt:lpstr>
      <vt:lpstr>TT Norms Light</vt:lpstr>
      <vt:lpstr>Garet ExtraBold</vt:lpstr>
      <vt:lpstr>Garet Bold</vt:lpstr>
      <vt:lpstr>Garet</vt:lpstr>
      <vt:lpstr>Now Bold</vt:lpstr>
      <vt:lpstr>Caveat Brush Bold</vt:lpstr>
      <vt:lpstr>Quicksand</vt:lpstr>
      <vt:lpstr>DejaVu Serif Bold</vt:lpstr>
      <vt:lpstr>IM Fell Italics</vt:lpstr>
      <vt:lpstr>HK Grotesk Medium Bold Italics</vt:lpstr>
      <vt:lpstr>DM Sans Bold</vt:lpstr>
      <vt:lpstr>Gloria Hallelujah Italics</vt:lpstr>
      <vt:lpstr>Poppins Bold Bold</vt:lpstr>
      <vt:lpstr>Poppins Light</vt:lpstr>
      <vt:lpstr>Now</vt:lpstr>
      <vt:lpstr>Decalotype Bold</vt:lpstr>
      <vt:lpstr>Poppins Medium</vt:lpstr>
      <vt:lpstr>TAN Mon Cheri</vt:lpstr>
      <vt:lpstr>Ubuntu Bold</vt:lpstr>
      <vt:lpstr>TT Commons Pro Bold</vt:lpstr>
      <vt:lpstr>Roboto Bold</vt:lpstr>
      <vt:lpstr>HK Grotesk Bold</vt:lpstr>
      <vt:lpstr>Vollkorn Italics</vt:lpstr>
      <vt:lpstr>Anonymous Pro Bold</vt:lpstr>
      <vt:lpstr>Baloo</vt:lpstr>
      <vt:lpstr>More Sugar Thin</vt:lpstr>
      <vt:lpstr>Barlow Bold</vt:lpstr>
      <vt:lpstr>Poppins Medium Bold</vt:lpstr>
      <vt:lpstr>Barlow Medium</vt:lpstr>
      <vt:lpstr>DM Sans</vt:lpstr>
      <vt:lpstr>DejaVu Serif</vt:lpstr>
      <vt:lpstr>DejaVu Serif Bold Italics</vt:lpstr>
      <vt:lpstr>Anonymous Pro</vt:lpstr>
      <vt:lpstr>HK Grotesk Bold Bold</vt:lpstr>
      <vt:lpstr>Aileron Regular</vt:lpstr>
      <vt:lpstr>Aileron Regular Bold</vt:lpstr>
      <vt:lpstr>Poppins Light Bold</vt:lpstr>
      <vt:lpstr>Fira Sans Light Semi-Bold</vt:lpstr>
      <vt:lpstr>Fira Sans Medium</vt:lpstr>
      <vt:lpstr>Arita Buri Bold</vt:lpstr>
      <vt:lpstr>Raleway Semi-Bold</vt:lpstr>
      <vt:lpstr>Montserrat</vt:lpstr>
      <vt:lpstr>Montserrat Bold</vt:lpstr>
      <vt:lpstr>Lovelace</vt:lpstr>
      <vt:lpstr>Office Theme</vt:lpstr>
      <vt:lpstr>Slayt 1</vt:lpstr>
      <vt:lpstr>Slayt 2</vt:lpstr>
      <vt:lpstr>Slayt 3</vt:lpstr>
      <vt:lpstr>Slayt 4</vt:lpstr>
      <vt:lpstr>Slayt 5</vt:lpstr>
      <vt:lpstr>Slayt 6</vt:lpstr>
      <vt:lpstr>Slayt 7</vt:lpstr>
      <vt:lpstr>Slayt 8</vt:lpstr>
      <vt:lpstr>Slayt 9</vt:lpstr>
      <vt:lpstr>Slayt 10</vt:lpstr>
      <vt:lpstr>Slayt 11</vt:lpstr>
      <vt:lpstr>Slayt 12</vt:lpstr>
      <vt:lpstr>Slayt 13</vt:lpstr>
      <vt:lpstr>Slayt 14</vt:lpstr>
      <vt:lpstr>Slayt 15</vt:lpstr>
      <vt:lpstr>Slayt 16</vt:lpstr>
      <vt:lpstr>Slayt 17</vt:lpstr>
      <vt:lpstr>Slayt 18</vt:lpstr>
      <vt:lpstr>Slayt 19</vt:lpstr>
      <vt:lpstr>Slayt 20</vt:lpstr>
      <vt:lpstr>Slayt 21</vt:lpstr>
      <vt:lpstr>Slayt 22</vt:lpstr>
      <vt:lpstr>Slayt 23</vt:lpstr>
      <vt:lpstr>Slayt 24</vt:lpstr>
      <vt:lpstr>Slayt 25</vt:lpstr>
      <vt:lpstr>Slayt 26</vt:lpstr>
      <vt:lpstr>Slayt 27</vt:lpstr>
      <vt:lpstr>Slayt 28</vt:lpstr>
      <vt:lpstr>Slayt 29</vt:lpstr>
      <vt:lpstr>Slayt 30</vt:lpstr>
      <vt:lpstr>Slayt 31</vt:lpstr>
      <vt:lpstr>Slayt 32</vt:lpstr>
      <vt:lpstr>Slayt 33</vt:lpstr>
      <vt:lpstr>Slayt 34</vt:lpstr>
      <vt:lpstr>Slayt 35</vt:lpstr>
      <vt:lpstr>Slayt 36</vt:lpstr>
      <vt:lpstr>Slayt 37</vt:lpstr>
      <vt:lpstr>Slayt 38</vt:lpstr>
      <vt:lpstr>Slayt 39</vt:lpstr>
      <vt:lpstr>Slayt 40</vt:lpstr>
      <vt:lpstr>Slayt 41</vt:lpstr>
      <vt:lpstr>Slayt 42</vt:lpstr>
      <vt:lpstr>Slayt 43</vt:lpstr>
      <vt:lpstr>Slayt 44</vt:lpstr>
      <vt:lpstr>Slayt 45</vt:lpstr>
      <vt:lpstr>Slayt 46</vt:lpstr>
      <vt:lpstr>Slayt 47</vt:lpstr>
      <vt:lpstr>Slayt 48</vt:lpstr>
      <vt:lpstr>Slayt 49</vt:lpstr>
      <vt:lpstr>Slayt 50</vt:lpstr>
      <vt:lpstr>Slayt 51</vt:lpstr>
      <vt:lpstr>Slayt 52</vt:lpstr>
      <vt:lpstr>Slayt 53</vt:lpstr>
      <vt:lpstr>Slayt 54</vt:lpstr>
      <vt:lpstr>Slayt 55</vt:lpstr>
      <vt:lpstr>Slayt 56</vt:lpstr>
      <vt:lpstr>Slayt 57</vt:lpstr>
      <vt:lpstr>Slayt 58</vt:lpstr>
      <vt:lpstr>Slayt 59</vt:lpstr>
      <vt:lpstr>Slayt 60</vt:lpstr>
      <vt:lpstr>Slayt 61</vt:lpstr>
      <vt:lpstr>Slayt 62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ÖFKE KONTROLÜ</dc:title>
  <dc:creator>USER</dc:creator>
  <cp:lastModifiedBy>USER</cp:lastModifiedBy>
  <cp:revision>3</cp:revision>
  <dcterms:created xsi:type="dcterms:W3CDTF">2006-08-16T00:00:00Z</dcterms:created>
  <dcterms:modified xsi:type="dcterms:W3CDTF">2023-01-05T05:39:00Z</dcterms:modified>
  <dc:identifier>DAE7r46RC8k</dc:identifier>
</cp:coreProperties>
</file>