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CEE6A-6235-418B-8EC9-74A19BF94AA0}" type="datetimeFigureOut">
              <a:rPr lang="tr-TR" smtClean="0"/>
              <a:pPr/>
              <a:t>8.03.2023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1DC8B5-A568-45D3-B7D5-50D208753569}" type="slidenum">
              <a:rPr lang="tr-TR" smtClean="0"/>
              <a:pPr/>
              <a:t>‹#›</a:t>
            </a:fld>
            <a:endParaRPr lang="tr-TR"/>
          </a:p>
        </p:txBody>
      </p:sp>
    </p:spTree>
    <p:extLst>
      <p:ext uri="{BB962C8B-B14F-4D97-AF65-F5344CB8AC3E}">
        <p14:creationId xmlns:p14="http://schemas.microsoft.com/office/powerpoint/2010/main" val="76174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4C37AB8-8875-44B1-8480-3430CBF75E9E}" type="slidenum">
              <a:rPr lang="tr-TR" smtClean="0"/>
              <a:pPr/>
              <a:t>20</a:t>
            </a:fld>
            <a:endParaRPr lang="tr-TR"/>
          </a:p>
        </p:txBody>
      </p:sp>
    </p:spTree>
    <p:extLst>
      <p:ext uri="{BB962C8B-B14F-4D97-AF65-F5344CB8AC3E}">
        <p14:creationId xmlns:p14="http://schemas.microsoft.com/office/powerpoint/2010/main" val="237137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4C37AB8-8875-44B1-8480-3430CBF75E9E}" type="slidenum">
              <a:rPr lang="tr-TR" smtClean="0"/>
              <a:pPr/>
              <a:t>21</a:t>
            </a:fld>
            <a:endParaRPr lang="tr-TR"/>
          </a:p>
        </p:txBody>
      </p:sp>
    </p:spTree>
    <p:extLst>
      <p:ext uri="{BB962C8B-B14F-4D97-AF65-F5344CB8AC3E}">
        <p14:creationId xmlns:p14="http://schemas.microsoft.com/office/powerpoint/2010/main" val="363542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4C37AB8-8875-44B1-8480-3430CBF75E9E}" type="slidenum">
              <a:rPr lang="tr-TR" smtClean="0"/>
              <a:pPr/>
              <a:t>22</a:t>
            </a:fld>
            <a:endParaRPr lang="tr-TR"/>
          </a:p>
        </p:txBody>
      </p:sp>
    </p:spTree>
    <p:extLst>
      <p:ext uri="{BB962C8B-B14F-4D97-AF65-F5344CB8AC3E}">
        <p14:creationId xmlns:p14="http://schemas.microsoft.com/office/powerpoint/2010/main" val="198068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4C37AB8-8875-44B1-8480-3430CBF75E9E}" type="slidenum">
              <a:rPr lang="tr-TR" smtClean="0"/>
              <a:pPr/>
              <a:t>23</a:t>
            </a:fld>
            <a:endParaRPr lang="tr-TR"/>
          </a:p>
        </p:txBody>
      </p:sp>
    </p:spTree>
    <p:extLst>
      <p:ext uri="{BB962C8B-B14F-4D97-AF65-F5344CB8AC3E}">
        <p14:creationId xmlns:p14="http://schemas.microsoft.com/office/powerpoint/2010/main" val="371994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4C37AB8-8875-44B1-8480-3430CBF75E9E}" type="slidenum">
              <a:rPr lang="tr-TR" smtClean="0"/>
              <a:pPr/>
              <a:t>24</a:t>
            </a:fld>
            <a:endParaRPr lang="tr-TR"/>
          </a:p>
        </p:txBody>
      </p:sp>
    </p:spTree>
    <p:extLst>
      <p:ext uri="{BB962C8B-B14F-4D97-AF65-F5344CB8AC3E}">
        <p14:creationId xmlns:p14="http://schemas.microsoft.com/office/powerpoint/2010/main" val="181420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4C37AB8-8875-44B1-8480-3430CBF75E9E}" type="slidenum">
              <a:rPr lang="tr-TR" smtClean="0"/>
              <a:pPr/>
              <a:t>25</a:t>
            </a:fld>
            <a:endParaRPr lang="tr-TR"/>
          </a:p>
        </p:txBody>
      </p:sp>
    </p:spTree>
    <p:extLst>
      <p:ext uri="{BB962C8B-B14F-4D97-AF65-F5344CB8AC3E}">
        <p14:creationId xmlns:p14="http://schemas.microsoft.com/office/powerpoint/2010/main" val="1431418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4C37AB8-8875-44B1-8480-3430CBF75E9E}" type="slidenum">
              <a:rPr lang="tr-TR" smtClean="0"/>
              <a:pPr/>
              <a:t>26</a:t>
            </a:fld>
            <a:endParaRPr lang="tr-TR"/>
          </a:p>
        </p:txBody>
      </p:sp>
    </p:spTree>
    <p:extLst>
      <p:ext uri="{BB962C8B-B14F-4D97-AF65-F5344CB8AC3E}">
        <p14:creationId xmlns:p14="http://schemas.microsoft.com/office/powerpoint/2010/main" val="296486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62915CAB-5476-42EB-BD56-EFD39ABB1AC5}" type="datetimeFigureOut">
              <a:rPr lang="tr-TR" smtClean="0"/>
              <a:pPr/>
              <a:t>8.03.2023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0498FC-0DAB-45E2-B8B7-04C3AA5B78B7}"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2915CAB-5476-42EB-BD56-EFD39ABB1AC5}" type="datetimeFigureOut">
              <a:rPr lang="tr-TR" smtClean="0"/>
              <a:pPr/>
              <a:t>8.03.2023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0498FC-0DAB-45E2-B8B7-04C3AA5B78B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2915CAB-5476-42EB-BD56-EFD39ABB1AC5}" type="datetimeFigureOut">
              <a:rPr lang="tr-TR" smtClean="0"/>
              <a:pPr/>
              <a:t>8.03.2023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0498FC-0DAB-45E2-B8B7-04C3AA5B78B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2915CAB-5476-42EB-BD56-EFD39ABB1AC5}" type="datetimeFigureOut">
              <a:rPr lang="tr-TR" smtClean="0"/>
              <a:pPr/>
              <a:t>8.03.2023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0498FC-0DAB-45E2-B8B7-04C3AA5B78B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2915CAB-5476-42EB-BD56-EFD39ABB1AC5}" type="datetimeFigureOut">
              <a:rPr lang="tr-TR" smtClean="0"/>
              <a:pPr/>
              <a:t>8.03.2023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0498FC-0DAB-45E2-B8B7-04C3AA5B78B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2915CAB-5476-42EB-BD56-EFD39ABB1AC5}" type="datetimeFigureOut">
              <a:rPr lang="tr-TR" smtClean="0"/>
              <a:pPr/>
              <a:t>8.03.2023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20498FC-0DAB-45E2-B8B7-04C3AA5B78B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2915CAB-5476-42EB-BD56-EFD39ABB1AC5}" type="datetimeFigureOut">
              <a:rPr lang="tr-TR" smtClean="0"/>
              <a:pPr/>
              <a:t>8.03.2023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20498FC-0DAB-45E2-B8B7-04C3AA5B78B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2915CAB-5476-42EB-BD56-EFD39ABB1AC5}" type="datetimeFigureOut">
              <a:rPr lang="tr-TR" smtClean="0"/>
              <a:pPr/>
              <a:t>8.03.2023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20498FC-0DAB-45E2-B8B7-04C3AA5B78B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2915CAB-5476-42EB-BD56-EFD39ABB1AC5}" type="datetimeFigureOut">
              <a:rPr lang="tr-TR" smtClean="0"/>
              <a:pPr/>
              <a:t>8.03.2023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20498FC-0DAB-45E2-B8B7-04C3AA5B78B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2915CAB-5476-42EB-BD56-EFD39ABB1AC5}" type="datetimeFigureOut">
              <a:rPr lang="tr-TR" smtClean="0"/>
              <a:pPr/>
              <a:t>8.03.2023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20498FC-0DAB-45E2-B8B7-04C3AA5B78B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2915CAB-5476-42EB-BD56-EFD39ABB1AC5}" type="datetimeFigureOut">
              <a:rPr lang="tr-TR" smtClean="0"/>
              <a:pPr/>
              <a:t>8.03.2023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20498FC-0DAB-45E2-B8B7-04C3AA5B78B7}"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15CAB-5476-42EB-BD56-EFD39ABB1AC5}" type="datetimeFigureOut">
              <a:rPr lang="tr-TR" smtClean="0"/>
              <a:pPr/>
              <a:t>8.03.2023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498FC-0DAB-45E2-B8B7-04C3AA5B78B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5229200"/>
            <a:ext cx="6964841" cy="1167990"/>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tr-TR" sz="4000" b="1" dirty="0" smtClean="0"/>
              <a:t>Okul Başarısında </a:t>
            </a:r>
            <a:r>
              <a:rPr lang="tr-TR" sz="4000" b="1" dirty="0"/>
              <a:t>Ailenin Rolü</a:t>
            </a:r>
          </a:p>
        </p:txBody>
      </p:sp>
      <p:pic>
        <p:nvPicPr>
          <p:cNvPr id="1026" name="Picture 2" descr="C:\Users\USER\Desktop\k_03131710_kitap-cocuk-alYYkanlYk.jpg"/>
          <p:cNvPicPr>
            <a:picLocks noChangeAspect="1" noChangeArrowheads="1"/>
          </p:cNvPicPr>
          <p:nvPr/>
        </p:nvPicPr>
        <p:blipFill>
          <a:blip r:embed="rId2"/>
          <a:srcRect/>
          <a:stretch>
            <a:fillRect/>
          </a:stretch>
        </p:blipFill>
        <p:spPr bwMode="auto">
          <a:xfrm>
            <a:off x="928662" y="500042"/>
            <a:ext cx="7715304" cy="4333988"/>
          </a:xfrm>
          <a:prstGeom prst="rect">
            <a:avLst/>
          </a:prstGeom>
          <a:noFill/>
        </p:spPr>
      </p:pic>
    </p:spTree>
    <p:extLst>
      <p:ext uri="{BB962C8B-B14F-4D97-AF65-F5344CB8AC3E}">
        <p14:creationId xmlns:p14="http://schemas.microsoft.com/office/powerpoint/2010/main" val="2786070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600200"/>
            <a:ext cx="8077200" cy="4525963"/>
          </a:xfrm>
        </p:spPr>
        <p:txBody>
          <a:bodyPr/>
          <a:lstStyle/>
          <a:p>
            <a:pPr marL="0" indent="0">
              <a:buNone/>
            </a:pPr>
            <a:r>
              <a:rPr lang="tr-TR" sz="3000" dirty="0"/>
              <a:t>• Çocuğun fikrini sormak ve fikirlerine saygı göstermek.</a:t>
            </a:r>
          </a:p>
          <a:p>
            <a:pPr marL="0" indent="0">
              <a:buNone/>
            </a:pPr>
            <a:r>
              <a:rPr lang="tr-TR" sz="3000" dirty="0" smtClean="0"/>
              <a:t>• Çocukla ilgili olaylarda sabırlı olabilmek. </a:t>
            </a:r>
          </a:p>
          <a:p>
            <a:pPr marL="0" indent="0">
              <a:buNone/>
            </a:pPr>
            <a:r>
              <a:rPr lang="tr-TR" sz="3000" dirty="0" smtClean="0"/>
              <a:t>• </a:t>
            </a:r>
            <a:r>
              <a:rPr lang="tr-TR" sz="3000" dirty="0"/>
              <a:t>Çocukla birlikte </a:t>
            </a:r>
            <a:r>
              <a:rPr lang="tr-TR" sz="3000" dirty="0" smtClean="0"/>
              <a:t>eğlenebilmek.</a:t>
            </a:r>
            <a:endParaRPr lang="tr-TR" sz="3000" dirty="0"/>
          </a:p>
          <a:p>
            <a:pPr marL="0" indent="0">
              <a:buNone/>
            </a:pPr>
            <a:r>
              <a:rPr lang="tr-TR" dirty="0"/>
              <a:t/>
            </a:r>
            <a:br>
              <a:rPr lang="tr-TR" dirty="0"/>
            </a:br>
            <a:endParaRPr lang="tr-TR" dirty="0"/>
          </a:p>
        </p:txBody>
      </p:sp>
      <p:sp>
        <p:nvSpPr>
          <p:cNvPr id="4" name="Başlık 1"/>
          <p:cNvSpPr txBox="1">
            <a:spLocks/>
          </p:cNvSpPr>
          <p:nvPr/>
        </p:nvSpPr>
        <p:spPr>
          <a:xfrm>
            <a:off x="609600" y="427038"/>
            <a:ext cx="8229600" cy="1143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3600" dirty="0" smtClean="0">
                <a:solidFill>
                  <a:schemeClr val="bg1"/>
                </a:solidFill>
              </a:rPr>
              <a:t>Okulla İş Birliği İçin Evde Yapılabilecekler</a:t>
            </a:r>
            <a:endParaRPr lang="tr-TR" sz="3600" dirty="0">
              <a:solidFill>
                <a:schemeClr val="bg1"/>
              </a:solidFill>
            </a:endParaRPr>
          </a:p>
        </p:txBody>
      </p:sp>
    </p:spTree>
    <p:extLst>
      <p:ext uri="{BB962C8B-B14F-4D97-AF65-F5344CB8AC3E}">
        <p14:creationId xmlns:p14="http://schemas.microsoft.com/office/powerpoint/2010/main" val="3364735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01" r="26020" b="4595"/>
          <a:stretch/>
        </p:blipFill>
        <p:spPr bwMode="auto">
          <a:xfrm>
            <a:off x="0" y="1104319"/>
            <a:ext cx="2376264" cy="5753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a:xfrm>
            <a:off x="467544" y="265212"/>
            <a:ext cx="82296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tr-TR" dirty="0" smtClean="0"/>
              <a:t>Ev Ödevlerinde Ailenin Rolü</a:t>
            </a:r>
            <a:endParaRPr lang="tr-TR" dirty="0"/>
          </a:p>
        </p:txBody>
      </p:sp>
      <p:sp>
        <p:nvSpPr>
          <p:cNvPr id="3" name="İçerik Yer Tutucusu 2"/>
          <p:cNvSpPr>
            <a:spLocks noGrp="1"/>
          </p:cNvSpPr>
          <p:nvPr>
            <p:ph idx="1"/>
          </p:nvPr>
        </p:nvSpPr>
        <p:spPr>
          <a:xfrm>
            <a:off x="3419872" y="1600200"/>
            <a:ext cx="5040560" cy="4853136"/>
          </a:xfrm>
        </p:spPr>
        <p:txBody>
          <a:bodyPr>
            <a:noAutofit/>
          </a:bodyPr>
          <a:lstStyle/>
          <a:p>
            <a:pPr marL="0" indent="0">
              <a:buNone/>
            </a:pPr>
            <a:r>
              <a:rPr lang="tr-TR" sz="2500" dirty="0" smtClean="0"/>
              <a:t>Ev </a:t>
            </a:r>
            <a:r>
              <a:rPr lang="tr-TR" sz="2500" dirty="0"/>
              <a:t>ödevleri sayesinde öğrenciler hem öğrenme sürecinin aktif katılımcısı olur hem de öğrendiklerini pekiştirme imkânı elde ederler. </a:t>
            </a:r>
            <a:endParaRPr lang="tr-TR" sz="2500" dirty="0" smtClean="0"/>
          </a:p>
          <a:p>
            <a:pPr marL="0" indent="0">
              <a:buNone/>
            </a:pPr>
            <a:endParaRPr lang="tr-TR" sz="2500" dirty="0"/>
          </a:p>
          <a:p>
            <a:pPr marL="0" indent="0">
              <a:buNone/>
            </a:pPr>
            <a:r>
              <a:rPr lang="tr-TR" sz="2500" dirty="0" smtClean="0"/>
              <a:t>Aile </a:t>
            </a:r>
            <a:r>
              <a:rPr lang="tr-TR" sz="2500" dirty="0"/>
              <a:t>bu konuda çocuğuna, ödevlerini tam ve doğru olarak yapıp yapmadığını kontrol etmek, ihtiyaç duyduğu araç gereçleri ve ortamı sağlamak, araştırma yapmasını teşvik etmek vb. yollarla katkıda bulunabilir. </a:t>
            </a:r>
          </a:p>
        </p:txBody>
      </p:sp>
    </p:spTree>
    <p:extLst>
      <p:ext uri="{BB962C8B-B14F-4D97-AF65-F5344CB8AC3E}">
        <p14:creationId xmlns:p14="http://schemas.microsoft.com/office/powerpoint/2010/main" val="1126521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4268" b="14295"/>
          <a:stretch/>
        </p:blipFill>
        <p:spPr bwMode="auto">
          <a:xfrm>
            <a:off x="736883" y="0"/>
            <a:ext cx="79323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a:xfrm>
            <a:off x="0" y="5742384"/>
            <a:ext cx="9144000" cy="1143000"/>
          </a:xfrm>
        </p:spPr>
        <p:style>
          <a:lnRef idx="1">
            <a:schemeClr val="accent6"/>
          </a:lnRef>
          <a:fillRef idx="3">
            <a:schemeClr val="accent6"/>
          </a:fillRef>
          <a:effectRef idx="2">
            <a:schemeClr val="accent6"/>
          </a:effectRef>
          <a:fontRef idx="minor">
            <a:schemeClr val="lt1"/>
          </a:fontRef>
        </p:style>
        <p:txBody>
          <a:bodyPr/>
          <a:lstStyle/>
          <a:p>
            <a:r>
              <a:rPr lang="tr-TR" dirty="0" smtClean="0"/>
              <a:t>Ders Çalışma Süreçleri ve Aile </a:t>
            </a:r>
            <a:endParaRPr lang="tr-TR" dirty="0"/>
          </a:p>
        </p:txBody>
      </p:sp>
    </p:spTree>
    <p:extLst>
      <p:ext uri="{BB962C8B-B14F-4D97-AF65-F5344CB8AC3E}">
        <p14:creationId xmlns:p14="http://schemas.microsoft.com/office/powerpoint/2010/main" val="531726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229600" cy="3672408"/>
          </a:xfrm>
        </p:spPr>
        <p:txBody>
          <a:bodyPr>
            <a:normAutofit/>
          </a:bodyPr>
          <a:lstStyle/>
          <a:p>
            <a:pPr marL="0" indent="0" algn="ctr">
              <a:buNone/>
            </a:pPr>
            <a:r>
              <a:rPr lang="tr-TR" sz="2800" dirty="0"/>
              <a:t>Her çocuk apayrı bir </a:t>
            </a:r>
            <a:r>
              <a:rPr lang="tr-TR" sz="2800" dirty="0" smtClean="0"/>
              <a:t>birey, ayrı </a:t>
            </a:r>
            <a:r>
              <a:rPr lang="tr-TR" sz="2800" dirty="0"/>
              <a:t>birer dünyadır. Bu sebeple çocukların öğrenme yöntemleri ve süreçleri de birbirinden çok farklıdır. Bazı çocuklar gördüğünü hatırlar, bazıları </a:t>
            </a:r>
            <a:r>
              <a:rPr lang="tr-TR" sz="2800" dirty="0" smtClean="0"/>
              <a:t>duyduğunu, </a:t>
            </a:r>
            <a:r>
              <a:rPr lang="tr-TR" sz="2800" dirty="0"/>
              <a:t>bazılarıysa aktif olarak sürecin içinde yaparak yaşayarak yer aldıkları konu ve kavramları hatırlar. </a:t>
            </a:r>
          </a:p>
          <a:p>
            <a:endParaRPr lang="tr-TR" sz="28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969060"/>
            <a:ext cx="3923928" cy="2942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8472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229600" cy="2880320"/>
          </a:xfrm>
        </p:spPr>
        <p:txBody>
          <a:bodyPr/>
          <a:lstStyle/>
          <a:p>
            <a:pPr marL="0" indent="0" algn="ctr">
              <a:buNone/>
            </a:pPr>
            <a:r>
              <a:rPr lang="tr-TR" dirty="0"/>
              <a:t>Evde ders çalışma süreçlerinde öğrenciler, ders anlatım videolarından, anlayamadıkları konuların internetten görsellerini bularak, sesli okuma yoluyla, bir başkasına veya kendisine konuyu anlatarak konu tekrarlarını yapabilirler. </a:t>
            </a:r>
          </a:p>
          <a:p>
            <a:pPr marL="0" indent="0" algn="ctr">
              <a:buNone/>
            </a:pPr>
            <a:endParaRPr lang="tr-TR" dirty="0" smtClean="0"/>
          </a:p>
        </p:txBody>
      </p:sp>
      <p:pic>
        <p:nvPicPr>
          <p:cNvPr id="4098" name="Picture 2" descr="Erkek Çocuk, Çocuk, Çizgi Karakter, Baba, Kız Ev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158" y="3504455"/>
            <a:ext cx="4534371" cy="335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598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88641"/>
            <a:ext cx="5472608" cy="6480720"/>
          </a:xfrm>
        </p:spPr>
        <p:txBody>
          <a:bodyPr>
            <a:noAutofit/>
          </a:bodyPr>
          <a:lstStyle/>
          <a:p>
            <a:pPr marL="0" indent="0">
              <a:buNone/>
            </a:pPr>
            <a:r>
              <a:rPr lang="tr-TR" sz="2400" dirty="0"/>
              <a:t>Çok fazla soruyu çözmek en çok çalışmaktır şeklinde düşünen </a:t>
            </a:r>
            <a:r>
              <a:rPr lang="tr-TR" sz="2400" dirty="0" smtClean="0"/>
              <a:t>çocuklarımız, </a:t>
            </a:r>
            <a:r>
              <a:rPr lang="tr-TR" sz="2400" dirty="0"/>
              <a:t>genellikle konu eksiklerini fark edememekte ve sınavlarda bildiklerini düşündükleri şeyleri yanlış yapmaktadırlar. </a:t>
            </a:r>
            <a:endParaRPr lang="tr-TR" sz="2400" dirty="0" smtClean="0"/>
          </a:p>
          <a:p>
            <a:pPr marL="0" indent="0">
              <a:buNone/>
            </a:pPr>
            <a:r>
              <a:rPr lang="tr-TR" sz="2400" dirty="0" smtClean="0"/>
              <a:t>Bu </a:t>
            </a:r>
            <a:r>
              <a:rPr lang="tr-TR" sz="2400" dirty="0"/>
              <a:t>nedenle her gün işlenen konuların tekrarı, haftalık ve aylık konu tekrarları konusunda okula destek olarak aile de uyarılarda </a:t>
            </a:r>
            <a:r>
              <a:rPr lang="tr-TR" sz="2400" dirty="0" smtClean="0"/>
              <a:t>bulunmalıdır. </a:t>
            </a:r>
          </a:p>
          <a:p>
            <a:pPr marL="0" indent="0">
              <a:buNone/>
            </a:pPr>
            <a:r>
              <a:rPr lang="tr-TR" sz="2400" dirty="0" smtClean="0"/>
              <a:t>Tekrarlanmayan </a:t>
            </a:r>
            <a:r>
              <a:rPr lang="tr-TR" sz="2400" dirty="0"/>
              <a:t>bilginin unutulacağı çocuklara öğretilmelidir. Konular tam öğrenildikten sonra da mümkün olan en fazla sayıda soru tipini görmeleri çocukların başarısını </a:t>
            </a:r>
            <a:r>
              <a:rPr lang="tr-TR" sz="2400" dirty="0" smtClean="0"/>
              <a:t>artıracaktır</a:t>
            </a:r>
            <a:r>
              <a:rPr lang="tr-TR" sz="2400" dirty="0"/>
              <a:t>.</a:t>
            </a:r>
            <a:endParaRPr lang="tr-TR" sz="2400" dirty="0" smtClean="0"/>
          </a:p>
        </p:txBody>
      </p:sp>
      <p:pic>
        <p:nvPicPr>
          <p:cNvPr id="5122" name="Picture 2" descr="Asya, Karikatür, Çocuk, Çocuklar, Duv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972790"/>
            <a:ext cx="3384376" cy="291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217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20688"/>
            <a:ext cx="8229600" cy="1143000"/>
          </a:xfrm>
        </p:spPr>
        <p:txBody>
          <a:bodyPr>
            <a:normAutofit/>
          </a:bodyPr>
          <a:lstStyle/>
          <a:p>
            <a:r>
              <a:rPr lang="tr-TR" sz="6600" b="1" u="sng" dirty="0" smtClean="0">
                <a:solidFill>
                  <a:schemeClr val="accent6">
                    <a:lumMod val="75000"/>
                  </a:schemeClr>
                </a:solidFill>
                <a:effectLst>
                  <a:outerShdw blurRad="38100" dist="38100" dir="2700000" algn="tl">
                    <a:srgbClr val="000000">
                      <a:alpha val="43137"/>
                    </a:srgbClr>
                  </a:outerShdw>
                </a:effectLst>
              </a:rPr>
              <a:t>Sınav Süreci</a:t>
            </a:r>
            <a:endParaRPr lang="tr-TR" sz="6600" b="1" u="sng" dirty="0">
              <a:solidFill>
                <a:schemeClr val="accent6">
                  <a:lumMod val="75000"/>
                </a:schemeClr>
              </a:solidFill>
              <a:effectLst>
                <a:outerShdw blurRad="38100" dist="38100" dir="2700000" algn="tl">
                  <a:srgbClr val="000000">
                    <a:alpha val="43137"/>
                  </a:srgbClr>
                </a:outerShdw>
              </a:effectLst>
            </a:endParaRPr>
          </a:p>
        </p:txBody>
      </p:sp>
      <p:pic>
        <p:nvPicPr>
          <p:cNvPr id="4" name="Picture 4" descr="sÄ±nav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0152" y="2476277"/>
            <a:ext cx="6605464" cy="44091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353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052736"/>
            <a:ext cx="8229600" cy="5616624"/>
          </a:xfrm>
        </p:spPr>
        <p:txBody>
          <a:bodyPr>
            <a:normAutofit fontScale="90000"/>
          </a:bodyPr>
          <a:lstStyle/>
          <a:p>
            <a:r>
              <a:rPr lang="tr-TR" sz="6700" b="1" dirty="0">
                <a:solidFill>
                  <a:schemeClr val="accent6">
                    <a:lumMod val="75000"/>
                  </a:schemeClr>
                </a:solidFill>
                <a:effectLst>
                  <a:outerShdw blurRad="38100" dist="38100" dir="2700000" algn="tl">
                    <a:srgbClr val="000000">
                      <a:alpha val="43137"/>
                    </a:srgbClr>
                  </a:outerShdw>
                </a:effectLst>
              </a:rPr>
              <a:t>Sınav ≠ Hayat </a:t>
            </a:r>
            <a:r>
              <a:rPr lang="tr-TR" sz="6700" b="1" dirty="0" smtClean="0">
                <a:solidFill>
                  <a:srgbClr val="FF0000"/>
                </a:solidFill>
                <a:effectLst>
                  <a:outerShdw blurRad="38100" dist="38100" dir="2700000" algn="tl">
                    <a:srgbClr val="000000">
                      <a:alpha val="43137"/>
                    </a:srgbClr>
                  </a:outerShdw>
                </a:effectLst>
              </a:rPr>
              <a:t/>
            </a:r>
            <a:br>
              <a:rPr lang="tr-TR" sz="6700" b="1" dirty="0" smtClean="0">
                <a:solidFill>
                  <a:srgbClr val="FF0000"/>
                </a:solidFill>
                <a:effectLst>
                  <a:outerShdw blurRad="38100" dist="38100" dir="2700000" algn="tl">
                    <a:srgbClr val="000000">
                      <a:alpha val="43137"/>
                    </a:srgbClr>
                  </a:outerShdw>
                </a:effectLst>
              </a:rPr>
            </a:br>
            <a:r>
              <a:rPr lang="tr-TR" sz="3200" b="1" dirty="0" smtClean="0"/>
              <a:t>Elbette ki bu sınav, çocuklarımızın geleceği için önemli bir role sahiptir. Başarılı olmaları hepimizi mutlu eder. Ancak, istenilen başarı gelmediğinde bu durum dünyanın sonu olmayacaktır. </a:t>
            </a:r>
            <a:br>
              <a:rPr lang="tr-TR" sz="3200" b="1" dirty="0" smtClean="0"/>
            </a:br>
            <a:r>
              <a:rPr lang="tr-TR" sz="3200" b="1" dirty="0"/>
              <a:t/>
            </a:r>
            <a:br>
              <a:rPr lang="tr-TR" sz="3200" b="1" dirty="0"/>
            </a:br>
            <a:r>
              <a:rPr lang="tr-TR" sz="3200" b="1" dirty="0" smtClean="0"/>
              <a:t>Çocuğun sınavda istediği başarıya ulaşamamış olması hayatı boyunca başarısız olacağı anlamına gelmez. </a:t>
            </a:r>
            <a:br>
              <a:rPr lang="tr-TR" sz="3200" b="1" dirty="0" smtClean="0"/>
            </a:br>
            <a:r>
              <a:rPr lang="tr-TR" sz="3200" b="1" dirty="0"/>
              <a:t/>
            </a:r>
            <a:br>
              <a:rPr lang="tr-TR" sz="3200" b="1" dirty="0"/>
            </a:br>
            <a:r>
              <a:rPr lang="tr-TR" sz="3200" b="1" dirty="0" smtClean="0"/>
              <a:t>Sınavlar, yalnızca </a:t>
            </a:r>
            <a:r>
              <a:rPr lang="tr-TR" sz="3200" b="1" dirty="0"/>
              <a:t>onların o yılki ders çalışma ve öğrenme miktarını </a:t>
            </a:r>
            <a:r>
              <a:rPr lang="tr-TR" sz="3200" b="1" dirty="0" smtClean="0"/>
              <a:t>ölçmektedir.</a:t>
            </a:r>
            <a:r>
              <a:rPr lang="tr-TR" sz="3200" b="1" dirty="0"/>
              <a:t/>
            </a:r>
            <a:br>
              <a:rPr lang="tr-TR" sz="3200" b="1" dirty="0"/>
            </a:br>
            <a:r>
              <a:rPr lang="tr-TR" sz="6700" b="1" dirty="0">
                <a:solidFill>
                  <a:srgbClr val="FF0000"/>
                </a:solidFill>
                <a:effectLst>
                  <a:outerShdw blurRad="38100" dist="38100" dir="2700000" algn="tl">
                    <a:srgbClr val="000000">
                      <a:alpha val="43137"/>
                    </a:srgbClr>
                  </a:outerShdw>
                </a:effectLst>
              </a:rPr>
              <a:t/>
            </a:r>
            <a:br>
              <a:rPr lang="tr-TR" sz="6700" b="1" dirty="0">
                <a:solidFill>
                  <a:srgbClr val="FF0000"/>
                </a:solidFill>
                <a:effectLst>
                  <a:outerShdw blurRad="38100" dist="38100" dir="2700000" algn="tl">
                    <a:srgbClr val="000000">
                      <a:alpha val="43137"/>
                    </a:srgbClr>
                  </a:outerShdw>
                </a:effectLst>
              </a:rPr>
            </a:br>
            <a:endParaRPr lang="tr-T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1637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539552" y="28828"/>
            <a:ext cx="8229600" cy="114300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tr-TR" dirty="0" smtClean="0"/>
              <a:t>Sınav Sürecinde Anne Baba Tutumları</a:t>
            </a:r>
            <a:endParaRPr lang="tr-TR" dirty="0"/>
          </a:p>
        </p:txBody>
      </p:sp>
      <p:pic>
        <p:nvPicPr>
          <p:cNvPr id="2050" name="Picture 2" descr="C:\Users\USER\Desktop\images (2).jpg"/>
          <p:cNvPicPr>
            <a:picLocks noChangeAspect="1" noChangeArrowheads="1"/>
          </p:cNvPicPr>
          <p:nvPr/>
        </p:nvPicPr>
        <p:blipFill>
          <a:blip r:embed="rId2"/>
          <a:srcRect/>
          <a:stretch>
            <a:fillRect/>
          </a:stretch>
        </p:blipFill>
        <p:spPr bwMode="auto">
          <a:xfrm>
            <a:off x="1311255" y="2000241"/>
            <a:ext cx="7000924" cy="3500462"/>
          </a:xfrm>
          <a:prstGeom prst="rect">
            <a:avLst/>
          </a:prstGeom>
          <a:noFill/>
        </p:spPr>
      </p:pic>
    </p:spTree>
    <p:extLst>
      <p:ext uri="{BB962C8B-B14F-4D97-AF65-F5344CB8AC3E}">
        <p14:creationId xmlns:p14="http://schemas.microsoft.com/office/powerpoint/2010/main" val="1818990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0"/>
            <a:ext cx="5482952" cy="4090466"/>
          </a:xfrm>
        </p:spPr>
        <p:txBody>
          <a:bodyPr>
            <a:normAutofit/>
          </a:bodyPr>
          <a:lstStyle/>
          <a:p>
            <a:r>
              <a:rPr lang="tr-TR" b="1" dirty="0">
                <a:effectLst>
                  <a:outerShdw blurRad="38100" dist="38100" dir="2700000" algn="tl">
                    <a:srgbClr val="000000">
                      <a:alpha val="43137"/>
                    </a:srgbClr>
                  </a:outerShdw>
                </a:effectLst>
                <a:latin typeface="Book Antiqua" panose="02040602050305030304" pitchFamily="18" charset="0"/>
              </a:rPr>
              <a:t>Çocuğunuzun ergenlik döneminde olduğunu unutmayın. </a:t>
            </a:r>
          </a:p>
        </p:txBody>
      </p:sp>
      <p:pic>
        <p:nvPicPr>
          <p:cNvPr id="6146" name="Picture 2" descr="Kız, Kitabın, Yığın, Okuman, Kitap Yığını, Öğrenm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832" y="980728"/>
            <a:ext cx="2938636"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958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596" y="642918"/>
            <a:ext cx="8229600" cy="3484983"/>
          </a:xfrm>
        </p:spPr>
        <p:txBody>
          <a:bodyPr>
            <a:normAutofit/>
          </a:bodyPr>
          <a:lstStyle/>
          <a:p>
            <a:r>
              <a:rPr lang="tr-TR" dirty="0"/>
              <a:t>O</a:t>
            </a:r>
            <a:r>
              <a:rPr lang="tr-TR" dirty="0" smtClean="0"/>
              <a:t>kul çağındaki çocukların </a:t>
            </a:r>
            <a:r>
              <a:rPr lang="tr-TR" dirty="0"/>
              <a:t>okulda </a:t>
            </a:r>
            <a:r>
              <a:rPr lang="tr-TR" dirty="0" smtClean="0"/>
              <a:t>geçirdikleri süre çoğunlukla ailesinin </a:t>
            </a:r>
            <a:r>
              <a:rPr lang="tr-TR" dirty="0"/>
              <a:t>yanında geçirdiği </a:t>
            </a:r>
            <a:r>
              <a:rPr lang="tr-TR" dirty="0" smtClean="0"/>
              <a:t>zamandan daha </a:t>
            </a:r>
            <a:r>
              <a:rPr lang="tr-TR" dirty="0"/>
              <a:t>fazladır. </a:t>
            </a:r>
            <a:endParaRPr lang="tr-TR" dirty="0" smtClean="0"/>
          </a:p>
          <a:p>
            <a:r>
              <a:rPr lang="tr-TR" dirty="0" smtClean="0"/>
              <a:t>Çocuğun </a:t>
            </a:r>
            <a:r>
              <a:rPr lang="tr-TR" dirty="0"/>
              <a:t>en büyük destek kaynağı olan </a:t>
            </a:r>
            <a:r>
              <a:rPr lang="tr-TR" dirty="0" smtClean="0"/>
              <a:t>ailesinin </a:t>
            </a:r>
            <a:r>
              <a:rPr lang="tr-TR" dirty="0"/>
              <a:t>okul yaşamının içinde yer alması </a:t>
            </a:r>
            <a:r>
              <a:rPr lang="tr-TR" dirty="0" smtClean="0"/>
              <a:t>bir </a:t>
            </a:r>
            <a:r>
              <a:rPr lang="tr-TR" dirty="0"/>
              <a:t>ebeveynlik sorumluluğudur. </a:t>
            </a:r>
            <a:endParaRPr lang="tr-TR" sz="2800" dirty="0" smtClean="0"/>
          </a:p>
        </p:txBody>
      </p:sp>
      <p:pic>
        <p:nvPicPr>
          <p:cNvPr id="2050" name="Picture 2" descr="Baba, Oğul, Okul, Aile, Sınıf, Aşk, Insanlar, Birlikt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056" b="93333" l="1667" r="98611">
                        <a14:foregroundMark x1="54583" y1="43056" x2="56111" y2="65139"/>
                        <a14:foregroundMark x1="21111" y1="55694" x2="30139" y2="67361"/>
                        <a14:foregroundMark x1="15000" y1="68611" x2="30556" y2="74444"/>
                        <a14:foregroundMark x1="40556" y1="79028" x2="60556" y2="77917"/>
                        <a14:foregroundMark x1="73472" y1="73750" x2="84444" y2="67500"/>
                      </a14:backgroundRemoval>
                    </a14:imgEffect>
                  </a14:imgLayer>
                </a14:imgProps>
              </a:ext>
              <a:ext uri="{28A0092B-C50C-407E-A947-70E740481C1C}">
                <a14:useLocalDpi xmlns:a14="http://schemas.microsoft.com/office/drawing/2010/main" val="0"/>
              </a:ext>
            </a:extLst>
          </a:blip>
          <a:srcRect/>
          <a:stretch>
            <a:fillRect/>
          </a:stretch>
        </p:blipFill>
        <p:spPr bwMode="auto">
          <a:xfrm>
            <a:off x="2285984" y="3143248"/>
            <a:ext cx="4098552" cy="409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85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6888" y="692696"/>
            <a:ext cx="8850204" cy="1323439"/>
          </a:xfrm>
          <a:prstGeom prst="rect">
            <a:avLst/>
          </a:prstGeom>
        </p:spPr>
        <p:txBody>
          <a:bodyPr wrap="square">
            <a:spAutoFit/>
          </a:bodyPr>
          <a:lstStyle/>
          <a:p>
            <a:pPr algn="ctr"/>
            <a:r>
              <a:rPr lang="tr-TR" sz="4000" b="1" dirty="0">
                <a:solidFill>
                  <a:prstClr val="black"/>
                </a:solidFill>
                <a:effectLst>
                  <a:outerShdw blurRad="38100" dist="38100" dir="2700000" algn="tl">
                    <a:srgbClr val="000000">
                      <a:alpha val="43137"/>
                    </a:srgbClr>
                  </a:outerShdw>
                </a:effectLst>
                <a:latin typeface="Book Antiqua" panose="02040602050305030304" pitchFamily="18" charset="0"/>
              </a:rPr>
              <a:t>Çocuğunuzun ilgi ve yeteneklerinin farkına </a:t>
            </a:r>
            <a:r>
              <a:rPr lang="tr-TR" sz="4000" b="1" dirty="0" smtClean="0">
                <a:solidFill>
                  <a:prstClr val="black"/>
                </a:solidFill>
                <a:effectLst>
                  <a:outerShdw blurRad="38100" dist="38100" dir="2700000" algn="tl">
                    <a:srgbClr val="000000">
                      <a:alpha val="43137"/>
                    </a:srgbClr>
                  </a:outerShdw>
                </a:effectLst>
                <a:latin typeface="Book Antiqua" panose="02040602050305030304" pitchFamily="18" charset="0"/>
              </a:rPr>
              <a:t>varın.</a:t>
            </a:r>
            <a:endParaRPr lang="tr-TR" sz="4000" b="1" dirty="0">
              <a:solidFill>
                <a:prstClr val="black"/>
              </a:solidFill>
              <a:effectLst>
                <a:outerShdw blurRad="38100" dist="38100" dir="2700000" algn="tl">
                  <a:srgbClr val="000000">
                    <a:alpha val="43137"/>
                  </a:srgbClr>
                </a:outerShdw>
              </a:effectLst>
              <a:latin typeface="Book Antiqua" panose="02040602050305030304" pitchFamily="18" charset="0"/>
            </a:endParaRPr>
          </a:p>
        </p:txBody>
      </p:sp>
      <p:pic>
        <p:nvPicPr>
          <p:cNvPr id="3076" name="Picture 4" descr="Çizim, Çocuk, Şekil, Sanat, Yetenek, Kart, Boya Kalemi"/>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90" b="89764" l="10000" r="96354">
                        <a14:foregroundMark x1="63542" y1="14016" x2="63542" y2="14016"/>
                        <a14:foregroundMark x1="68542" y1="22835" x2="68542" y2="22835"/>
                        <a14:foregroundMark x1="74271" y1="22992" x2="74271" y2="22992"/>
                        <a14:foregroundMark x1="68646" y1="5512" x2="68646" y2="5512"/>
                        <a14:foregroundMark x1="84688" y1="15433" x2="84688" y2="15433"/>
                        <a14:foregroundMark x1="69271" y1="5984" x2="69271" y2="5984"/>
                        <a14:foregroundMark x1="84167" y1="15276" x2="84167" y2="15276"/>
                        <a14:foregroundMark x1="72188" y1="12283" x2="72188" y2="12283"/>
                        <a14:foregroundMark x1="82292" y1="9449" x2="82292" y2="9449"/>
                        <a14:foregroundMark x1="78021" y1="21890" x2="78021" y2="21890"/>
                        <a14:foregroundMark x1="86563" y1="9921" x2="86563" y2="9921"/>
                        <a14:foregroundMark x1="83646" y1="10236" x2="83646" y2="10236"/>
                        <a14:foregroundMark x1="81042" y1="9921" x2="80833" y2="17480"/>
                        <a14:foregroundMark x1="73229" y1="2992" x2="92604" y2="2205"/>
                        <a14:foregroundMark x1="75313" y1="37008" x2="86563" y2="31024"/>
                        <a14:foregroundMark x1="88958" y1="33543" x2="93854" y2="20315"/>
                        <a14:foregroundMark x1="70729" y1="82520" x2="70729" y2="82520"/>
                        <a14:foregroundMark x1="60729" y1="77638" x2="60729" y2="77638"/>
                        <a14:foregroundMark x1="59688" y1="73701" x2="61875" y2="78898"/>
                        <a14:foregroundMark x1="84583" y1="66142" x2="89167" y2="79685"/>
                        <a14:foregroundMark x1="91354" y1="82835" x2="47292" y2="87874"/>
                        <a14:foregroundMark x1="55104" y1="80000" x2="81771" y2="69764"/>
                        <a14:foregroundMark x1="82083" y1="74646" x2="76667" y2="82205"/>
                        <a14:foregroundMark x1="74896" y1="83465" x2="80313" y2="83465"/>
                        <a14:foregroundMark x1="81563" y1="31811" x2="86146" y2="16063"/>
                        <a14:foregroundMark x1="89792" y1="18583" x2="91979" y2="4882"/>
                        <a14:foregroundMark x1="92396" y1="17323" x2="94167" y2="7717"/>
                      </a14:backgroundRemoval>
                    </a14:imgEffect>
                  </a14:imgLayer>
                </a14:imgProps>
              </a:ext>
              <a:ext uri="{28A0092B-C50C-407E-A947-70E740481C1C}">
                <a14:useLocalDpi xmlns:a14="http://schemas.microsoft.com/office/drawing/2010/main" val="0"/>
              </a:ext>
            </a:extLst>
          </a:blip>
          <a:srcRect r="6765"/>
          <a:stretch/>
        </p:blipFill>
        <p:spPr bwMode="auto">
          <a:xfrm>
            <a:off x="2699792" y="2491470"/>
            <a:ext cx="6444208" cy="45718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299984" y="2491470"/>
            <a:ext cx="341987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smtClean="0">
                <a:ln>
                  <a:noFill/>
                </a:ln>
                <a:solidFill>
                  <a:schemeClr val="tx1"/>
                </a:solidFill>
                <a:effectLst/>
                <a:latin typeface="Calibri" panose="020F0502020204030204" pitchFamily="34" charset="0"/>
                <a:ea typeface="+mn-ea"/>
                <a:cs typeface="+mn-cs"/>
              </a:rPr>
              <a:t>Yetenek, çocuğunuzun doğuştan gelen bir özelliğidir ve başarının temel belirleyicisidir.</a:t>
            </a:r>
            <a:endParaRPr kumimoji="0" lang="tr-TR" altLang="tr-T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dirty="0" smtClean="0">
              <a:ln>
                <a:noFill/>
              </a:ln>
              <a:solidFill>
                <a:schemeClr val="tx1"/>
              </a:solidFill>
              <a:effectLst/>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800" b="0" i="0" u="none" strike="noStrike" cap="none" normalizeH="0" baseline="0" dirty="0" smtClean="0">
                <a:ln>
                  <a:noFill/>
                </a:ln>
                <a:solidFill>
                  <a:schemeClr val="tx1"/>
                </a:solidFill>
                <a:effectLst/>
                <a:latin typeface="Calibri" panose="020F0502020204030204" pitchFamily="34" charset="0"/>
                <a:ea typeface="+mn-ea"/>
                <a:cs typeface="+mn-cs"/>
              </a:rPr>
              <a:t>İlgi ise, herhangi bir etkinlikten hoşlanmasını ifade eden bir kavramdır.</a:t>
            </a:r>
            <a:endParaRPr kumimoji="0" lang="tr-TR" altLang="tr-TR"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6396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9552" y="491480"/>
            <a:ext cx="784887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eaLnBrk="0" fontAlgn="base" hangingPunct="0">
              <a:spcBef>
                <a:spcPct val="0"/>
              </a:spcBef>
              <a:spcAft>
                <a:spcPct val="0"/>
              </a:spcAft>
              <a:buFont typeface="Arial" panose="020B0604020202020204" pitchFamily="34" charset="0"/>
              <a:buChar char="•"/>
            </a:pPr>
            <a:r>
              <a:rPr kumimoji="0" lang="tr-TR" altLang="tr-TR" sz="3000" b="0" i="0" u="none" strike="noStrike" cap="none" normalizeH="0" baseline="0" dirty="0" smtClean="0">
                <a:ln>
                  <a:noFill/>
                </a:ln>
                <a:solidFill>
                  <a:schemeClr val="tx1"/>
                </a:solidFill>
                <a:effectLst/>
                <a:latin typeface="Calibri" panose="020F0502020204030204" pitchFamily="34" charset="0"/>
              </a:rPr>
              <a:t>İlgiler, dönemsel olarak</a:t>
            </a:r>
            <a:r>
              <a:rPr kumimoji="0" lang="tr-TR" altLang="tr-TR" sz="3000" b="0" i="0" u="none" strike="noStrike" cap="none" normalizeH="0" dirty="0" smtClean="0">
                <a:ln>
                  <a:noFill/>
                </a:ln>
                <a:solidFill>
                  <a:schemeClr val="tx1"/>
                </a:solidFill>
                <a:effectLst/>
                <a:latin typeface="Calibri" panose="020F0502020204030204" pitchFamily="34" charset="0"/>
              </a:rPr>
              <a:t> değişebilmektedir.</a:t>
            </a:r>
            <a:r>
              <a:rPr lang="tr-TR" altLang="tr-TR" sz="3000" dirty="0">
                <a:latin typeface="Calibri" panose="020F0502020204030204" pitchFamily="34" charset="0"/>
              </a:rPr>
              <a:t> (Çocuk bir gün doktor, ertesi gün müzisyen, sonraki gün modacı olmak isteyebilir</a:t>
            </a:r>
            <a:r>
              <a:rPr lang="tr-TR" altLang="tr-TR" sz="3000" dirty="0" smtClean="0">
                <a:latin typeface="Calibri" panose="020F0502020204030204" pitchFamily="34" charset="0"/>
              </a:rPr>
              <a:t>.).</a:t>
            </a:r>
            <a:endParaRPr kumimoji="0" lang="tr-TR" altLang="tr-TR" sz="3000" b="0" i="0" u="none" strike="noStrike" cap="none" normalizeH="0" dirty="0" smtClean="0">
              <a:ln>
                <a:noFill/>
              </a:ln>
              <a:solidFill>
                <a:schemeClr val="tx1"/>
              </a:solidFill>
              <a:effectLst/>
              <a:latin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tr-TR" altLang="tr-TR" sz="3000" baseline="0" dirty="0" smtClean="0">
                <a:latin typeface="Calibri" panose="020F0502020204030204" pitchFamily="34" charset="0"/>
              </a:rPr>
              <a:t>Ergenlik</a:t>
            </a:r>
            <a:r>
              <a:rPr lang="tr-TR" altLang="tr-TR" sz="3000" dirty="0" smtClean="0">
                <a:latin typeface="Calibri" panose="020F0502020204030204" pitchFamily="34" charset="0"/>
              </a:rPr>
              <a:t> döneminin sonlarına doğru ilgiler daha kararlı hale gelebilmektedir. </a:t>
            </a:r>
            <a:endParaRPr kumimoji="0" lang="tr-TR" altLang="tr-TR" sz="3000" b="0" i="0" u="none" strike="noStrike" cap="none" normalizeH="0" baseline="0" dirty="0">
              <a:ln>
                <a:noFill/>
              </a:ln>
              <a:solidFill>
                <a:schemeClr val="tx1"/>
              </a:solidFill>
              <a:effectLst/>
              <a:latin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3000" b="0" i="0" u="none" strike="noStrike" cap="none" normalizeH="0" baseline="0" dirty="0" smtClean="0">
                <a:ln>
                  <a:noFill/>
                </a:ln>
                <a:solidFill>
                  <a:schemeClr val="tx1"/>
                </a:solidFill>
                <a:effectLst/>
                <a:latin typeface="Calibri" panose="020F0502020204030204" pitchFamily="34" charset="0"/>
              </a:rPr>
              <a:t>Aileler, çocukları ilgi ve yetenekleri</a:t>
            </a:r>
            <a:r>
              <a:rPr kumimoji="0" lang="tr-TR" altLang="tr-TR" sz="3000" b="0" i="0" u="none" strike="noStrike" cap="none" normalizeH="0" dirty="0" smtClean="0">
                <a:ln>
                  <a:noFill/>
                </a:ln>
                <a:solidFill>
                  <a:schemeClr val="tx1"/>
                </a:solidFill>
                <a:effectLst/>
                <a:latin typeface="Calibri" panose="020F0502020204030204" pitchFamily="34" charset="0"/>
              </a:rPr>
              <a:t> doğrultusunda desteklemelidir.</a:t>
            </a:r>
            <a:endParaRPr kumimoji="0" lang="tr-TR" altLang="tr-TR" sz="3000" b="0" i="0" u="none" strike="noStrike" cap="none" normalizeH="0" baseline="0" dirty="0" smtClean="0">
              <a:ln>
                <a:noFill/>
              </a:ln>
              <a:solidFill>
                <a:schemeClr val="tx1"/>
              </a:solidFill>
              <a:effectLst/>
              <a:latin typeface="Arial" panose="020B0604020202020204" pitchFamily="34" charset="0"/>
            </a:endParaRPr>
          </a:p>
        </p:txBody>
      </p:sp>
      <p:sp>
        <p:nvSpPr>
          <p:cNvPr id="4" name="Dikdörtgen 3"/>
          <p:cNvSpPr/>
          <p:nvPr/>
        </p:nvSpPr>
        <p:spPr>
          <a:xfrm>
            <a:off x="1835696" y="5157192"/>
            <a:ext cx="5418348" cy="954107"/>
          </a:xfrm>
          <a:prstGeom prst="rect">
            <a:avLst/>
          </a:prstGeom>
        </p:spPr>
        <p:txBody>
          <a:bodyPr wrap="square">
            <a:spAutoFit/>
          </a:bodyPr>
          <a:lstStyle/>
          <a:p>
            <a:pPr algn="ctr"/>
            <a:r>
              <a:rPr lang="tr-TR" sz="2800" b="1" dirty="0">
                <a:solidFill>
                  <a:prstClr val="black"/>
                </a:solidFill>
                <a:effectLst>
                  <a:outerShdw blurRad="38100" dist="38100" dir="2700000" algn="tl">
                    <a:srgbClr val="000000">
                      <a:alpha val="43137"/>
                    </a:srgbClr>
                  </a:outerShdw>
                </a:effectLst>
                <a:latin typeface="Book Antiqua" panose="02040602050305030304" pitchFamily="18" charset="0"/>
              </a:rPr>
              <a:t>Yapamadıklarına değil, </a:t>
            </a:r>
            <a:r>
              <a:rPr lang="tr-TR" sz="2800" b="1" dirty="0" smtClean="0">
                <a:solidFill>
                  <a:prstClr val="black"/>
                </a:solidFill>
                <a:effectLst>
                  <a:outerShdw blurRad="38100" dist="38100" dir="2700000" algn="tl">
                    <a:srgbClr val="000000">
                      <a:alpha val="43137"/>
                    </a:srgbClr>
                  </a:outerShdw>
                </a:effectLst>
                <a:latin typeface="Book Antiqua" panose="02040602050305030304" pitchFamily="18" charset="0"/>
              </a:rPr>
              <a:t>yapabildiklerine odaklanın.</a:t>
            </a:r>
            <a:endParaRPr lang="tr-TR" sz="2800" b="1" dirty="0">
              <a:solidFill>
                <a:prstClr val="black"/>
              </a:solidFill>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3983359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15635" y="188640"/>
            <a:ext cx="6016391" cy="707886"/>
          </a:xfrm>
          <a:prstGeom prst="rect">
            <a:avLst/>
          </a:prstGeom>
        </p:spPr>
        <p:txBody>
          <a:bodyPr wrap="none">
            <a:spAutoFit/>
          </a:bodyPr>
          <a:lstStyle/>
          <a:p>
            <a:r>
              <a:rPr lang="tr-TR" sz="4000" b="1" dirty="0">
                <a:solidFill>
                  <a:prstClr val="black"/>
                </a:solidFill>
                <a:effectLst>
                  <a:outerShdw blurRad="38100" dist="38100" dir="2700000" algn="tl">
                    <a:srgbClr val="000000">
                      <a:alpha val="43137"/>
                    </a:srgbClr>
                  </a:outerShdw>
                </a:effectLst>
                <a:latin typeface="Book Antiqua" panose="02040602050305030304" pitchFamily="18" charset="0"/>
              </a:rPr>
              <a:t>Kıyaslamalar yapmayın. </a:t>
            </a:r>
          </a:p>
        </p:txBody>
      </p:sp>
      <p:pic>
        <p:nvPicPr>
          <p:cNvPr id="5122" name="Picture 2" descr="Terazi, Adalet, Red, Denge, Hukuk, Yargıç, Yasal"/>
          <p:cNvPicPr>
            <a:picLocks noChangeAspect="1" noChangeArrowheads="1"/>
          </p:cNvPicPr>
          <p:nvPr/>
        </p:nvPicPr>
        <p:blipFill>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4391574" y="2770665"/>
            <a:ext cx="4748626" cy="410445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51830" y="2276872"/>
            <a:ext cx="4239744" cy="1938992"/>
          </a:xfrm>
          <a:prstGeom prst="rect">
            <a:avLst/>
          </a:prstGeom>
        </p:spPr>
        <p:txBody>
          <a:bodyPr wrap="square">
            <a:spAutoFit/>
          </a:bodyPr>
          <a:lstStyle/>
          <a:p>
            <a:r>
              <a:rPr lang="tr-TR" sz="3000" dirty="0"/>
              <a:t>Kıyaslamak çocuğu motive etmeyecek; bunun </a:t>
            </a:r>
            <a:r>
              <a:rPr lang="tr-TR" sz="3000" dirty="0" smtClean="0"/>
              <a:t>yerine çocukta özgüven kaybına neden </a:t>
            </a:r>
            <a:r>
              <a:rPr lang="tr-TR" sz="3000" dirty="0"/>
              <a:t>olacaktır.</a:t>
            </a:r>
          </a:p>
        </p:txBody>
      </p:sp>
    </p:spTree>
    <p:extLst>
      <p:ext uri="{BB962C8B-B14F-4D97-AF65-F5344CB8AC3E}">
        <p14:creationId xmlns:p14="http://schemas.microsoft.com/office/powerpoint/2010/main" val="71461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7664" y="484459"/>
            <a:ext cx="5799986" cy="707886"/>
          </a:xfrm>
          <a:prstGeom prst="rect">
            <a:avLst/>
          </a:prstGeom>
        </p:spPr>
        <p:txBody>
          <a:bodyPr wrap="none">
            <a:spAutoFit/>
          </a:bodyPr>
          <a:lstStyle/>
          <a:p>
            <a:r>
              <a:rPr lang="tr-TR" sz="4000" b="1" dirty="0">
                <a:solidFill>
                  <a:prstClr val="black"/>
                </a:solidFill>
                <a:effectLst>
                  <a:outerShdw blurRad="38100" dist="38100" dir="2700000" algn="tl">
                    <a:srgbClr val="000000">
                      <a:alpha val="43137"/>
                    </a:srgbClr>
                  </a:outerShdw>
                </a:effectLst>
                <a:latin typeface="Book Antiqua" panose="02040602050305030304" pitchFamily="18" charset="0"/>
              </a:rPr>
              <a:t>Olumlu iletişim kurun. </a:t>
            </a:r>
          </a:p>
        </p:txBody>
      </p:sp>
      <p:sp>
        <p:nvSpPr>
          <p:cNvPr id="3" name="Dikdörtgen 2"/>
          <p:cNvSpPr/>
          <p:nvPr/>
        </p:nvSpPr>
        <p:spPr>
          <a:xfrm>
            <a:off x="251520" y="1412776"/>
            <a:ext cx="5040560" cy="4832092"/>
          </a:xfrm>
          <a:prstGeom prst="rect">
            <a:avLst/>
          </a:prstGeom>
        </p:spPr>
        <p:txBody>
          <a:bodyPr wrap="square">
            <a:spAutoFit/>
          </a:bodyPr>
          <a:lstStyle/>
          <a:p>
            <a:pPr marL="285750" indent="-285750">
              <a:buFont typeface="Arial" panose="020B0604020202020204" pitchFamily="34" charset="0"/>
              <a:buChar char="•"/>
            </a:pPr>
            <a:r>
              <a:rPr lang="tr-TR" sz="2800" dirty="0"/>
              <a:t>Çocuğa özel bir zaman </a:t>
            </a:r>
            <a:r>
              <a:rPr lang="tr-TR" sz="2800" dirty="0" smtClean="0"/>
              <a:t>ayırmalı. (Başka bir şeyle ilgilenirken sağlıklı bir iletişim kurulamaz.)</a:t>
            </a:r>
            <a:endParaRPr lang="tr-TR" sz="2800" dirty="0"/>
          </a:p>
          <a:p>
            <a:pPr marL="285750" indent="-285750">
              <a:buFont typeface="Arial" panose="020B0604020202020204" pitchFamily="34" charset="0"/>
              <a:buChar char="•"/>
            </a:pPr>
            <a:r>
              <a:rPr lang="tr-TR" sz="2800" dirty="0" smtClean="0"/>
              <a:t>Çocukla göz </a:t>
            </a:r>
            <a:r>
              <a:rPr lang="tr-TR" sz="2800" dirty="0"/>
              <a:t>teması </a:t>
            </a:r>
            <a:r>
              <a:rPr lang="tr-TR" sz="2800" dirty="0" smtClean="0"/>
              <a:t>kurulmalı,</a:t>
            </a:r>
            <a:endParaRPr lang="tr-TR" sz="2800" dirty="0"/>
          </a:p>
          <a:p>
            <a:pPr marL="285750" indent="-285750">
              <a:buFont typeface="Arial" panose="020B0604020202020204" pitchFamily="34" charset="0"/>
              <a:buChar char="•"/>
            </a:pPr>
            <a:r>
              <a:rPr lang="tr-TR" sz="2800" dirty="0" smtClean="0"/>
              <a:t>Çocuğun duyguları dinlenmeli,</a:t>
            </a:r>
            <a:endParaRPr lang="tr-TR" sz="2800" dirty="0"/>
          </a:p>
          <a:p>
            <a:pPr marL="285750" indent="-285750">
              <a:buFont typeface="Arial" panose="020B0604020202020204" pitchFamily="34" charset="0"/>
              <a:buChar char="•"/>
            </a:pPr>
            <a:r>
              <a:rPr lang="tr-TR" sz="2800" dirty="0"/>
              <a:t>Yargılayıcı olmayan iletişim ifadeleri kullanılmalıdır</a:t>
            </a:r>
            <a:r>
              <a:rPr lang="tr-TR" sz="2800" dirty="0" smtClean="0"/>
              <a:t>.</a:t>
            </a:r>
          </a:p>
          <a:p>
            <a:pPr marL="285750" indent="-285750">
              <a:buFont typeface="Arial" panose="020B0604020202020204" pitchFamily="34" charset="0"/>
              <a:buChar char="•"/>
            </a:pPr>
            <a:r>
              <a:rPr lang="tr-TR" sz="2800" dirty="0" smtClean="0"/>
              <a:t>Eleştiriler, çocuğun kişiliğine değil davranışlarına yönelik olarak yapıcı bir şekilde sunulmalıdır.</a:t>
            </a:r>
            <a:endParaRPr lang="tr-TR" sz="2800" dirty="0"/>
          </a:p>
        </p:txBody>
      </p:sp>
      <p:pic>
        <p:nvPicPr>
          <p:cNvPr id="3074" name="Picture 2" descr="C:\Users\USER\Desktop\indir (1).jpg"/>
          <p:cNvPicPr>
            <a:picLocks noChangeAspect="1" noChangeArrowheads="1"/>
          </p:cNvPicPr>
          <p:nvPr/>
        </p:nvPicPr>
        <p:blipFill>
          <a:blip r:embed="rId3"/>
          <a:srcRect/>
          <a:stretch>
            <a:fillRect/>
          </a:stretch>
        </p:blipFill>
        <p:spPr bwMode="auto">
          <a:xfrm>
            <a:off x="5072066" y="2285992"/>
            <a:ext cx="4071934" cy="4130700"/>
          </a:xfrm>
          <a:prstGeom prst="rect">
            <a:avLst/>
          </a:prstGeom>
          <a:noFill/>
        </p:spPr>
      </p:pic>
    </p:spTree>
    <p:extLst>
      <p:ext uri="{BB962C8B-B14F-4D97-AF65-F5344CB8AC3E}">
        <p14:creationId xmlns:p14="http://schemas.microsoft.com/office/powerpoint/2010/main" val="1198462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2536" y="336361"/>
            <a:ext cx="9550968" cy="707886"/>
          </a:xfrm>
          <a:prstGeom prst="rect">
            <a:avLst/>
          </a:prstGeom>
        </p:spPr>
        <p:txBody>
          <a:bodyPr wrap="square">
            <a:spAutoFit/>
          </a:bodyPr>
          <a:lstStyle/>
          <a:p>
            <a:pPr algn="ctr"/>
            <a:r>
              <a:rPr lang="tr-TR" sz="4000" b="1" dirty="0" smtClean="0">
                <a:solidFill>
                  <a:prstClr val="black"/>
                </a:solidFill>
                <a:effectLst>
                  <a:outerShdw blurRad="38100" dist="38100" dir="2700000" algn="tl">
                    <a:srgbClr val="000000">
                      <a:alpha val="43137"/>
                    </a:srgbClr>
                  </a:outerShdw>
                </a:effectLst>
                <a:latin typeface="Book Antiqua" panose="02040602050305030304" pitchFamily="18" charset="0"/>
              </a:rPr>
              <a:t> Sevgi koşulsuz </a:t>
            </a:r>
            <a:r>
              <a:rPr lang="tr-TR" sz="4000" b="1" dirty="0">
                <a:solidFill>
                  <a:prstClr val="black"/>
                </a:solidFill>
                <a:effectLst>
                  <a:outerShdw blurRad="38100" dist="38100" dir="2700000" algn="tl">
                    <a:srgbClr val="000000">
                      <a:alpha val="43137"/>
                    </a:srgbClr>
                  </a:outerShdw>
                </a:effectLst>
                <a:latin typeface="Book Antiqua" panose="02040602050305030304" pitchFamily="18" charset="0"/>
              </a:rPr>
              <a:t>olarak </a:t>
            </a:r>
            <a:r>
              <a:rPr lang="tr-TR" sz="4000" b="1" dirty="0" smtClean="0">
                <a:solidFill>
                  <a:prstClr val="black"/>
                </a:solidFill>
                <a:effectLst>
                  <a:outerShdw blurRad="38100" dist="38100" dir="2700000" algn="tl">
                    <a:srgbClr val="000000">
                      <a:alpha val="43137"/>
                    </a:srgbClr>
                  </a:outerShdw>
                </a:effectLst>
                <a:latin typeface="Book Antiqua" panose="02040602050305030304" pitchFamily="18" charset="0"/>
              </a:rPr>
              <a:t>sunulmalı</a:t>
            </a:r>
            <a:endParaRPr lang="tr-TR" sz="4000" b="1" dirty="0">
              <a:solidFill>
                <a:prstClr val="black"/>
              </a:solidFill>
              <a:effectLst>
                <a:outerShdw blurRad="38100" dist="38100" dir="2700000" algn="tl">
                  <a:srgbClr val="000000">
                    <a:alpha val="43137"/>
                  </a:srgbClr>
                </a:outerShdw>
              </a:effectLst>
              <a:latin typeface="Book Antiqua" panose="02040602050305030304" pitchFamily="18" charset="0"/>
            </a:endParaRPr>
          </a:p>
        </p:txBody>
      </p:sp>
      <p:sp>
        <p:nvSpPr>
          <p:cNvPr id="3" name="Dikdörtgen 2"/>
          <p:cNvSpPr/>
          <p:nvPr/>
        </p:nvSpPr>
        <p:spPr>
          <a:xfrm>
            <a:off x="528328" y="1344329"/>
            <a:ext cx="7644072" cy="1815882"/>
          </a:xfrm>
          <a:prstGeom prst="rect">
            <a:avLst/>
          </a:prstGeom>
        </p:spPr>
        <p:txBody>
          <a:bodyPr wrap="square">
            <a:spAutoFit/>
          </a:bodyPr>
          <a:lstStyle/>
          <a:p>
            <a:r>
              <a:rPr lang="tr-TR" sz="2800" dirty="0">
                <a:latin typeface="Times New Roman" panose="02020603050405020304" pitchFamily="18" charset="0"/>
                <a:ea typeface="Calibri" panose="020F0502020204030204" pitchFamily="34" charset="0"/>
              </a:rPr>
              <a:t>Çocuğa olan sevginin </a:t>
            </a:r>
            <a:r>
              <a:rPr lang="tr-TR" sz="2800" dirty="0" smtClean="0">
                <a:latin typeface="Times New Roman" panose="02020603050405020304" pitchFamily="18" charset="0"/>
                <a:ea typeface="Calibri" panose="020F0502020204030204" pitchFamily="34" charset="0"/>
              </a:rPr>
              <a:t>onun sınav </a:t>
            </a:r>
            <a:r>
              <a:rPr lang="tr-TR" sz="2800" dirty="0">
                <a:latin typeface="Times New Roman" panose="02020603050405020304" pitchFamily="18" charset="0"/>
                <a:ea typeface="Calibri" panose="020F0502020204030204" pitchFamily="34" charset="0"/>
              </a:rPr>
              <a:t>sonucuna göre azalıp artmayacağının çocuğa hissettirilmesi gerekmektedir.</a:t>
            </a:r>
          </a:p>
          <a:p>
            <a:r>
              <a:rPr lang="tr-TR" sz="2800" dirty="0" smtClean="0">
                <a:latin typeface="Times New Roman" panose="02020603050405020304" pitchFamily="18" charset="0"/>
                <a:ea typeface="Calibri" panose="020F0502020204030204" pitchFamily="34" charset="0"/>
              </a:rPr>
              <a:t> </a:t>
            </a:r>
            <a:endParaRPr lang="tr-TR" sz="2800" dirty="0"/>
          </a:p>
        </p:txBody>
      </p:sp>
      <p:pic>
        <p:nvPicPr>
          <p:cNvPr id="4098" name="Picture 2" descr="C:\Users\USER\Desktop\indir.jpg"/>
          <p:cNvPicPr>
            <a:picLocks noChangeAspect="1" noChangeArrowheads="1"/>
          </p:cNvPicPr>
          <p:nvPr/>
        </p:nvPicPr>
        <p:blipFill>
          <a:blip r:embed="rId3"/>
          <a:srcRect/>
          <a:stretch>
            <a:fillRect/>
          </a:stretch>
        </p:blipFill>
        <p:spPr bwMode="auto">
          <a:xfrm>
            <a:off x="1142976" y="2857496"/>
            <a:ext cx="6572296" cy="3500462"/>
          </a:xfrm>
          <a:prstGeom prst="rect">
            <a:avLst/>
          </a:prstGeom>
          <a:noFill/>
        </p:spPr>
      </p:pic>
    </p:spTree>
    <p:extLst>
      <p:ext uri="{BB962C8B-B14F-4D97-AF65-F5344CB8AC3E}">
        <p14:creationId xmlns:p14="http://schemas.microsoft.com/office/powerpoint/2010/main" val="29480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7040" y="548680"/>
            <a:ext cx="9361040" cy="1323439"/>
          </a:xfrm>
          <a:prstGeom prst="rect">
            <a:avLst/>
          </a:prstGeom>
        </p:spPr>
        <p:txBody>
          <a:bodyPr wrap="square">
            <a:spAutoFit/>
          </a:bodyPr>
          <a:lstStyle/>
          <a:p>
            <a:pPr algn="ctr"/>
            <a:r>
              <a:rPr lang="tr-TR" sz="4000" b="1" dirty="0" smtClean="0">
                <a:solidFill>
                  <a:prstClr val="black"/>
                </a:solidFill>
                <a:effectLst>
                  <a:outerShdw blurRad="38100" dist="38100" dir="2700000" algn="tl">
                    <a:srgbClr val="000000">
                      <a:alpha val="43137"/>
                    </a:srgbClr>
                  </a:outerShdw>
                </a:effectLst>
                <a:latin typeface="Book Antiqua" panose="02040602050305030304" pitchFamily="18" charset="0"/>
              </a:rPr>
              <a:t> </a:t>
            </a:r>
            <a:r>
              <a:rPr lang="tr-TR" sz="4000" b="1" dirty="0">
                <a:solidFill>
                  <a:prstClr val="black"/>
                </a:solidFill>
                <a:effectLst>
                  <a:outerShdw blurRad="38100" dist="38100" dir="2700000" algn="tl">
                    <a:srgbClr val="000000">
                      <a:alpha val="43137"/>
                    </a:srgbClr>
                  </a:outerShdw>
                </a:effectLst>
                <a:latin typeface="Book Antiqua" panose="02040602050305030304" pitchFamily="18" charset="0"/>
              </a:rPr>
              <a:t>Çocuğunuzun beslenmesine, uykusuna ve sağlığına dikkat edin.</a:t>
            </a:r>
          </a:p>
        </p:txBody>
      </p:sp>
      <p:sp>
        <p:nvSpPr>
          <p:cNvPr id="7" name="Dikdörtgen 6"/>
          <p:cNvSpPr/>
          <p:nvPr/>
        </p:nvSpPr>
        <p:spPr>
          <a:xfrm>
            <a:off x="467544" y="2428726"/>
            <a:ext cx="4320480" cy="2677656"/>
          </a:xfrm>
          <a:prstGeom prst="rect">
            <a:avLst/>
          </a:prstGeom>
        </p:spPr>
        <p:txBody>
          <a:bodyPr wrap="square">
            <a:spAutoFit/>
          </a:bodyPr>
          <a:lstStyle/>
          <a:p>
            <a:r>
              <a:rPr lang="tr-TR" sz="2800" dirty="0">
                <a:latin typeface="Times New Roman" panose="02020603050405020304" pitchFamily="18" charset="0"/>
                <a:ea typeface="Calibri" panose="020F0502020204030204" pitchFamily="34" charset="0"/>
              </a:rPr>
              <a:t>Çocuğun sabah kahvaltısını </a:t>
            </a:r>
            <a:r>
              <a:rPr lang="tr-TR" sz="2800" dirty="0" smtClean="0">
                <a:latin typeface="Times New Roman" panose="02020603050405020304" pitchFamily="18" charset="0"/>
                <a:ea typeface="Calibri" panose="020F0502020204030204" pitchFamily="34" charset="0"/>
              </a:rPr>
              <a:t>yapması ve </a:t>
            </a:r>
            <a:r>
              <a:rPr lang="tr-TR" sz="2800" dirty="0">
                <a:latin typeface="Times New Roman" panose="02020603050405020304" pitchFamily="18" charset="0"/>
                <a:ea typeface="Calibri" panose="020F0502020204030204" pitchFamily="34" charset="0"/>
              </a:rPr>
              <a:t>yeterince uyuması </a:t>
            </a:r>
            <a:r>
              <a:rPr lang="tr-TR" sz="2800" dirty="0" smtClean="0">
                <a:latin typeface="Times New Roman" panose="02020603050405020304" pitchFamily="18" charset="0"/>
                <a:ea typeface="Calibri" panose="020F0502020204030204" pitchFamily="34" charset="0"/>
              </a:rPr>
              <a:t>öğrenme performansını destekleyecektir.</a:t>
            </a:r>
            <a:endParaRPr lang="tr-TR" sz="2800" dirty="0">
              <a:latin typeface="Times New Roman" panose="02020603050405020304" pitchFamily="18" charset="0"/>
              <a:ea typeface="Calibri" panose="020F0502020204030204" pitchFamily="34" charset="0"/>
            </a:endParaRPr>
          </a:p>
          <a:p>
            <a:r>
              <a:rPr lang="tr-TR" sz="2800" dirty="0" smtClean="0">
                <a:latin typeface="Times New Roman" panose="02020603050405020304" pitchFamily="18" charset="0"/>
                <a:ea typeface="Calibri" panose="020F0502020204030204" pitchFamily="34" charset="0"/>
              </a:rPr>
              <a:t> </a:t>
            </a:r>
            <a:endParaRPr lang="tr-TR" sz="2800" dirty="0"/>
          </a:p>
        </p:txBody>
      </p:sp>
      <p:pic>
        <p:nvPicPr>
          <p:cNvPr id="3" name="Picture 2" descr="C:\Users\USER\Desktop\indir (2).jpg"/>
          <p:cNvPicPr>
            <a:picLocks noChangeAspect="1" noChangeArrowheads="1"/>
          </p:cNvPicPr>
          <p:nvPr/>
        </p:nvPicPr>
        <p:blipFill>
          <a:blip r:embed="rId3"/>
          <a:srcRect/>
          <a:stretch>
            <a:fillRect/>
          </a:stretch>
        </p:blipFill>
        <p:spPr bwMode="auto">
          <a:xfrm>
            <a:off x="4143758" y="3143248"/>
            <a:ext cx="4376364" cy="3262323"/>
          </a:xfrm>
          <a:prstGeom prst="rect">
            <a:avLst/>
          </a:prstGeom>
          <a:noFill/>
        </p:spPr>
      </p:pic>
    </p:spTree>
    <p:extLst>
      <p:ext uri="{BB962C8B-B14F-4D97-AF65-F5344CB8AC3E}">
        <p14:creationId xmlns:p14="http://schemas.microsoft.com/office/powerpoint/2010/main" val="2166800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68760"/>
            <a:ext cx="8229600" cy="4857403"/>
          </a:xfrm>
        </p:spPr>
        <p:txBody>
          <a:bodyPr/>
          <a:lstStyle/>
          <a:p>
            <a:pPr marL="0" indent="0" algn="ctr">
              <a:buNone/>
            </a:pPr>
            <a:r>
              <a:rPr lang="tr-TR" b="1" i="1" dirty="0">
                <a:effectLst>
                  <a:outerShdw blurRad="38100" dist="38100" dir="2700000" algn="tl">
                    <a:srgbClr val="000000">
                      <a:alpha val="43137"/>
                    </a:srgbClr>
                  </a:outerShdw>
                </a:effectLst>
              </a:rPr>
              <a:t>‘’Bu dönemin sağlıklı ve başarılı bir şekilde sonuçlanması için siz anne babalara bazı görevler düşmektedir. Unutmayınız ki çocuğunuzun ilk ve en önemli öğretmeni </a:t>
            </a:r>
            <a:r>
              <a:rPr lang="tr-TR" sz="4000" b="1" i="1" dirty="0" smtClean="0">
                <a:effectLst>
                  <a:outerShdw blurRad="38100" dist="38100" dir="2700000" algn="tl">
                    <a:srgbClr val="000000">
                      <a:alpha val="43137"/>
                    </a:srgbClr>
                  </a:outerShdw>
                </a:effectLst>
              </a:rPr>
              <a:t>SİZSİNİZ.</a:t>
            </a:r>
            <a:r>
              <a:rPr lang="tr-TR" b="1" i="1" dirty="0" smtClean="0">
                <a:effectLst>
                  <a:outerShdw blurRad="38100" dist="38100" dir="2700000" algn="tl">
                    <a:srgbClr val="000000">
                      <a:alpha val="43137"/>
                    </a:srgbClr>
                  </a:outerShdw>
                </a:effectLst>
              </a:rPr>
              <a:t> </a:t>
            </a:r>
            <a:r>
              <a:rPr lang="tr-TR" b="1" i="1" dirty="0">
                <a:effectLst>
                  <a:outerShdw blurRad="38100" dist="38100" dir="2700000" algn="tl">
                    <a:srgbClr val="000000">
                      <a:alpha val="43137"/>
                    </a:srgbClr>
                  </a:outerShdw>
                </a:effectLst>
              </a:rPr>
              <a:t>Öncelikle kendinizi, çocuğunuzun eğitimine yardımcı olma konusunda geliştirmeye hazır </a:t>
            </a:r>
            <a:r>
              <a:rPr lang="tr-TR" b="1" i="1" dirty="0" smtClean="0">
                <a:effectLst>
                  <a:outerShdw blurRad="38100" dist="38100" dir="2700000" algn="tl">
                    <a:srgbClr val="000000">
                      <a:alpha val="43137"/>
                    </a:srgbClr>
                  </a:outerShdw>
                </a:effectLst>
              </a:rPr>
              <a:t>olarak ilk </a:t>
            </a:r>
            <a:r>
              <a:rPr lang="tr-TR" b="1" i="1" dirty="0">
                <a:effectLst>
                  <a:outerShdw blurRad="38100" dist="38100" dir="2700000" algn="tl">
                    <a:srgbClr val="000000">
                      <a:alpha val="43137"/>
                    </a:srgbClr>
                  </a:outerShdw>
                </a:effectLst>
              </a:rPr>
              <a:t>adımınızı atmalısınız.’’</a:t>
            </a:r>
            <a:endParaRPr lang="tr-TR" b="1" dirty="0">
              <a:effectLst>
                <a:outerShdw blurRad="38100" dist="38100" dir="2700000" algn="tl">
                  <a:srgbClr val="000000">
                    <a:alpha val="43137"/>
                  </a:srgbClr>
                </a:outerShdw>
              </a:effectLst>
            </a:endParaRPr>
          </a:p>
          <a:p>
            <a:endParaRPr lang="tr-TR" dirty="0"/>
          </a:p>
        </p:txBody>
      </p:sp>
      <p:sp>
        <p:nvSpPr>
          <p:cNvPr id="4" name="Dikdörtgen 3"/>
          <p:cNvSpPr/>
          <p:nvPr/>
        </p:nvSpPr>
        <p:spPr>
          <a:xfrm>
            <a:off x="935088" y="5949280"/>
            <a:ext cx="8208912" cy="523220"/>
          </a:xfrm>
          <a:prstGeom prst="rect">
            <a:avLst/>
          </a:prstGeom>
        </p:spPr>
        <p:txBody>
          <a:bodyPr wrap="square">
            <a:spAutoFit/>
          </a:bodyPr>
          <a:lstStyle/>
          <a:p>
            <a:pPr algn="r"/>
            <a:r>
              <a:rPr lang="tr-TR" sz="2800" b="1" i="1" dirty="0">
                <a:solidFill>
                  <a:schemeClr val="accent6">
                    <a:lumMod val="75000"/>
                  </a:schemeClr>
                </a:solidFill>
              </a:rPr>
              <a:t>‘’Sınavın </a:t>
            </a:r>
            <a:r>
              <a:rPr lang="tr-TR" sz="2800" b="1" i="1" dirty="0" smtClean="0">
                <a:solidFill>
                  <a:schemeClr val="accent6">
                    <a:lumMod val="75000"/>
                  </a:schemeClr>
                </a:solidFill>
              </a:rPr>
              <a:t>aranıza </a:t>
            </a:r>
            <a:r>
              <a:rPr lang="tr-TR" sz="2800" b="1" i="1" dirty="0">
                <a:solidFill>
                  <a:schemeClr val="accent6">
                    <a:lumMod val="75000"/>
                  </a:schemeClr>
                </a:solidFill>
              </a:rPr>
              <a:t>bir duvar örmesine izin vermeyin.’’</a:t>
            </a:r>
            <a:endParaRPr lang="tr-TR" sz="2800" dirty="0">
              <a:solidFill>
                <a:schemeClr val="accent6">
                  <a:lumMod val="75000"/>
                </a:schemeClr>
              </a:solidFill>
            </a:endParaRPr>
          </a:p>
        </p:txBody>
      </p:sp>
    </p:spTree>
    <p:extLst>
      <p:ext uri="{BB962C8B-B14F-4D97-AF65-F5344CB8AC3E}">
        <p14:creationId xmlns:p14="http://schemas.microsoft.com/office/powerpoint/2010/main" val="23548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941168"/>
            <a:ext cx="8229600" cy="1143000"/>
          </a:xfrm>
        </p:spPr>
        <p:txBody>
          <a:bodyPr>
            <a:normAutofit fontScale="90000"/>
          </a:bodyPr>
          <a:lstStyle/>
          <a:p>
            <a:pPr algn="r"/>
            <a:r>
              <a:rPr lang="tr-TR" b="1" dirty="0">
                <a:solidFill>
                  <a:schemeClr val="accent6">
                    <a:lumMod val="75000"/>
                  </a:schemeClr>
                </a:solidFill>
                <a:effectLst>
                  <a:outerShdw blurRad="38100" dist="38100" dir="2700000" algn="tl">
                    <a:srgbClr val="000000">
                      <a:alpha val="43137"/>
                    </a:srgbClr>
                  </a:outerShdw>
                </a:effectLst>
              </a:rPr>
              <a:t>Dinlediğiniz için Teşekkürler </a:t>
            </a:r>
            <a:br>
              <a:rPr lang="tr-TR" b="1" dirty="0">
                <a:solidFill>
                  <a:schemeClr val="accent6">
                    <a:lumMod val="75000"/>
                  </a:schemeClr>
                </a:solidFill>
                <a:effectLst>
                  <a:outerShdw blurRad="38100" dist="38100" dir="2700000" algn="tl">
                    <a:srgbClr val="000000">
                      <a:alpha val="43137"/>
                    </a:srgbClr>
                  </a:outerShdw>
                </a:effectLst>
              </a:rPr>
            </a:br>
            <a:endParaRPr lang="tr-TR"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4157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destek.jpg"/>
          <p:cNvPicPr>
            <a:picLocks noChangeAspect="1" noChangeArrowheads="1"/>
          </p:cNvPicPr>
          <p:nvPr/>
        </p:nvPicPr>
        <p:blipFill>
          <a:blip r:embed="rId2"/>
          <a:srcRect/>
          <a:stretch>
            <a:fillRect/>
          </a:stretch>
        </p:blipFill>
        <p:spPr bwMode="auto">
          <a:xfrm>
            <a:off x="5357818" y="928670"/>
            <a:ext cx="3643338" cy="4143404"/>
          </a:xfrm>
          <a:prstGeom prst="rect">
            <a:avLst/>
          </a:prstGeom>
          <a:noFill/>
        </p:spPr>
      </p:pic>
      <p:sp>
        <p:nvSpPr>
          <p:cNvPr id="3" name="İçerik Yer Tutucusu 2"/>
          <p:cNvSpPr>
            <a:spLocks noGrp="1"/>
          </p:cNvSpPr>
          <p:nvPr>
            <p:ph idx="1"/>
          </p:nvPr>
        </p:nvSpPr>
        <p:spPr>
          <a:xfrm>
            <a:off x="251520" y="692696"/>
            <a:ext cx="6048672" cy="5112568"/>
          </a:xfrm>
        </p:spPr>
        <p:txBody>
          <a:bodyPr>
            <a:normAutofit lnSpcReduction="10000"/>
          </a:bodyPr>
          <a:lstStyle/>
          <a:p>
            <a:pPr marL="0" indent="0" algn="ctr">
              <a:buNone/>
            </a:pPr>
            <a:r>
              <a:rPr lang="tr-TR" b="1" dirty="0" smtClean="0">
                <a:solidFill>
                  <a:srgbClr val="FF0000"/>
                </a:solidFill>
                <a:effectLst>
                  <a:outerShdw blurRad="38100" dist="38100" dir="2700000" algn="tl">
                    <a:srgbClr val="000000">
                      <a:alpha val="43137"/>
                    </a:srgbClr>
                  </a:outerShdw>
                </a:effectLst>
              </a:rPr>
              <a:t>‘’</a:t>
            </a:r>
            <a:r>
              <a:rPr lang="tr-TR" dirty="0" smtClean="0"/>
              <a:t>Anne </a:t>
            </a:r>
            <a:r>
              <a:rPr lang="tr-TR" dirty="0"/>
              <a:t>babaların okul faaliyetlerine </a:t>
            </a:r>
            <a:r>
              <a:rPr lang="tr-TR" dirty="0" smtClean="0"/>
              <a:t>katılmaları, çocuğun </a:t>
            </a:r>
            <a:r>
              <a:rPr lang="tr-TR" b="1" dirty="0" smtClean="0"/>
              <a:t>okuldaki </a:t>
            </a:r>
            <a:r>
              <a:rPr lang="tr-TR" b="1" dirty="0"/>
              <a:t>başarı </a:t>
            </a:r>
            <a:r>
              <a:rPr lang="tr-TR" dirty="0"/>
              <a:t>ve </a:t>
            </a:r>
            <a:r>
              <a:rPr lang="tr-TR" b="1" dirty="0"/>
              <a:t>uyumunu</a:t>
            </a:r>
            <a:r>
              <a:rPr lang="tr-TR" dirty="0"/>
              <a:t> arttırır</a:t>
            </a:r>
            <a:r>
              <a:rPr lang="tr-TR" dirty="0" smtClean="0"/>
              <a:t>.</a:t>
            </a:r>
            <a:r>
              <a:rPr lang="tr-TR" b="1" dirty="0" smtClean="0">
                <a:solidFill>
                  <a:srgbClr val="FF0000"/>
                </a:solidFill>
                <a:effectLst>
                  <a:outerShdw blurRad="38100" dist="38100" dir="2700000" algn="tl">
                    <a:srgbClr val="000000">
                      <a:alpha val="43137"/>
                    </a:srgbClr>
                  </a:outerShdw>
                </a:effectLst>
              </a:rPr>
              <a:t>’’</a:t>
            </a:r>
          </a:p>
          <a:p>
            <a:pPr marL="0" indent="0" algn="ctr">
              <a:buNone/>
            </a:pPr>
            <a:endParaRPr lang="tr-TR" b="1" dirty="0" smtClean="0">
              <a:solidFill>
                <a:srgbClr val="FF0000"/>
              </a:solidFill>
              <a:effectLst>
                <a:outerShdw blurRad="38100" dist="38100" dir="2700000" algn="tl">
                  <a:srgbClr val="000000">
                    <a:alpha val="43137"/>
                  </a:srgbClr>
                </a:outerShdw>
              </a:effectLst>
            </a:endParaRPr>
          </a:p>
          <a:p>
            <a:pPr>
              <a:buFont typeface="Wingdings" panose="05000000000000000000" pitchFamily="2" charset="2"/>
              <a:buChar char="ü"/>
            </a:pPr>
            <a:r>
              <a:rPr lang="tr-TR" sz="2800" dirty="0" smtClean="0"/>
              <a:t>Veli toplantılarına katılım.</a:t>
            </a:r>
          </a:p>
          <a:p>
            <a:pPr>
              <a:buFont typeface="Wingdings" panose="05000000000000000000" pitchFamily="2" charset="2"/>
              <a:buChar char="ü"/>
            </a:pPr>
            <a:r>
              <a:rPr lang="tr-TR" sz="2800" dirty="0" smtClean="0"/>
              <a:t>Sınıf öğretmeni ile işbirliği </a:t>
            </a:r>
            <a:r>
              <a:rPr lang="tr-TR" sz="2800" dirty="0"/>
              <a:t>içinde olma.</a:t>
            </a:r>
            <a:endParaRPr lang="tr-TR" sz="2800" dirty="0" smtClean="0"/>
          </a:p>
          <a:p>
            <a:pPr>
              <a:buFont typeface="Wingdings" panose="05000000000000000000" pitchFamily="2" charset="2"/>
              <a:buChar char="ü"/>
            </a:pPr>
            <a:r>
              <a:rPr lang="tr-TR" sz="2800" dirty="0" smtClean="0"/>
              <a:t>Okul rehber öğretmeni ile işbirliği içinde olma.</a:t>
            </a:r>
          </a:p>
          <a:p>
            <a:pPr>
              <a:buFont typeface="Wingdings" panose="05000000000000000000" pitchFamily="2" charset="2"/>
              <a:buChar char="ü"/>
            </a:pPr>
            <a:r>
              <a:rPr lang="tr-TR" sz="2800" dirty="0" smtClean="0"/>
              <a:t>Çocuğun okul hayatındaki yaşantıları hakkında bilgi sahibi olma.</a:t>
            </a:r>
          </a:p>
          <a:p>
            <a:pPr>
              <a:buFont typeface="Wingdings" panose="05000000000000000000" pitchFamily="2" charset="2"/>
              <a:buChar char="ü"/>
            </a:pPr>
            <a:endParaRPr lang="tr-TR" sz="2800" dirty="0"/>
          </a:p>
          <a:p>
            <a:pPr marL="0" indent="0" algn="ctr">
              <a:buNone/>
            </a:pPr>
            <a:endParaRPr lang="tr-TR" b="1" dirty="0" smtClean="0">
              <a:solidFill>
                <a:srgbClr val="FF0000"/>
              </a:solidFill>
              <a:effectLst>
                <a:outerShdw blurRad="38100" dist="38100" dir="2700000" algn="tl">
                  <a:srgbClr val="000000">
                    <a:alpha val="43137"/>
                  </a:srgbClr>
                </a:outerShdw>
              </a:effectLst>
            </a:endParaRPr>
          </a:p>
          <a:p>
            <a:endParaRPr lang="tr-TR" dirty="0" smtClean="0"/>
          </a:p>
          <a:p>
            <a:endParaRPr lang="tr-TR" dirty="0"/>
          </a:p>
        </p:txBody>
      </p:sp>
    </p:spTree>
    <p:extLst>
      <p:ext uri="{BB962C8B-B14F-4D97-AF65-F5344CB8AC3E}">
        <p14:creationId xmlns:p14="http://schemas.microsoft.com/office/powerpoint/2010/main" val="90163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l"/>
            <a:r>
              <a:rPr lang="tr-TR" sz="4000" dirty="0"/>
              <a:t>Ailenin okul süreçlerindeki </a:t>
            </a:r>
            <a:r>
              <a:rPr lang="tr-TR" sz="4000" dirty="0" smtClean="0"/>
              <a:t>rolü; </a:t>
            </a:r>
            <a:endParaRPr lang="tr-TR" sz="4000" dirty="0"/>
          </a:p>
        </p:txBody>
      </p:sp>
      <p:sp>
        <p:nvSpPr>
          <p:cNvPr id="3" name="İçerik Yer Tutucusu 2"/>
          <p:cNvSpPr>
            <a:spLocks noGrp="1"/>
          </p:cNvSpPr>
          <p:nvPr>
            <p:ph idx="1"/>
          </p:nvPr>
        </p:nvSpPr>
        <p:spPr/>
        <p:txBody>
          <a:bodyPr>
            <a:normAutofit fontScale="92500" lnSpcReduction="20000"/>
          </a:bodyPr>
          <a:lstStyle/>
          <a:p>
            <a:r>
              <a:rPr lang="tr-TR" b="1" i="1" dirty="0" smtClean="0"/>
              <a:t>Çalışma ortamı</a:t>
            </a:r>
          </a:p>
          <a:p>
            <a:r>
              <a:rPr lang="tr-TR" b="1" i="1" dirty="0" smtClean="0"/>
              <a:t>Ders çalışma programı hazırlanmasında/ uygulanmasında yardım</a:t>
            </a:r>
          </a:p>
          <a:p>
            <a:endParaRPr lang="tr-TR" sz="3000" dirty="0"/>
          </a:p>
          <a:p>
            <a:pPr marL="0" indent="0" algn="ctr">
              <a:buNone/>
            </a:pPr>
            <a:r>
              <a:rPr lang="tr-TR" sz="3000" dirty="0">
                <a:ea typeface="Calibri" panose="020F0502020204030204" pitchFamily="34" charset="0"/>
                <a:cs typeface="Times New Roman" panose="02020603050405020304" pitchFamily="18" charset="0"/>
              </a:rPr>
              <a:t>Ailenin çocuğun ders </a:t>
            </a:r>
            <a:r>
              <a:rPr lang="tr-TR" sz="3000" dirty="0" smtClean="0">
                <a:ea typeface="Calibri" panose="020F0502020204030204" pitchFamily="34" charset="0"/>
                <a:cs typeface="Times New Roman" panose="02020603050405020304" pitchFamily="18" charset="0"/>
              </a:rPr>
              <a:t>süreçlerindeki </a:t>
            </a:r>
            <a:r>
              <a:rPr lang="tr-TR" sz="3000" dirty="0">
                <a:ea typeface="Calibri" panose="020F0502020204030204" pitchFamily="34" charset="0"/>
                <a:cs typeface="Times New Roman" panose="02020603050405020304" pitchFamily="18" charset="0"/>
              </a:rPr>
              <a:t>ilk görevi onun kendine ait bir çalışma </a:t>
            </a:r>
            <a:r>
              <a:rPr lang="tr-TR" sz="3000" dirty="0" smtClean="0">
                <a:ea typeface="Calibri" panose="020F0502020204030204" pitchFamily="34" charset="0"/>
                <a:cs typeface="Times New Roman" panose="02020603050405020304" pitchFamily="18" charset="0"/>
              </a:rPr>
              <a:t>ortamı oluşturmasını sağlamaktır. </a:t>
            </a:r>
            <a:r>
              <a:rPr lang="tr-TR" sz="3000" dirty="0">
                <a:ea typeface="Calibri" panose="020F0502020204030204" pitchFamily="34" charset="0"/>
                <a:cs typeface="Times New Roman" panose="02020603050405020304" pitchFamily="18" charset="0"/>
              </a:rPr>
              <a:t>İkinci adım ise bir ders çalışma programı oluşturmasına yardımcı olmak veya bu konuda okul rehberlik servisinden yardım almaktır. </a:t>
            </a:r>
            <a:r>
              <a:rPr lang="tr-TR" sz="3000" dirty="0" smtClean="0">
                <a:ea typeface="Calibri" panose="020F0502020204030204" pitchFamily="34" charset="0"/>
                <a:cs typeface="Times New Roman" panose="02020603050405020304" pitchFamily="18" charset="0"/>
              </a:rPr>
              <a:t>Ayrıca, hazırlanan </a:t>
            </a:r>
            <a:r>
              <a:rPr lang="tr-TR" sz="3000" dirty="0">
                <a:ea typeface="Calibri" panose="020F0502020204030204" pitchFamily="34" charset="0"/>
                <a:cs typeface="Times New Roman" panose="02020603050405020304" pitchFamily="18" charset="0"/>
              </a:rPr>
              <a:t>programa uyulabilmesi için aileye sorumluluklar düşmektedir. </a:t>
            </a:r>
            <a:endParaRPr lang="tr-TR" sz="3000" dirty="0" smtClean="0"/>
          </a:p>
        </p:txBody>
      </p:sp>
    </p:spTree>
    <p:extLst>
      <p:ext uri="{BB962C8B-B14F-4D97-AF65-F5344CB8AC3E}">
        <p14:creationId xmlns:p14="http://schemas.microsoft.com/office/powerpoint/2010/main" val="435593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l"/>
            <a:r>
              <a:rPr lang="tr-TR" sz="4000" dirty="0"/>
              <a:t>Ailenin okul süreçlerindeki </a:t>
            </a:r>
            <a:r>
              <a:rPr lang="tr-TR" sz="4000" dirty="0" smtClean="0"/>
              <a:t>rolü; </a:t>
            </a:r>
            <a:endParaRPr lang="tr-TR" sz="4000" dirty="0"/>
          </a:p>
        </p:txBody>
      </p:sp>
      <p:sp>
        <p:nvSpPr>
          <p:cNvPr id="3" name="İçerik Yer Tutucusu 2"/>
          <p:cNvSpPr>
            <a:spLocks noGrp="1"/>
          </p:cNvSpPr>
          <p:nvPr>
            <p:ph idx="1"/>
          </p:nvPr>
        </p:nvSpPr>
        <p:spPr>
          <a:xfrm>
            <a:off x="457200" y="1600201"/>
            <a:ext cx="8229600" cy="2260848"/>
          </a:xfrm>
        </p:spPr>
        <p:txBody>
          <a:bodyPr/>
          <a:lstStyle/>
          <a:p>
            <a:r>
              <a:rPr lang="tr-TR" b="1" i="1" dirty="0" smtClean="0"/>
              <a:t>Çocukta görev sorumluluk bilincinin gelişmesine destek olmak</a:t>
            </a:r>
          </a:p>
        </p:txBody>
      </p:sp>
      <p:sp>
        <p:nvSpPr>
          <p:cNvPr id="5" name="Dikdörtgen 4"/>
          <p:cNvSpPr/>
          <p:nvPr/>
        </p:nvSpPr>
        <p:spPr>
          <a:xfrm>
            <a:off x="765920" y="2996952"/>
            <a:ext cx="7920880" cy="2045303"/>
          </a:xfrm>
          <a:prstGeom prst="rect">
            <a:avLst/>
          </a:prstGeom>
        </p:spPr>
        <p:txBody>
          <a:bodyPr wrap="square">
            <a:spAutoFit/>
          </a:bodyPr>
          <a:lstStyle/>
          <a:p>
            <a:pPr algn="ctr">
              <a:lnSpc>
                <a:spcPct val="115000"/>
              </a:lnSpc>
              <a:spcAft>
                <a:spcPts val="1000"/>
              </a:spcAft>
            </a:pPr>
            <a:r>
              <a:rPr lang="tr-TR" sz="2800" dirty="0" smtClean="0">
                <a:ea typeface="Calibri" panose="020F0502020204030204" pitchFamily="34" charset="0"/>
                <a:cs typeface="Times New Roman" panose="02020603050405020304" pitchFamily="18" charset="0"/>
              </a:rPr>
              <a:t>Çocuğa ev içerisinde başarabilecekleri görevler verilerek çocuklarda sorumluluk bilincinin pekişmesini sağlamak aileye düşen görevlerden biridir. </a:t>
            </a:r>
            <a:endParaRPr lang="tr-TR"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060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l"/>
            <a:r>
              <a:rPr lang="tr-TR" sz="4000" dirty="0"/>
              <a:t>Ailenin okul süreçlerindeki </a:t>
            </a:r>
            <a:r>
              <a:rPr lang="tr-TR" sz="4000" dirty="0" smtClean="0"/>
              <a:t>rolü; </a:t>
            </a:r>
            <a:endParaRPr lang="tr-TR" sz="4000" dirty="0"/>
          </a:p>
        </p:txBody>
      </p:sp>
      <p:sp>
        <p:nvSpPr>
          <p:cNvPr id="3" name="İçerik Yer Tutucusu 2"/>
          <p:cNvSpPr>
            <a:spLocks noGrp="1"/>
          </p:cNvSpPr>
          <p:nvPr>
            <p:ph idx="1"/>
          </p:nvPr>
        </p:nvSpPr>
        <p:spPr>
          <a:xfrm>
            <a:off x="457200" y="1600201"/>
            <a:ext cx="8229600" cy="1180727"/>
          </a:xfrm>
        </p:spPr>
        <p:txBody>
          <a:bodyPr/>
          <a:lstStyle/>
          <a:p>
            <a:r>
              <a:rPr lang="tr-TR" b="1" i="1" dirty="0" smtClean="0"/>
              <a:t>Ekranın sınırlandırılması</a:t>
            </a:r>
          </a:p>
          <a:p>
            <a:r>
              <a:rPr lang="tr-TR" b="1" i="1" dirty="0" smtClean="0"/>
              <a:t>Kurallarda istikrar</a:t>
            </a:r>
          </a:p>
        </p:txBody>
      </p:sp>
      <p:sp>
        <p:nvSpPr>
          <p:cNvPr id="5" name="Dikdörtgen 4"/>
          <p:cNvSpPr/>
          <p:nvPr/>
        </p:nvSpPr>
        <p:spPr>
          <a:xfrm>
            <a:off x="765920" y="3429000"/>
            <a:ext cx="7920880" cy="2215991"/>
          </a:xfrm>
          <a:prstGeom prst="rect">
            <a:avLst/>
          </a:prstGeom>
        </p:spPr>
        <p:txBody>
          <a:bodyPr wrap="square">
            <a:spAutoFit/>
          </a:bodyPr>
          <a:lstStyle/>
          <a:p>
            <a:pPr algn="ctr">
              <a:lnSpc>
                <a:spcPct val="115000"/>
              </a:lnSpc>
              <a:spcAft>
                <a:spcPts val="1000"/>
              </a:spcAft>
            </a:pPr>
            <a:r>
              <a:rPr lang="tr-TR" sz="3000" dirty="0" smtClean="0">
                <a:ea typeface="Calibri" panose="020F0502020204030204" pitchFamily="34" charset="0"/>
                <a:cs typeface="Times New Roman" panose="02020603050405020304" pitchFamily="18" charset="0"/>
              </a:rPr>
              <a:t>Ekran karşısında geçen süreler uygun şekilde sınırlandırılmalıdır. Net kurallar koymak, kurallar konusunda tutarlı ve istikrarlı olmak gerekmektedir.</a:t>
            </a:r>
            <a:endParaRPr lang="tr-TR" sz="3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5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l"/>
            <a:r>
              <a:rPr lang="tr-TR" sz="3600" dirty="0" smtClean="0"/>
              <a:t>Okulla İş Birliği İçin Evde Yapılabilecekler</a:t>
            </a:r>
            <a:endParaRPr lang="tr-TR" sz="3600" dirty="0"/>
          </a:p>
        </p:txBody>
      </p:sp>
      <p:sp>
        <p:nvSpPr>
          <p:cNvPr id="3" name="İçerik Yer Tutucusu 2"/>
          <p:cNvSpPr>
            <a:spLocks noGrp="1"/>
          </p:cNvSpPr>
          <p:nvPr>
            <p:ph idx="1"/>
          </p:nvPr>
        </p:nvSpPr>
        <p:spPr>
          <a:xfrm>
            <a:off x="457200" y="1600200"/>
            <a:ext cx="8229600" cy="4997152"/>
          </a:xfrm>
        </p:spPr>
        <p:txBody>
          <a:bodyPr>
            <a:noAutofit/>
          </a:bodyPr>
          <a:lstStyle/>
          <a:p>
            <a:pPr marL="0" indent="0">
              <a:buNone/>
            </a:pPr>
            <a:r>
              <a:rPr lang="tr-TR" sz="2800" dirty="0"/>
              <a:t>• </a:t>
            </a:r>
            <a:r>
              <a:rPr lang="tr-TR" sz="2800" dirty="0" smtClean="0"/>
              <a:t>İyi </a:t>
            </a:r>
            <a:r>
              <a:rPr lang="tr-TR" sz="2800" dirty="0"/>
              <a:t>model olmak </a:t>
            </a:r>
            <a:r>
              <a:rPr lang="tr-TR" sz="2800" dirty="0" smtClean="0"/>
              <a:t>. </a:t>
            </a:r>
          </a:p>
          <a:p>
            <a:pPr marL="0" indent="0">
              <a:buNone/>
            </a:pPr>
            <a:r>
              <a:rPr lang="tr-TR" sz="2800" dirty="0" smtClean="0"/>
              <a:t>• </a:t>
            </a:r>
            <a:r>
              <a:rPr lang="tr-TR" sz="2800" dirty="0"/>
              <a:t>Planlı programlı olmak ve çocuğun bunu görmesini </a:t>
            </a:r>
            <a:r>
              <a:rPr lang="tr-TR" sz="2800" dirty="0" smtClean="0"/>
              <a:t>sağlamak.</a:t>
            </a:r>
            <a:endParaRPr lang="tr-TR" sz="2800" dirty="0"/>
          </a:p>
          <a:p>
            <a:pPr marL="0" indent="0">
              <a:buNone/>
            </a:pPr>
            <a:r>
              <a:rPr lang="tr-TR" sz="2800" dirty="0"/>
              <a:t>• Günlük rutinlerde </a:t>
            </a:r>
            <a:r>
              <a:rPr lang="tr-TR" sz="2800" dirty="0" smtClean="0"/>
              <a:t>(misafir gelmesi, yemek saati değişikliği vb.) değişiklik </a:t>
            </a:r>
            <a:r>
              <a:rPr lang="tr-TR" sz="2800" dirty="0"/>
              <a:t>olacaksa bunu çocuğa önceden haber </a:t>
            </a:r>
            <a:r>
              <a:rPr lang="tr-TR" sz="2800" dirty="0" smtClean="0"/>
              <a:t>vermek.</a:t>
            </a:r>
            <a:endParaRPr lang="tr-TR" sz="2800" dirty="0"/>
          </a:p>
          <a:p>
            <a:pPr marL="0" indent="0">
              <a:buNone/>
            </a:pPr>
            <a:r>
              <a:rPr lang="tr-TR" sz="2800" dirty="0"/>
              <a:t>• Çocukla ilgili gerçekçi beklentiler içinde </a:t>
            </a:r>
            <a:r>
              <a:rPr lang="tr-TR" sz="2800" dirty="0" smtClean="0"/>
              <a:t>olmak.</a:t>
            </a:r>
            <a:endParaRPr lang="tr-TR" sz="2800" dirty="0"/>
          </a:p>
          <a:p>
            <a:endParaRPr lang="tr-TR" sz="2800" dirty="0"/>
          </a:p>
        </p:txBody>
      </p:sp>
    </p:spTree>
    <p:extLst>
      <p:ext uri="{BB962C8B-B14F-4D97-AF65-F5344CB8AC3E}">
        <p14:creationId xmlns:p14="http://schemas.microsoft.com/office/powerpoint/2010/main" val="3245800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l"/>
            <a:r>
              <a:rPr lang="tr-TR" sz="3600" dirty="0" smtClean="0"/>
              <a:t>Okulla İş Birliği İçin Evde Yapılabilecekler</a:t>
            </a:r>
            <a:endParaRPr lang="tr-TR" sz="3600" dirty="0"/>
          </a:p>
        </p:txBody>
      </p:sp>
      <p:sp>
        <p:nvSpPr>
          <p:cNvPr id="3" name="İçerik Yer Tutucusu 2"/>
          <p:cNvSpPr>
            <a:spLocks noGrp="1"/>
          </p:cNvSpPr>
          <p:nvPr>
            <p:ph idx="1"/>
          </p:nvPr>
        </p:nvSpPr>
        <p:spPr>
          <a:xfrm>
            <a:off x="457200" y="1600200"/>
            <a:ext cx="8229600" cy="4997152"/>
          </a:xfrm>
        </p:spPr>
        <p:txBody>
          <a:bodyPr>
            <a:noAutofit/>
          </a:bodyPr>
          <a:lstStyle/>
          <a:p>
            <a:pPr marL="0" indent="0">
              <a:buNone/>
            </a:pPr>
            <a:r>
              <a:rPr lang="tr-TR" sz="2800" dirty="0" smtClean="0"/>
              <a:t>• </a:t>
            </a:r>
            <a:r>
              <a:rPr lang="tr-TR" sz="2800" dirty="0"/>
              <a:t>Çocukla konuşmak ve onu dinlemek için zaman </a:t>
            </a:r>
            <a:r>
              <a:rPr lang="tr-TR" sz="2800" dirty="0" smtClean="0"/>
              <a:t>ayırmak.</a:t>
            </a:r>
            <a:endParaRPr lang="tr-TR" sz="2800" dirty="0"/>
          </a:p>
          <a:p>
            <a:pPr marL="0" indent="0">
              <a:buNone/>
            </a:pPr>
            <a:r>
              <a:rPr lang="tr-TR" sz="2800" dirty="0"/>
              <a:t>• </a:t>
            </a:r>
            <a:r>
              <a:rPr lang="tr-TR" sz="2800" dirty="0" smtClean="0"/>
              <a:t>Çocuğun okul başarısı için göstermiş olduğu çabanın ve sonuçlarının </a:t>
            </a:r>
            <a:r>
              <a:rPr lang="tr-TR" sz="2800" dirty="0"/>
              <a:t>farkında </a:t>
            </a:r>
            <a:r>
              <a:rPr lang="tr-TR" sz="2800" dirty="0" smtClean="0"/>
              <a:t>olarak bunlarla </a:t>
            </a:r>
            <a:r>
              <a:rPr lang="tr-TR" sz="2800" dirty="0"/>
              <a:t>ilgili geri bildirim vermek </a:t>
            </a:r>
            <a:r>
              <a:rPr lang="tr-TR" sz="2800" dirty="0" smtClean="0"/>
              <a:t>(Çabayı </a:t>
            </a:r>
            <a:r>
              <a:rPr lang="tr-TR" sz="2800" dirty="0"/>
              <a:t>teşvik eden ve olası sonuçlarına dikkat çeken konuşmalar </a:t>
            </a:r>
            <a:r>
              <a:rPr lang="tr-TR" sz="2800" dirty="0" smtClean="0"/>
              <a:t>yapmak.).</a:t>
            </a:r>
            <a:endParaRPr lang="tr-TR" sz="2800" dirty="0"/>
          </a:p>
          <a:p>
            <a:endParaRPr lang="tr-TR" sz="2800" dirty="0"/>
          </a:p>
        </p:txBody>
      </p:sp>
    </p:spTree>
    <p:extLst>
      <p:ext uri="{BB962C8B-B14F-4D97-AF65-F5344CB8AC3E}">
        <p14:creationId xmlns:p14="http://schemas.microsoft.com/office/powerpoint/2010/main" val="284913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l"/>
            <a:r>
              <a:rPr lang="tr-TR" sz="3600" dirty="0"/>
              <a:t>Okulla İş Birliği İçin </a:t>
            </a:r>
            <a:r>
              <a:rPr lang="tr-TR" sz="3600" dirty="0" smtClean="0"/>
              <a:t>Evde Yapılabilecekler</a:t>
            </a:r>
            <a:endParaRPr lang="tr-TR" sz="3600" dirty="0"/>
          </a:p>
        </p:txBody>
      </p:sp>
      <p:sp>
        <p:nvSpPr>
          <p:cNvPr id="3" name="İçerik Yer Tutucusu 2"/>
          <p:cNvSpPr>
            <a:spLocks noGrp="1"/>
          </p:cNvSpPr>
          <p:nvPr>
            <p:ph idx="1"/>
          </p:nvPr>
        </p:nvSpPr>
        <p:spPr/>
        <p:txBody>
          <a:bodyPr>
            <a:normAutofit/>
          </a:bodyPr>
          <a:lstStyle/>
          <a:p>
            <a:pPr marL="0" indent="0">
              <a:buNone/>
            </a:pPr>
            <a:r>
              <a:rPr lang="tr-TR" sz="3000" dirty="0"/>
              <a:t>• </a:t>
            </a:r>
            <a:r>
              <a:rPr lang="tr-TR" sz="3000" dirty="0" smtClean="0"/>
              <a:t>Çocuğun karşılaştığı sorunlarda ona destek olmak.</a:t>
            </a:r>
          </a:p>
          <a:p>
            <a:pPr marL="0" indent="0">
              <a:buNone/>
            </a:pPr>
            <a:r>
              <a:rPr lang="tr-TR" sz="3000" dirty="0" smtClean="0"/>
              <a:t>• </a:t>
            </a:r>
            <a:r>
              <a:rPr lang="tr-TR" sz="3000" dirty="0"/>
              <a:t>Çocuğun okul </a:t>
            </a:r>
            <a:r>
              <a:rPr lang="tr-TR" sz="3000" dirty="0" smtClean="0"/>
              <a:t>çalışmalarından haberdar olmak. (Akşamları </a:t>
            </a:r>
            <a:r>
              <a:rPr lang="tr-TR" sz="3000" dirty="0"/>
              <a:t>rutin paylaşma saatleri oluşturulabilir. Öğretmenle program ve beklentiler hakkında konuşulabilir. Okuldaki çalışmalar hakkında öğretmenden bilgi alınabilir. Konu ve temalar evde pekiştirilebilir</a:t>
            </a:r>
            <a:r>
              <a:rPr lang="tr-TR" sz="3000" dirty="0" smtClean="0"/>
              <a:t>.).</a:t>
            </a:r>
            <a:endParaRPr lang="tr-TR" sz="3000" dirty="0"/>
          </a:p>
          <a:p>
            <a:endParaRPr lang="tr-TR" dirty="0"/>
          </a:p>
        </p:txBody>
      </p:sp>
    </p:spTree>
    <p:extLst>
      <p:ext uri="{BB962C8B-B14F-4D97-AF65-F5344CB8AC3E}">
        <p14:creationId xmlns:p14="http://schemas.microsoft.com/office/powerpoint/2010/main" val="3098562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823</Words>
  <Application>Microsoft Office PowerPoint</Application>
  <PresentationFormat>Ekran Gösterisi (4:3)</PresentationFormat>
  <Paragraphs>85</Paragraphs>
  <Slides>27</Slides>
  <Notes>7</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Okul Başarısında Ailenin Rolü</vt:lpstr>
      <vt:lpstr>PowerPoint Sunusu</vt:lpstr>
      <vt:lpstr>PowerPoint Sunusu</vt:lpstr>
      <vt:lpstr>Ailenin okul süreçlerindeki rolü; </vt:lpstr>
      <vt:lpstr>Ailenin okul süreçlerindeki rolü; </vt:lpstr>
      <vt:lpstr>Ailenin okul süreçlerindeki rolü; </vt:lpstr>
      <vt:lpstr>Okulla İş Birliği İçin Evde Yapılabilecekler</vt:lpstr>
      <vt:lpstr>Okulla İş Birliği İçin Evde Yapılabilecekler</vt:lpstr>
      <vt:lpstr>Okulla İş Birliği İçin Evde Yapılabilecekler</vt:lpstr>
      <vt:lpstr>PowerPoint Sunusu</vt:lpstr>
      <vt:lpstr>Ev Ödevlerinde Ailenin Rolü</vt:lpstr>
      <vt:lpstr>Ders Çalışma Süreçleri ve Aile </vt:lpstr>
      <vt:lpstr>PowerPoint Sunusu</vt:lpstr>
      <vt:lpstr>PowerPoint Sunusu</vt:lpstr>
      <vt:lpstr>PowerPoint Sunusu</vt:lpstr>
      <vt:lpstr>Sınav Süreci</vt:lpstr>
      <vt:lpstr>Sınav ≠ Hayat  Elbette ki bu sınav, çocuklarımızın geleceği için önemli bir role sahiptir. Başarılı olmaları hepimizi mutlu eder. Ancak, istenilen başarı gelmediğinde bu durum dünyanın sonu olmayacaktır.   Çocuğun sınavda istediği başarıya ulaşamamış olması hayatı boyunca başarısız olacağı anlamına gelmez.   Sınavlar, yalnızca onların o yılki ders çalışma ve öğrenme miktarını ölçmektedir.  </vt:lpstr>
      <vt:lpstr>Sınav Sürecinde Anne Baba Tutumları</vt:lpstr>
      <vt:lpstr>Çocuğunuzun ergenlik döneminde olduğunu unutmayın. </vt:lpstr>
      <vt:lpstr>PowerPoint Sunusu</vt:lpstr>
      <vt:lpstr>PowerPoint Sunusu</vt:lpstr>
      <vt:lpstr>PowerPoint Sunusu</vt:lpstr>
      <vt:lpstr>PowerPoint Sunusu</vt:lpstr>
      <vt:lpstr>PowerPoint Sunusu</vt:lpstr>
      <vt:lpstr>PowerPoint Sunusu</vt:lpstr>
      <vt:lpstr>PowerPoint Sunusu</vt:lpstr>
      <vt:lpstr>Dinlediğiniz için Teşekkürler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 ve Okul  Okul Başarısında Ailenin Rolü</dc:title>
  <dc:creator>USER</dc:creator>
  <cp:lastModifiedBy>USER</cp:lastModifiedBy>
  <cp:revision>3</cp:revision>
  <dcterms:created xsi:type="dcterms:W3CDTF">2023-03-08T06:40:23Z</dcterms:created>
  <dcterms:modified xsi:type="dcterms:W3CDTF">2023-03-08T08:15:12Z</dcterms:modified>
</cp:coreProperties>
</file>