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79788-817F-4190-961C-79083EAADEDE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088C3-0210-4306-814B-A12249C0AEB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065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15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D602B5-9D82-42AD-A119-6BB538C4F409}" type="slidenum">
              <a:rPr lang="tr-TR" altLang="tr-TR"/>
              <a:pPr/>
              <a:t>15</a:t>
            </a:fld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73BA0-FE75-487B-8FE6-F338C41BB837}" type="datetimeFigureOut">
              <a:rPr lang="tr-TR" smtClean="0"/>
              <a:pPr/>
              <a:t>8.03.2023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D5093-036D-4D8C-8C8F-4737E3489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Başlık"/>
          <p:cNvSpPr>
            <a:spLocks noGrp="1"/>
          </p:cNvSpPr>
          <p:nvPr>
            <p:ph type="ctrTitle"/>
          </p:nvPr>
        </p:nvSpPr>
        <p:spPr>
          <a:xfrm>
            <a:off x="857224" y="3000372"/>
            <a:ext cx="7508875" cy="2592387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Öğrenci Sunumu</a:t>
            </a:r>
          </a:p>
        </p:txBody>
      </p:sp>
      <p:sp>
        <p:nvSpPr>
          <p:cNvPr id="3" name="3 Başlık"/>
          <p:cNvSpPr txBox="1">
            <a:spLocks/>
          </p:cNvSpPr>
          <p:nvPr/>
        </p:nvSpPr>
        <p:spPr bwMode="auto">
          <a:xfrm>
            <a:off x="928662" y="1000108"/>
            <a:ext cx="750887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Verimli Ders Çalışma Teknikleri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altLang="tr-TR" b="1" smtClean="0"/>
              <a:t>İŞARETLER</a:t>
            </a:r>
            <a:endParaRPr lang="tr-TR" altLang="tr-TR" b="1" smtClean="0">
              <a:solidFill>
                <a:schemeClr val="bg1"/>
              </a:solidFill>
            </a:endParaRPr>
          </a:p>
        </p:txBody>
      </p:sp>
      <p:sp>
        <p:nvSpPr>
          <p:cNvPr id="1536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smtClean="0"/>
              <a:t>Öğretmenler bir konunun önemli bir noktasını anlatırken belirli kelimeler kullanarak veya ses tonunda farklılıklar yaratarak size ipucu anlamına gelecek işaretler verebilir. Bu işaretlere örnek:</a:t>
            </a:r>
          </a:p>
          <a:p>
            <a:pPr lvl="1"/>
            <a:r>
              <a:rPr lang="tr-TR" altLang="tr-TR" sz="2400" smtClean="0"/>
              <a:t>Önemli</a:t>
            </a:r>
          </a:p>
          <a:p>
            <a:pPr lvl="1"/>
            <a:r>
              <a:rPr lang="tr-TR" altLang="tr-TR" sz="2400" smtClean="0"/>
              <a:t>Başlıca</a:t>
            </a:r>
          </a:p>
          <a:p>
            <a:pPr lvl="1"/>
            <a:r>
              <a:rPr lang="tr-TR" altLang="tr-TR" sz="2400" smtClean="0"/>
              <a:t>Can alıcı</a:t>
            </a:r>
          </a:p>
          <a:p>
            <a:pPr lvl="1"/>
            <a:r>
              <a:rPr lang="tr-TR" altLang="tr-TR" sz="2400" smtClean="0"/>
              <a:t>Şunu unutmayın ki</a:t>
            </a:r>
          </a:p>
          <a:p>
            <a:pPr lvl="1"/>
            <a:r>
              <a:rPr lang="tr-TR" altLang="tr-TR" sz="2400" smtClean="0"/>
              <a:t>Burada esas fikir vb.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Unvan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altLang="tr-TR" b="1" dirty="0" smtClean="0"/>
              <a:t>DERSE KATIL</a:t>
            </a:r>
          </a:p>
        </p:txBody>
      </p:sp>
      <p:sp>
        <p:nvSpPr>
          <p:cNvPr id="1638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smtClean="0"/>
              <a:t>Derse katılımınızı artırmak için;</a:t>
            </a:r>
          </a:p>
          <a:p>
            <a:pPr lvl="1"/>
            <a:r>
              <a:rPr lang="tr-TR" altLang="tr-TR" sz="2600" smtClean="0"/>
              <a:t>Öğretmeninizle göz kontağı kurabilirsiniz.</a:t>
            </a:r>
          </a:p>
          <a:p>
            <a:pPr lvl="1"/>
            <a:r>
              <a:rPr lang="tr-TR" altLang="tr-TR" sz="2600" smtClean="0"/>
              <a:t>Gülümseyerek, başınızı sallayarak ya da jest ve mimiklerinizi kullanabilirsiniz.</a:t>
            </a:r>
          </a:p>
          <a:p>
            <a:pPr lvl="1"/>
            <a:r>
              <a:rPr lang="tr-TR" altLang="tr-TR" sz="2600" smtClean="0"/>
              <a:t>Parmak kaldırabilirsiniz.</a:t>
            </a:r>
          </a:p>
          <a:p>
            <a:pPr lvl="1"/>
            <a:r>
              <a:rPr lang="tr-TR" altLang="tr-TR" sz="2600" smtClean="0"/>
              <a:t>Anlamadığınız yerleri sorabilirsiniz.</a:t>
            </a:r>
          </a:p>
          <a:p>
            <a:pPr lvl="1"/>
            <a:endParaRPr lang="tr-TR" altLang="tr-TR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Unvan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altLang="tr-TR" b="1" smtClean="0"/>
              <a:t>NOT TUT</a:t>
            </a:r>
          </a:p>
        </p:txBody>
      </p:sp>
      <p:sp>
        <p:nvSpPr>
          <p:cNvPr id="17411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smtClean="0"/>
              <a:t>Burada kastedilen öğretmenin anlattıklarını bire bir yazmak değildir. </a:t>
            </a:r>
          </a:p>
          <a:p>
            <a:r>
              <a:rPr lang="tr-TR" altLang="tr-TR" sz="2800" smtClean="0"/>
              <a:t>Öğretmeninizin anlattığı konuda </a:t>
            </a:r>
            <a:r>
              <a:rPr lang="tr-TR" altLang="tr-TR" sz="2800" i="1" smtClean="0"/>
              <a:t>önemli bulduğunuz noktaları </a:t>
            </a:r>
            <a:r>
              <a:rPr lang="tr-TR" altLang="tr-TR" sz="2800" smtClean="0"/>
              <a:t>kendinizin anlayabileceği şekilde kısa kısa not alın. Not almak derste uyanık ve dikkatli kalmanızı sağlar.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0"/>
            <a:ext cx="9144001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765175"/>
            <a:ext cx="9144000" cy="1470025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tr-TR" altLang="tr-TR" b="1" dirty="0" smtClean="0">
                <a:solidFill>
                  <a:schemeClr val="bg1"/>
                </a:solidFill>
              </a:rPr>
              <a:t>OKUL SONRASINDA NASIL DERS ÇALIŞMALIYIZ?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127125" y="1184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800">
              <a:latin typeface="Arial" panose="020B0604020202020204" pitchFamily="34" charset="0"/>
            </a:endParaRP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468313" y="1773238"/>
            <a:ext cx="833596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tr-TR" sz="2800" dirty="0" smtClean="0">
                <a:latin typeface="+mn-lt"/>
              </a:rPr>
              <a:t>Kendinize uygun bir çalışma planı hazırlayarak programlı çalışmanız başarınızı olumlu etkileyecektir. </a:t>
            </a:r>
          </a:p>
          <a:p>
            <a:pPr algn="ctr">
              <a:defRPr/>
            </a:pPr>
            <a:endParaRPr lang="tr-TR" sz="2800" dirty="0" smtClean="0">
              <a:latin typeface="+mn-lt"/>
            </a:endParaRPr>
          </a:p>
          <a:p>
            <a:pPr algn="ctr">
              <a:defRPr/>
            </a:pP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 güzel plan kendi hazırladığınız plandır.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8100"/>
            <a:ext cx="9144000" cy="1958975"/>
          </a:xfrm>
        </p:spPr>
        <p:txBody>
          <a:bodyPr/>
          <a:lstStyle/>
          <a:p>
            <a:pPr eaLnBrk="1" hangingPunct="1"/>
            <a:r>
              <a:rPr lang="tr-TR" altLang="tr-TR" sz="4000" b="1" smtClean="0">
                <a:solidFill>
                  <a:schemeClr val="tx1"/>
                </a:solidFill>
                <a:latin typeface="Trebuchet MS" panose="020B0603020202020204" pitchFamily="34" charset="0"/>
              </a:rPr>
              <a:t>Hafızanın İşleyişi ve Tekrarın Önemi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2590800" y="20574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438400" y="5715000"/>
            <a:ext cx="480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>
            <a:off x="2438400" y="2057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2438400" y="5410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2438400" y="50482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2438400" y="46672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2438400" y="42481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2438400" y="38290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2438400" y="3429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72390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5410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4648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39624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3657600" y="59436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1 gün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4343400" y="59436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2 gün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5105400" y="59436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7 gün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6934200" y="59436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30 gün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H="1">
            <a:off x="2438400" y="30670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>
            <a:off x="2438400" y="27051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2438400" y="2362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2057400" y="55626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0%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1943100" y="5257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10%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1943100" y="49149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20%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1943100" y="45339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30%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1924050" y="4114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40%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1962150" y="367665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50%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1962150" y="33147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60%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1981200" y="28956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70%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1962150" y="257175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80%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1981200" y="22479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90%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1905000" y="19050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100%</a:t>
            </a:r>
          </a:p>
        </p:txBody>
      </p:sp>
      <p:sp>
        <p:nvSpPr>
          <p:cNvPr id="20514" name="Oval 34"/>
          <p:cNvSpPr>
            <a:spLocks noChangeArrowheads="1"/>
          </p:cNvSpPr>
          <p:nvPr/>
        </p:nvSpPr>
        <p:spPr bwMode="auto">
          <a:xfrm>
            <a:off x="2686050" y="2019300"/>
            <a:ext cx="152400" cy="76200"/>
          </a:xfrm>
          <a:prstGeom prst="ellipse">
            <a:avLst/>
          </a:prstGeom>
          <a:solidFill>
            <a:srgbClr val="3406C8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>
            <a:off x="2743200" y="2057400"/>
            <a:ext cx="228600" cy="160020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516" name="Oval 36"/>
          <p:cNvSpPr>
            <a:spLocks noChangeArrowheads="1"/>
          </p:cNvSpPr>
          <p:nvPr/>
        </p:nvSpPr>
        <p:spPr bwMode="auto">
          <a:xfrm>
            <a:off x="2895600" y="3581400"/>
            <a:ext cx="152400" cy="76200"/>
          </a:xfrm>
          <a:prstGeom prst="ellipse">
            <a:avLst/>
          </a:prstGeom>
          <a:solidFill>
            <a:srgbClr val="3406C8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2990850" y="3638550"/>
            <a:ext cx="152400" cy="38100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518" name="Oval 38"/>
          <p:cNvSpPr>
            <a:spLocks noChangeArrowheads="1"/>
          </p:cNvSpPr>
          <p:nvPr/>
        </p:nvSpPr>
        <p:spPr bwMode="auto">
          <a:xfrm>
            <a:off x="3048000" y="3962400"/>
            <a:ext cx="152400" cy="76200"/>
          </a:xfrm>
          <a:prstGeom prst="ellipse">
            <a:avLst/>
          </a:prstGeom>
          <a:solidFill>
            <a:srgbClr val="3406C8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>
            <a:off x="3143250" y="4019550"/>
            <a:ext cx="285750" cy="47625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520" name="Oval 40"/>
          <p:cNvSpPr>
            <a:spLocks noChangeArrowheads="1"/>
          </p:cNvSpPr>
          <p:nvPr/>
        </p:nvSpPr>
        <p:spPr bwMode="auto">
          <a:xfrm>
            <a:off x="3352800" y="4419600"/>
            <a:ext cx="152400" cy="76200"/>
          </a:xfrm>
          <a:prstGeom prst="ellipse">
            <a:avLst/>
          </a:prstGeom>
          <a:solidFill>
            <a:srgbClr val="3406C8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>
            <a:off x="3429000" y="4495800"/>
            <a:ext cx="381000" cy="15240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3810000" y="4648200"/>
            <a:ext cx="3429000" cy="53340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0523" name="Text Box 43"/>
          <p:cNvSpPr txBox="1">
            <a:spLocks noChangeArrowheads="1"/>
          </p:cNvSpPr>
          <p:nvPr/>
        </p:nvSpPr>
        <p:spPr bwMode="auto">
          <a:xfrm>
            <a:off x="3048000" y="3448050"/>
            <a:ext cx="1447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20 dakika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3200400" y="3829050"/>
            <a:ext cx="1447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1 saat</a:t>
            </a: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3543300" y="4286250"/>
            <a:ext cx="781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9 saat</a:t>
            </a:r>
          </a:p>
        </p:txBody>
      </p:sp>
      <p:sp>
        <p:nvSpPr>
          <p:cNvPr id="20526" name="AutoShape 46"/>
          <p:cNvSpPr>
            <a:spLocks noChangeArrowheads="1"/>
          </p:cNvSpPr>
          <p:nvPr/>
        </p:nvSpPr>
        <p:spPr bwMode="auto">
          <a:xfrm>
            <a:off x="2438400" y="5867400"/>
            <a:ext cx="304800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1752600" y="6096000"/>
            <a:ext cx="16764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öğrenmenin başladığı nokta</a:t>
            </a:r>
          </a:p>
        </p:txBody>
      </p:sp>
      <p:sp>
        <p:nvSpPr>
          <p:cNvPr id="20528" name="Text Box 48"/>
          <p:cNvSpPr txBox="1">
            <a:spLocks noChangeArrowheads="1"/>
          </p:cNvSpPr>
          <p:nvPr/>
        </p:nvSpPr>
        <p:spPr bwMode="auto">
          <a:xfrm>
            <a:off x="2857500" y="1866900"/>
            <a:ext cx="121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anında</a:t>
            </a:r>
          </a:p>
        </p:txBody>
      </p:sp>
      <p:sp>
        <p:nvSpPr>
          <p:cNvPr id="20529" name="Dikdörtgen 1"/>
          <p:cNvSpPr>
            <a:spLocks noChangeArrowheads="1"/>
          </p:cNvSpPr>
          <p:nvPr/>
        </p:nvSpPr>
        <p:spPr bwMode="auto">
          <a:xfrm>
            <a:off x="4991100" y="2587625"/>
            <a:ext cx="36131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rgbClr val="FF0000"/>
                </a:solidFill>
              </a:rPr>
              <a:t>Hiç tekrar edilmeyen bilginin 30 gün sonunda yalnızca %20si akılda kalır.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127125" y="1184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1800">
              <a:latin typeface="Arial" panose="020B0604020202020204" pitchFamily="34" charset="0"/>
            </a:endParaRP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895350" y="3830638"/>
            <a:ext cx="1500188" cy="18335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tr-TR" sz="2800" b="1" dirty="0">
                <a:latin typeface="+mj-lt"/>
              </a:rPr>
              <a:t>Kısa </a:t>
            </a:r>
          </a:p>
          <a:p>
            <a:pPr algn="ctr">
              <a:defRPr/>
            </a:pPr>
            <a:r>
              <a:rPr lang="tr-TR" sz="2800" b="1" dirty="0">
                <a:latin typeface="+mj-lt"/>
              </a:rPr>
              <a:t>Süreli </a:t>
            </a:r>
          </a:p>
          <a:p>
            <a:pPr algn="ctr">
              <a:defRPr/>
            </a:pPr>
            <a:r>
              <a:rPr lang="tr-TR" sz="2800" b="1" dirty="0">
                <a:latin typeface="+mj-lt"/>
              </a:rPr>
              <a:t>Hafıza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6084888" y="2997200"/>
            <a:ext cx="2286000" cy="3500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tr-TR" sz="2800" b="1" dirty="0">
                <a:latin typeface="+mj-lt"/>
              </a:rPr>
              <a:t>Uzun </a:t>
            </a:r>
          </a:p>
          <a:p>
            <a:pPr algn="ctr">
              <a:defRPr/>
            </a:pPr>
            <a:r>
              <a:rPr lang="tr-TR" sz="2800" b="1" dirty="0">
                <a:latin typeface="+mj-lt"/>
              </a:rPr>
              <a:t>Süreli </a:t>
            </a:r>
          </a:p>
          <a:p>
            <a:pPr algn="ctr">
              <a:defRPr/>
            </a:pPr>
            <a:r>
              <a:rPr lang="tr-TR" sz="2800" b="1" dirty="0">
                <a:latin typeface="+mj-lt"/>
              </a:rPr>
              <a:t>Hafıza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411163" y="1041400"/>
            <a:ext cx="833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tr-TR" sz="3600" dirty="0" smtClean="0">
                <a:latin typeface="+mn-lt"/>
              </a:rPr>
              <a:t>Öğrenilen konu tekrar edilerek uzun süreli hafızaya aktarılmazsa unutulur.</a:t>
            </a:r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2987675" y="4581525"/>
            <a:ext cx="2667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35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altLang="tr-TR" b="1" dirty="0" smtClean="0"/>
              <a:t>TEKRARLAR</a:t>
            </a:r>
            <a:endParaRPr lang="tr-TR" altLang="tr-TR" dirty="0" smtClean="0"/>
          </a:p>
        </p:txBody>
      </p:sp>
      <p:sp>
        <p:nvSpPr>
          <p:cNvPr id="74755" name="2 İçerik Yer Tutucusu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8135937" cy="4525962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tr-TR" sz="2400" b="1" dirty="0" smtClean="0">
                <a:solidFill>
                  <a:srgbClr val="99FF33"/>
                </a:solidFill>
              </a:rPr>
              <a:t>        </a:t>
            </a:r>
          </a:p>
          <a:p>
            <a:pPr>
              <a:defRPr/>
            </a:pPr>
            <a:r>
              <a:rPr lang="tr-TR" sz="3200" dirty="0" smtClean="0"/>
              <a:t>Günlük Tekrar</a:t>
            </a:r>
          </a:p>
          <a:p>
            <a:pPr>
              <a:defRPr/>
            </a:pPr>
            <a:r>
              <a:rPr lang="tr-TR" sz="3200" dirty="0" smtClean="0"/>
              <a:t>Haftalık</a:t>
            </a:r>
            <a:r>
              <a:rPr lang="tr-TR" sz="3200" dirty="0"/>
              <a:t> Tekrar</a:t>
            </a:r>
            <a:endParaRPr lang="tr-TR" sz="3200" dirty="0" smtClean="0"/>
          </a:p>
          <a:p>
            <a:pPr>
              <a:defRPr/>
            </a:pPr>
            <a:r>
              <a:rPr lang="tr-TR" sz="3200" dirty="0" smtClean="0"/>
              <a:t>Aylık</a:t>
            </a:r>
            <a:r>
              <a:rPr lang="tr-TR" sz="3200" dirty="0"/>
              <a:t> </a:t>
            </a:r>
            <a:r>
              <a:rPr lang="tr-TR" sz="3200" dirty="0" smtClean="0"/>
              <a:t>Tekrar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sz="3200" dirty="0" smtClean="0"/>
              <a:t>    şeklinde yapılmalıdır.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68413" y="-166688"/>
            <a:ext cx="6858000" cy="2773363"/>
          </a:xfrm>
        </p:spPr>
        <p:txBody>
          <a:bodyPr/>
          <a:lstStyle/>
          <a:p>
            <a:pPr eaLnBrk="1" hangingPunct="1"/>
            <a:r>
              <a:rPr lang="tr-TR" altLang="tr-TR" sz="2800" i="1" smtClean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Düzenli tekrarlarla hatırlanan bilgi miktarı sürekli üst düzeyde tutulur.</a:t>
            </a: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2590800" y="20574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V="1">
            <a:off x="2438400" y="57150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60198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4648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29718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36576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352800" y="59436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1 gün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667000" y="58674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10 dak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4343400" y="59436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7 gün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5715000" y="59436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30 gün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2057400" y="55626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0%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943100" y="5257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10%</a:t>
            </a:r>
          </a:p>
        </p:txBody>
      </p:sp>
      <p:sp>
        <p:nvSpPr>
          <p:cNvPr id="24591" name="AutoShape 15"/>
          <p:cNvSpPr>
            <a:spLocks noChangeArrowheads="1"/>
          </p:cNvSpPr>
          <p:nvPr/>
        </p:nvSpPr>
        <p:spPr bwMode="auto">
          <a:xfrm>
            <a:off x="2438400" y="5867400"/>
            <a:ext cx="304800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752600" y="6096000"/>
            <a:ext cx="16764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öğrenmenin başladığı nokta</a:t>
            </a: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77724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7543800" y="59436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6 ay</a:t>
            </a:r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V="1">
            <a:off x="2971800" y="2743200"/>
            <a:ext cx="0" cy="2971800"/>
          </a:xfrm>
          <a:prstGeom prst="line">
            <a:avLst/>
          </a:prstGeom>
          <a:noFill/>
          <a:ln w="3175" cap="rnd">
            <a:solidFill>
              <a:srgbClr val="969696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V="1">
            <a:off x="3657600" y="3200400"/>
            <a:ext cx="0" cy="2514600"/>
          </a:xfrm>
          <a:prstGeom prst="line">
            <a:avLst/>
          </a:prstGeom>
          <a:noFill/>
          <a:ln w="3175" cap="rnd">
            <a:solidFill>
              <a:srgbClr val="969696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4648200" y="3276600"/>
            <a:ext cx="0" cy="2438400"/>
          </a:xfrm>
          <a:prstGeom prst="line">
            <a:avLst/>
          </a:prstGeom>
          <a:noFill/>
          <a:ln w="3175" cap="rnd">
            <a:solidFill>
              <a:srgbClr val="969696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V="1">
            <a:off x="6019800" y="3124200"/>
            <a:ext cx="0" cy="2590800"/>
          </a:xfrm>
          <a:prstGeom prst="line">
            <a:avLst/>
          </a:prstGeom>
          <a:noFill/>
          <a:ln w="3175" cap="rnd">
            <a:solidFill>
              <a:srgbClr val="969696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 flipV="1">
            <a:off x="7772400" y="2971800"/>
            <a:ext cx="0" cy="2743200"/>
          </a:xfrm>
          <a:prstGeom prst="line">
            <a:avLst/>
          </a:prstGeom>
          <a:noFill/>
          <a:ln w="3175" cap="rnd">
            <a:solidFill>
              <a:srgbClr val="969696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 flipV="1">
            <a:off x="2590800" y="23622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3276600" y="2362200"/>
            <a:ext cx="381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 flipV="1">
            <a:off x="3657600" y="2286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3657600" y="2286000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 flipV="1">
            <a:off x="4648200" y="22860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4648200" y="2286000"/>
            <a:ext cx="13716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 flipV="1">
            <a:off x="6019800" y="22860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6019800" y="2286000"/>
            <a:ext cx="1752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 flipV="1">
            <a:off x="7772400" y="2362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>
            <a:off x="7772400" y="2362200"/>
            <a:ext cx="6858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10" name="Freeform 34"/>
          <p:cNvSpPr>
            <a:spLocks/>
          </p:cNvSpPr>
          <p:nvPr/>
        </p:nvSpPr>
        <p:spPr bwMode="auto">
          <a:xfrm>
            <a:off x="2971800" y="2819400"/>
            <a:ext cx="5410200" cy="2743200"/>
          </a:xfrm>
          <a:custGeom>
            <a:avLst/>
            <a:gdLst>
              <a:gd name="T0" fmla="*/ 0 w 3408"/>
              <a:gd name="T1" fmla="*/ 0 h 1728"/>
              <a:gd name="T2" fmla="*/ 2147483646 w 3408"/>
              <a:gd name="T3" fmla="*/ 2147483646 h 1728"/>
              <a:gd name="T4" fmla="*/ 2147483646 w 3408"/>
              <a:gd name="T5" fmla="*/ 2147483646 h 1728"/>
              <a:gd name="T6" fmla="*/ 0 60000 65536"/>
              <a:gd name="T7" fmla="*/ 0 60000 65536"/>
              <a:gd name="T8" fmla="*/ 0 60000 65536"/>
              <a:gd name="T9" fmla="*/ 0 w 3408"/>
              <a:gd name="T10" fmla="*/ 0 h 1728"/>
              <a:gd name="T11" fmla="*/ 3408 w 3408"/>
              <a:gd name="T12" fmla="*/ 1728 h 17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08" h="1728">
                <a:moveTo>
                  <a:pt x="0" y="0"/>
                </a:moveTo>
                <a:cubicBezTo>
                  <a:pt x="124" y="360"/>
                  <a:pt x="248" y="720"/>
                  <a:pt x="816" y="1008"/>
                </a:cubicBezTo>
                <a:cubicBezTo>
                  <a:pt x="1384" y="1296"/>
                  <a:pt x="2396" y="1512"/>
                  <a:pt x="3408" y="1728"/>
                </a:cubicBezTo>
              </a:path>
            </a:pathLst>
          </a:custGeom>
          <a:noFill/>
          <a:ln w="12700" cap="rnd">
            <a:solidFill>
              <a:srgbClr val="3366FF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3657600" y="3200400"/>
            <a:ext cx="4953000" cy="2286000"/>
          </a:xfrm>
          <a:custGeom>
            <a:avLst/>
            <a:gdLst>
              <a:gd name="T0" fmla="*/ 0 w 3120"/>
              <a:gd name="T1" fmla="*/ 0 h 1440"/>
              <a:gd name="T2" fmla="*/ 2147483646 w 3120"/>
              <a:gd name="T3" fmla="*/ 2147483646 h 1440"/>
              <a:gd name="T4" fmla="*/ 2147483646 w 3120"/>
              <a:gd name="T5" fmla="*/ 2147483646 h 1440"/>
              <a:gd name="T6" fmla="*/ 0 60000 65536"/>
              <a:gd name="T7" fmla="*/ 0 60000 65536"/>
              <a:gd name="T8" fmla="*/ 0 60000 65536"/>
              <a:gd name="T9" fmla="*/ 0 w 3120"/>
              <a:gd name="T10" fmla="*/ 0 h 1440"/>
              <a:gd name="T11" fmla="*/ 3120 w 3120"/>
              <a:gd name="T12" fmla="*/ 1440 h 14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20" h="1440">
                <a:moveTo>
                  <a:pt x="0" y="0"/>
                </a:moveTo>
                <a:cubicBezTo>
                  <a:pt x="292" y="336"/>
                  <a:pt x="584" y="672"/>
                  <a:pt x="1104" y="912"/>
                </a:cubicBezTo>
                <a:cubicBezTo>
                  <a:pt x="1624" y="1152"/>
                  <a:pt x="2784" y="1344"/>
                  <a:pt x="3120" y="1440"/>
                </a:cubicBezTo>
              </a:path>
            </a:pathLst>
          </a:custGeom>
          <a:noFill/>
          <a:ln w="12700" cap="rnd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12" name="Freeform 36"/>
          <p:cNvSpPr>
            <a:spLocks/>
          </p:cNvSpPr>
          <p:nvPr/>
        </p:nvSpPr>
        <p:spPr bwMode="auto">
          <a:xfrm>
            <a:off x="4648200" y="3276600"/>
            <a:ext cx="3733800" cy="1371600"/>
          </a:xfrm>
          <a:custGeom>
            <a:avLst/>
            <a:gdLst>
              <a:gd name="T0" fmla="*/ 0 w 2352"/>
              <a:gd name="T1" fmla="*/ 0 h 864"/>
              <a:gd name="T2" fmla="*/ 2147483646 w 2352"/>
              <a:gd name="T3" fmla="*/ 2147483646 h 864"/>
              <a:gd name="T4" fmla="*/ 2147483646 w 2352"/>
              <a:gd name="T5" fmla="*/ 2147483646 h 864"/>
              <a:gd name="T6" fmla="*/ 0 60000 65536"/>
              <a:gd name="T7" fmla="*/ 0 60000 65536"/>
              <a:gd name="T8" fmla="*/ 0 60000 65536"/>
              <a:gd name="T9" fmla="*/ 0 w 2352"/>
              <a:gd name="T10" fmla="*/ 0 h 864"/>
              <a:gd name="T11" fmla="*/ 2352 w 2352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2" h="864">
                <a:moveTo>
                  <a:pt x="0" y="0"/>
                </a:moveTo>
                <a:cubicBezTo>
                  <a:pt x="380" y="264"/>
                  <a:pt x="760" y="528"/>
                  <a:pt x="1152" y="672"/>
                </a:cubicBezTo>
                <a:cubicBezTo>
                  <a:pt x="1544" y="816"/>
                  <a:pt x="1948" y="840"/>
                  <a:pt x="2352" y="864"/>
                </a:cubicBezTo>
              </a:path>
            </a:pathLst>
          </a:custGeom>
          <a:noFill/>
          <a:ln w="12700" cap="rnd">
            <a:solidFill>
              <a:srgbClr val="00800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>
            <a:off x="6019800" y="3124200"/>
            <a:ext cx="2209800" cy="838200"/>
          </a:xfrm>
          <a:prstGeom prst="line">
            <a:avLst/>
          </a:prstGeom>
          <a:noFill/>
          <a:ln w="12700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>
            <a:off x="7772400" y="2971800"/>
            <a:ext cx="685800" cy="228600"/>
          </a:xfrm>
          <a:prstGeom prst="line">
            <a:avLst/>
          </a:prstGeom>
          <a:noFill/>
          <a:ln w="12700" cap="rnd">
            <a:solidFill>
              <a:srgbClr val="3406C8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Başlık 1"/>
          <p:cNvSpPr>
            <a:spLocks noGrp="1"/>
          </p:cNvSpPr>
          <p:nvPr>
            <p:ph type="title"/>
          </p:nvPr>
        </p:nvSpPr>
        <p:spPr>
          <a:xfrm>
            <a:off x="9525" y="1773238"/>
            <a:ext cx="9144000" cy="1143000"/>
          </a:xfrm>
        </p:spPr>
        <p:txBody>
          <a:bodyPr/>
          <a:lstStyle/>
          <a:p>
            <a:r>
              <a:rPr lang="tr-TR" altLang="tr-TR" smtClean="0"/>
              <a:t/>
            </a:r>
            <a:br>
              <a:rPr lang="tr-TR" altLang="tr-TR" smtClean="0"/>
            </a:br>
            <a:r>
              <a:rPr lang="tr-TR" altLang="tr-TR" u="sng" smtClean="0"/>
              <a:t/>
            </a:r>
            <a:br>
              <a:rPr lang="tr-TR" altLang="tr-TR" u="sng" smtClean="0"/>
            </a:br>
            <a:r>
              <a:rPr lang="tr-TR" altLang="tr-TR" u="sng" smtClean="0"/>
              <a:t>40 KELİMELİK HAFIZA EGZERSİZİ</a:t>
            </a:r>
            <a:r>
              <a:rPr lang="tr-TR" altLang="tr-TR" sz="4000" i="1" smtClean="0"/>
              <a:t/>
            </a:r>
            <a:br>
              <a:rPr lang="tr-TR" altLang="tr-TR" sz="4000" i="1" smtClean="0"/>
            </a:br>
            <a:r>
              <a:rPr lang="tr-TR" altLang="tr-TR" i="1" smtClean="0"/>
              <a:t/>
            </a:r>
            <a:br>
              <a:rPr lang="tr-TR" altLang="tr-TR" i="1" smtClean="0"/>
            </a:br>
            <a:endParaRPr lang="tr-TR" altLang="tr-TR" i="1" smtClean="0"/>
          </a:p>
        </p:txBody>
      </p:sp>
      <p:sp>
        <p:nvSpPr>
          <p:cNvPr id="25603" name="İçerik Yer Tutucusu 3"/>
          <p:cNvSpPr>
            <a:spLocks noGrp="1"/>
          </p:cNvSpPr>
          <p:nvPr>
            <p:ph idx="1"/>
          </p:nvPr>
        </p:nvSpPr>
        <p:spPr>
          <a:xfrm>
            <a:off x="457200" y="4005263"/>
            <a:ext cx="8229600" cy="1976437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tr-TR" altLang="tr-TR" i="1" smtClean="0"/>
              <a:t>Lütfen herkes birazdan göreceği kelimeleri boyunca okusun. Yaklaşık bir dakika süreniz olacaktır.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5" y="2928934"/>
            <a:ext cx="6803223" cy="3214710"/>
          </a:xfrm>
          <a:prstGeom prst="rect">
            <a:avLst/>
          </a:prstGeom>
          <a:noFill/>
        </p:spPr>
      </p:pic>
      <p:sp>
        <p:nvSpPr>
          <p:cNvPr id="2" name="2 İçerik Yer Tutucusu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016125"/>
          </a:xfrm>
        </p:spPr>
        <p:txBody>
          <a:bodyPr/>
          <a:lstStyle/>
          <a:p>
            <a:pPr marL="271463" indent="0" algn="ctr">
              <a:buFont typeface="Arial" panose="020B0604020202020204" pitchFamily="34" charset="0"/>
              <a:buNone/>
              <a:defRPr/>
            </a:pPr>
            <a:r>
              <a:rPr lang="tr-TR" sz="3600" b="1" dirty="0" smtClean="0"/>
              <a:t>Başarıya giden yol çok çalışmaktan değil, </a:t>
            </a:r>
            <a:r>
              <a:rPr lang="tr-TR" sz="3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verimli çalışmak</a:t>
            </a:r>
            <a:r>
              <a:rPr lang="tr-TR" sz="3600" b="1" dirty="0" smtClean="0"/>
              <a:t>tan </a:t>
            </a:r>
          </a:p>
          <a:p>
            <a:pPr marL="271463" indent="0" algn="ctr">
              <a:buFont typeface="Arial" panose="020B0604020202020204" pitchFamily="34" charset="0"/>
              <a:buNone/>
              <a:defRPr/>
            </a:pPr>
            <a:r>
              <a:rPr lang="tr-TR" sz="3600" b="1" dirty="0" smtClean="0"/>
              <a:t>geçer.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tr-TR" sz="4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1619250" y="1484313"/>
            <a:ext cx="65532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rPr>
              <a:t>bar	kar	masa	ağaç	taş	şişe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rPr>
              <a:t>sınav	başarı	at	para	gök	at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rPr>
              <a:t>çiçek	kitap	eğitim	emek	müzik	çiçek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rPr>
              <a:t>para	pablo	yavuz	çiçek	depo	kapı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rPr>
              <a:t>yastık	at	sunuş	beceri	</a:t>
            </a:r>
            <a:r>
              <a:rPr lang="tr-TR" altLang="tr-TR" sz="2400">
                <a:solidFill>
                  <a:srgbClr val="FF3300"/>
                </a:solidFill>
                <a:latin typeface="Times New Roman" panose="02020603050405020304" pitchFamily="18" charset="0"/>
              </a:rPr>
              <a:t>bulut</a:t>
            </a:r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rPr>
              <a:t>	kağıt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rPr>
              <a:t>yol	bıçak	koltuk	kalem	gülüş	yay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rPr>
              <a:t>çiçek	lastik	hava	uzman	</a:t>
            </a:r>
            <a:r>
              <a:rPr lang="tr-TR" altLang="tr-TR" sz="2400">
                <a:solidFill>
                  <a:srgbClr val="FF3300"/>
                </a:solidFill>
                <a:latin typeface="Times New Roman" panose="02020603050405020304" pitchFamily="18" charset="0"/>
              </a:rPr>
              <a:t>yağmur</a:t>
            </a:r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rPr>
              <a:t>  kuş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İçerik Yer Tutucusu 2"/>
          <p:cNvSpPr>
            <a:spLocks noGrp="1"/>
          </p:cNvSpPr>
          <p:nvPr>
            <p:ph idx="1"/>
          </p:nvPr>
        </p:nvSpPr>
        <p:spPr>
          <a:xfrm>
            <a:off x="457200" y="2997200"/>
            <a:ext cx="8229600" cy="3128963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tr-TR" altLang="tr-TR" i="1" smtClean="0"/>
              <a:t>Şimdi hatırladığınız kelimeleri yazın.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İçerik Yer Tutucusu 2"/>
          <p:cNvSpPr>
            <a:spLocks noGrp="1"/>
          </p:cNvSpPr>
          <p:nvPr>
            <p:ph idx="1"/>
          </p:nvPr>
        </p:nvSpPr>
        <p:spPr>
          <a:xfrm>
            <a:off x="611188" y="1916113"/>
            <a:ext cx="8229600" cy="23050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tr-TR" altLang="tr-TR" i="1" smtClean="0"/>
              <a:t>Tekrar kelimelerin olduğu sayfaya döneceğiz. </a:t>
            </a:r>
          </a:p>
          <a:p>
            <a:pPr marL="0" indent="0" algn="ctr">
              <a:buFontTx/>
              <a:buNone/>
            </a:pPr>
            <a:r>
              <a:rPr lang="tr-TR" altLang="tr-TR" i="1" smtClean="0"/>
              <a:t>Gönüllüler, hatırladıkları ve yazdıkları kelimeleri grupla paylaşabilirler.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Kırk Kelimelik Hafıza Egzersizi Sonucu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 smtClean="0"/>
              <a:t>Anlama olmasına rağmen liste tamamen öğrenilememiştir.</a:t>
            </a:r>
          </a:p>
          <a:p>
            <a:pPr>
              <a:defRPr/>
            </a:pPr>
            <a:r>
              <a:rPr lang="tr-TR" sz="2800" dirty="0" smtClean="0"/>
              <a:t>Listenin başından 2-8 kelime hatırlanmıştır.</a:t>
            </a:r>
          </a:p>
          <a:p>
            <a:pPr>
              <a:defRPr/>
            </a:pPr>
            <a:r>
              <a:rPr lang="tr-TR" sz="2800" dirty="0" smtClean="0"/>
              <a:t>Bir defadan çok tekrarlanan kelime hatırlanmıştır.</a:t>
            </a:r>
          </a:p>
          <a:p>
            <a:pPr>
              <a:defRPr/>
            </a:pPr>
            <a:r>
              <a:rPr lang="tr-TR" sz="2800" dirty="0" smtClean="0"/>
              <a:t>Son beş kelimenin bir veya iki kelimesi hatırlanmıştır.</a:t>
            </a:r>
          </a:p>
          <a:p>
            <a:pPr>
              <a:defRPr/>
            </a:pPr>
            <a:r>
              <a:rPr lang="tr-TR" sz="2800" dirty="0" smtClean="0"/>
              <a:t>Diğerlerinden bütünüyle farklı olan kelimeler hatırlanmıştır.</a:t>
            </a:r>
          </a:p>
          <a:p>
            <a:pPr>
              <a:defRPr/>
            </a:pPr>
            <a:r>
              <a:rPr lang="tr-TR" sz="2800" dirty="0" smtClean="0"/>
              <a:t>Duygusal çağrışım yapan kelimeler hatırlanmıştır.</a:t>
            </a:r>
          </a:p>
          <a:p>
            <a:pPr>
              <a:defRPr/>
            </a:pPr>
            <a:r>
              <a:rPr lang="tr-TR" sz="2800" dirty="0" smtClean="0"/>
              <a:t>Ortadaki kelimelerden çok azı akılda kalmıştır.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pPr algn="l">
              <a:defRPr/>
            </a:pPr>
            <a:r>
              <a:rPr lang="tr-TR" alt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 egzersiz sonucunda;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 smtClean="0"/>
              <a:t>Sık ve düzenli tekrar edilen bilgilerin,</a:t>
            </a:r>
          </a:p>
          <a:p>
            <a:pPr>
              <a:defRPr/>
            </a:pPr>
            <a:r>
              <a:rPr lang="tr-TR" sz="2800" dirty="0" smtClean="0"/>
              <a:t>Farklı ve ilginç hale getirilen bilgilerin,</a:t>
            </a:r>
          </a:p>
          <a:p>
            <a:pPr>
              <a:defRPr/>
            </a:pPr>
            <a:r>
              <a:rPr lang="tr-TR" sz="2800" dirty="0" smtClean="0"/>
              <a:t>İlk ve son öğrenilen bilgilerin,</a:t>
            </a:r>
          </a:p>
          <a:p>
            <a:pPr>
              <a:defRPr/>
            </a:pPr>
            <a:r>
              <a:rPr lang="tr-TR" sz="2800" dirty="0" smtClean="0"/>
              <a:t>Birbiriyle ilişkilendirilen bilgilerin,</a:t>
            </a:r>
          </a:p>
          <a:p>
            <a:pPr>
              <a:defRPr/>
            </a:pPr>
            <a:r>
              <a:rPr lang="tr-TR" sz="2800" dirty="0" smtClean="0"/>
              <a:t>Yaşamımızla bağlantı kurduğumuz bilgilerin,</a:t>
            </a:r>
          </a:p>
          <a:p>
            <a:pPr>
              <a:defRPr/>
            </a:pPr>
            <a:r>
              <a:rPr lang="tr-TR" sz="2800" dirty="0" smtClean="0"/>
              <a:t>Kodlamalar oluşturduğumuz bilgilerin daha kalıcı olduğu sonucuna ulaştık.</a:t>
            </a:r>
          </a:p>
          <a:p>
            <a:pPr>
              <a:defRPr/>
            </a:pPr>
            <a:endParaRPr lang="tr-TR" sz="28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Unvan 4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1143000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>
              <a:defRPr/>
            </a:pPr>
            <a:r>
              <a:rPr lang="tr-TR" altLang="tr-TR" b="1" dirty="0" smtClean="0"/>
              <a:t>Ders Çalışma Süreci ve Ortam</a:t>
            </a:r>
          </a:p>
        </p:txBody>
      </p:sp>
      <p:sp>
        <p:nvSpPr>
          <p:cNvPr id="31747" name="İçerik Yer Tutucusu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73488"/>
          </a:xfrm>
        </p:spPr>
        <p:txBody>
          <a:bodyPr/>
          <a:lstStyle/>
          <a:p>
            <a:r>
              <a:rPr lang="tr-TR" altLang="tr-TR" sz="2800" smtClean="0"/>
              <a:t>Her gün aynı saatte ders çalışmaya başlamanız ders çalışma alışkanlığınız oluşmasını ve biyolojik saatinizin ders çalışmaya hazır olmasını sağlar.</a:t>
            </a:r>
          </a:p>
          <a:p>
            <a:r>
              <a:rPr lang="tr-TR" altLang="tr-TR" sz="2800" smtClean="0"/>
              <a:t>Sadece ders çalışmak için kullandığınız bir oda ya da evin aile bireyleri tarafından yoğunlukla kullanılmadığı bir bölgesini tercih edebilirsiniz. Bu bölgede sadece ders çalışın. Diğer aktiviteler için burayı kullanmayın. </a:t>
            </a:r>
          </a:p>
          <a:p>
            <a:endParaRPr lang="tr-TR" altLang="tr-TR" sz="2800" smtClean="0"/>
          </a:p>
          <a:p>
            <a:endParaRPr lang="tr-TR" altLang="tr-TR" sz="2800" smtClean="0"/>
          </a:p>
          <a:p>
            <a:endParaRPr lang="tr-TR" alt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İçerik Yer Tutucusu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r>
              <a:rPr lang="tr-TR" altLang="tr-TR" sz="2800" smtClean="0"/>
              <a:t>Ders çalıştığınız ortamda hangi derse çalışıyorsanız, o derse ait materyaller dışında dikkatinizi dağıtacak başka hiçbir şey olmamasına dikkat edin. (Özellikle cep telefonu ve diğer teknolojik aletler).</a:t>
            </a:r>
          </a:p>
          <a:p>
            <a:r>
              <a:rPr lang="tr-TR" altLang="tr-TR" sz="2800" smtClean="0"/>
              <a:t>Yatarak veya uzanarak ders çalışmayın.</a:t>
            </a:r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İçerik Yer Tutucusu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r>
              <a:rPr lang="tr-TR" altLang="tr-TR" sz="2800" smtClean="0"/>
              <a:t>Önce o gün okulda gördüğünüz dersleri tekrar edin. Bunun için konuya ait ödevlerinizi yapın ve test çözün.</a:t>
            </a:r>
          </a:p>
          <a:p>
            <a:r>
              <a:rPr lang="tr-TR" altLang="tr-TR" sz="2800" smtClean="0"/>
              <a:t>Sürekli en çok sevdiğiniz ya da en başarılı olduğunuz derslere çalışmak yerine, her derse gerektiği kadar zaman ve emek ayırın.  </a:t>
            </a:r>
          </a:p>
          <a:p>
            <a:r>
              <a:rPr lang="tr-TR" altLang="tr-TR" sz="2800" smtClean="0"/>
              <a:t>Ders çalışırken kısa süreli dinlenme aralıkları verin.</a:t>
            </a:r>
          </a:p>
          <a:p>
            <a:endParaRPr lang="tr-TR" altLang="tr-TR" sz="2800" smtClean="0"/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altLang="tr-TR" sz="3600" i="1" smtClean="0">
                <a:solidFill>
                  <a:srgbClr val="FF0000"/>
                </a:solidFill>
              </a:rPr>
              <a:t>Dinlenme araları önemlidir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2590800" y="20574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2438400" y="5715000"/>
            <a:ext cx="525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2438400" y="2057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H="1">
            <a:off x="2438400" y="4800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H="1">
            <a:off x="2438400" y="3886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2057400" y="55626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0%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905000" y="19050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100%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981200" y="46482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25%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1981200" y="37338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50%</a:t>
            </a:r>
          </a:p>
        </p:txBody>
      </p:sp>
      <p:sp>
        <p:nvSpPr>
          <p:cNvPr id="34828" name="AutoShape 12"/>
          <p:cNvSpPr>
            <a:spLocks noChangeArrowheads="1"/>
          </p:cNvSpPr>
          <p:nvPr/>
        </p:nvSpPr>
        <p:spPr bwMode="auto">
          <a:xfrm>
            <a:off x="2438400" y="5867400"/>
            <a:ext cx="304800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1752600" y="6096000"/>
            <a:ext cx="16764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öğrenmenin başladığı nokta</a:t>
            </a: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H="1">
            <a:off x="24384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1981200" y="28194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75%</a:t>
            </a:r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51054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7696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4876800" y="57912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1 saat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7391400" y="57912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2 saat</a:t>
            </a:r>
          </a:p>
        </p:txBody>
      </p:sp>
      <p:sp>
        <p:nvSpPr>
          <p:cNvPr id="34836" name="Oval 20"/>
          <p:cNvSpPr>
            <a:spLocks noChangeArrowheads="1"/>
          </p:cNvSpPr>
          <p:nvPr/>
        </p:nvSpPr>
        <p:spPr bwMode="auto">
          <a:xfrm>
            <a:off x="4953000" y="2971800"/>
            <a:ext cx="1524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837" name="Oval 21"/>
          <p:cNvSpPr>
            <a:spLocks noChangeArrowheads="1"/>
          </p:cNvSpPr>
          <p:nvPr/>
        </p:nvSpPr>
        <p:spPr bwMode="auto">
          <a:xfrm>
            <a:off x="3733800" y="2971800"/>
            <a:ext cx="1524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838" name="Oval 22"/>
          <p:cNvSpPr>
            <a:spLocks noChangeArrowheads="1"/>
          </p:cNvSpPr>
          <p:nvPr/>
        </p:nvSpPr>
        <p:spPr bwMode="auto">
          <a:xfrm>
            <a:off x="6248400" y="2971800"/>
            <a:ext cx="1524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839" name="Oval 23"/>
          <p:cNvSpPr>
            <a:spLocks noChangeArrowheads="1"/>
          </p:cNvSpPr>
          <p:nvPr/>
        </p:nvSpPr>
        <p:spPr bwMode="auto">
          <a:xfrm>
            <a:off x="7543800" y="2971800"/>
            <a:ext cx="1524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840" name="Freeform 24"/>
          <p:cNvSpPr>
            <a:spLocks/>
          </p:cNvSpPr>
          <p:nvPr/>
        </p:nvSpPr>
        <p:spPr bwMode="auto">
          <a:xfrm>
            <a:off x="2590800" y="3048000"/>
            <a:ext cx="1219200" cy="304800"/>
          </a:xfrm>
          <a:custGeom>
            <a:avLst/>
            <a:gdLst>
              <a:gd name="T0" fmla="*/ 0 w 768"/>
              <a:gd name="T1" fmla="*/ 0 h 240"/>
              <a:gd name="T2" fmla="*/ 2147483646 w 768"/>
              <a:gd name="T3" fmla="*/ 2147483646 h 240"/>
              <a:gd name="T4" fmla="*/ 2147483646 w 768"/>
              <a:gd name="T5" fmla="*/ 0 h 240"/>
              <a:gd name="T6" fmla="*/ 0 60000 65536"/>
              <a:gd name="T7" fmla="*/ 0 60000 65536"/>
              <a:gd name="T8" fmla="*/ 0 60000 65536"/>
              <a:gd name="T9" fmla="*/ 0 w 768"/>
              <a:gd name="T10" fmla="*/ 0 h 240"/>
              <a:gd name="T11" fmla="*/ 768 w 768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240">
                <a:moveTo>
                  <a:pt x="0" y="0"/>
                </a:moveTo>
                <a:cubicBezTo>
                  <a:pt x="128" y="120"/>
                  <a:pt x="256" y="240"/>
                  <a:pt x="384" y="240"/>
                </a:cubicBezTo>
                <a:cubicBezTo>
                  <a:pt x="512" y="240"/>
                  <a:pt x="704" y="40"/>
                  <a:pt x="768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41" name="Freeform 25"/>
          <p:cNvSpPr>
            <a:spLocks/>
          </p:cNvSpPr>
          <p:nvPr/>
        </p:nvSpPr>
        <p:spPr bwMode="auto">
          <a:xfrm>
            <a:off x="3810000" y="3048000"/>
            <a:ext cx="1219200" cy="304800"/>
          </a:xfrm>
          <a:custGeom>
            <a:avLst/>
            <a:gdLst>
              <a:gd name="T0" fmla="*/ 0 w 768"/>
              <a:gd name="T1" fmla="*/ 0 h 240"/>
              <a:gd name="T2" fmla="*/ 2147483646 w 768"/>
              <a:gd name="T3" fmla="*/ 2147483646 h 240"/>
              <a:gd name="T4" fmla="*/ 2147483646 w 768"/>
              <a:gd name="T5" fmla="*/ 0 h 240"/>
              <a:gd name="T6" fmla="*/ 0 60000 65536"/>
              <a:gd name="T7" fmla="*/ 0 60000 65536"/>
              <a:gd name="T8" fmla="*/ 0 60000 65536"/>
              <a:gd name="T9" fmla="*/ 0 w 768"/>
              <a:gd name="T10" fmla="*/ 0 h 240"/>
              <a:gd name="T11" fmla="*/ 768 w 768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240">
                <a:moveTo>
                  <a:pt x="0" y="0"/>
                </a:moveTo>
                <a:cubicBezTo>
                  <a:pt x="128" y="120"/>
                  <a:pt x="256" y="240"/>
                  <a:pt x="384" y="240"/>
                </a:cubicBezTo>
                <a:cubicBezTo>
                  <a:pt x="512" y="240"/>
                  <a:pt x="704" y="40"/>
                  <a:pt x="768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42" name="Freeform 26"/>
          <p:cNvSpPr>
            <a:spLocks/>
          </p:cNvSpPr>
          <p:nvPr/>
        </p:nvSpPr>
        <p:spPr bwMode="auto">
          <a:xfrm>
            <a:off x="5105400" y="3048000"/>
            <a:ext cx="1219200" cy="304800"/>
          </a:xfrm>
          <a:custGeom>
            <a:avLst/>
            <a:gdLst>
              <a:gd name="T0" fmla="*/ 0 w 768"/>
              <a:gd name="T1" fmla="*/ 0 h 240"/>
              <a:gd name="T2" fmla="*/ 2147483646 w 768"/>
              <a:gd name="T3" fmla="*/ 2147483646 h 240"/>
              <a:gd name="T4" fmla="*/ 2147483646 w 768"/>
              <a:gd name="T5" fmla="*/ 0 h 240"/>
              <a:gd name="T6" fmla="*/ 0 60000 65536"/>
              <a:gd name="T7" fmla="*/ 0 60000 65536"/>
              <a:gd name="T8" fmla="*/ 0 60000 65536"/>
              <a:gd name="T9" fmla="*/ 0 w 768"/>
              <a:gd name="T10" fmla="*/ 0 h 240"/>
              <a:gd name="T11" fmla="*/ 768 w 768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240">
                <a:moveTo>
                  <a:pt x="0" y="0"/>
                </a:moveTo>
                <a:cubicBezTo>
                  <a:pt x="128" y="120"/>
                  <a:pt x="256" y="240"/>
                  <a:pt x="384" y="240"/>
                </a:cubicBezTo>
                <a:cubicBezTo>
                  <a:pt x="512" y="240"/>
                  <a:pt x="704" y="40"/>
                  <a:pt x="768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43" name="Freeform 27"/>
          <p:cNvSpPr>
            <a:spLocks/>
          </p:cNvSpPr>
          <p:nvPr/>
        </p:nvSpPr>
        <p:spPr bwMode="auto">
          <a:xfrm>
            <a:off x="6324600" y="2971800"/>
            <a:ext cx="1219200" cy="304800"/>
          </a:xfrm>
          <a:custGeom>
            <a:avLst/>
            <a:gdLst>
              <a:gd name="T0" fmla="*/ 0 w 768"/>
              <a:gd name="T1" fmla="*/ 0 h 240"/>
              <a:gd name="T2" fmla="*/ 2147483646 w 768"/>
              <a:gd name="T3" fmla="*/ 2147483646 h 240"/>
              <a:gd name="T4" fmla="*/ 2147483646 w 768"/>
              <a:gd name="T5" fmla="*/ 0 h 240"/>
              <a:gd name="T6" fmla="*/ 0 60000 65536"/>
              <a:gd name="T7" fmla="*/ 0 60000 65536"/>
              <a:gd name="T8" fmla="*/ 0 60000 65536"/>
              <a:gd name="T9" fmla="*/ 0 w 768"/>
              <a:gd name="T10" fmla="*/ 0 h 240"/>
              <a:gd name="T11" fmla="*/ 768 w 768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240">
                <a:moveTo>
                  <a:pt x="0" y="0"/>
                </a:moveTo>
                <a:cubicBezTo>
                  <a:pt x="128" y="120"/>
                  <a:pt x="256" y="240"/>
                  <a:pt x="384" y="240"/>
                </a:cubicBezTo>
                <a:cubicBezTo>
                  <a:pt x="512" y="240"/>
                  <a:pt x="704" y="40"/>
                  <a:pt x="768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7010400" y="2209800"/>
            <a:ext cx="15240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Planlanmış aralar verildiği zamanki hatırlama eğrileri</a:t>
            </a:r>
          </a:p>
        </p:txBody>
      </p:sp>
      <p:sp>
        <p:nvSpPr>
          <p:cNvPr id="34845" name="Freeform 29"/>
          <p:cNvSpPr>
            <a:spLocks/>
          </p:cNvSpPr>
          <p:nvPr/>
        </p:nvSpPr>
        <p:spPr bwMode="auto">
          <a:xfrm>
            <a:off x="2576513" y="3060700"/>
            <a:ext cx="5111750" cy="1092200"/>
          </a:xfrm>
          <a:custGeom>
            <a:avLst/>
            <a:gdLst>
              <a:gd name="T0" fmla="*/ 2147483646 w 3220"/>
              <a:gd name="T1" fmla="*/ 0 h 688"/>
              <a:gd name="T2" fmla="*/ 2147483646 w 3220"/>
              <a:gd name="T3" fmla="*/ 2147483646 h 688"/>
              <a:gd name="T4" fmla="*/ 2147483646 w 3220"/>
              <a:gd name="T5" fmla="*/ 2147483646 h 688"/>
              <a:gd name="T6" fmla="*/ 2147483646 w 3220"/>
              <a:gd name="T7" fmla="*/ 2147483646 h 688"/>
              <a:gd name="T8" fmla="*/ 2147483646 w 3220"/>
              <a:gd name="T9" fmla="*/ 2147483646 h 688"/>
              <a:gd name="T10" fmla="*/ 2147483646 w 3220"/>
              <a:gd name="T11" fmla="*/ 2147483646 h 688"/>
              <a:gd name="T12" fmla="*/ 2147483646 w 3220"/>
              <a:gd name="T13" fmla="*/ 2147483646 h 688"/>
              <a:gd name="T14" fmla="*/ 2147483646 w 3220"/>
              <a:gd name="T15" fmla="*/ 2147483646 h 688"/>
              <a:gd name="T16" fmla="*/ 2147483646 w 3220"/>
              <a:gd name="T17" fmla="*/ 2147483646 h 688"/>
              <a:gd name="T18" fmla="*/ 2147483646 w 3220"/>
              <a:gd name="T19" fmla="*/ 2147483646 h 688"/>
              <a:gd name="T20" fmla="*/ 2147483646 w 3220"/>
              <a:gd name="T21" fmla="*/ 2147483646 h 688"/>
              <a:gd name="T22" fmla="*/ 2147483646 w 3220"/>
              <a:gd name="T23" fmla="*/ 2147483646 h 688"/>
              <a:gd name="T24" fmla="*/ 2147483646 w 3220"/>
              <a:gd name="T25" fmla="*/ 2147483646 h 688"/>
              <a:gd name="T26" fmla="*/ 2147483646 w 3220"/>
              <a:gd name="T27" fmla="*/ 2147483646 h 688"/>
              <a:gd name="T28" fmla="*/ 2147483646 w 3220"/>
              <a:gd name="T29" fmla="*/ 2147483646 h 688"/>
              <a:gd name="T30" fmla="*/ 2147483646 w 3220"/>
              <a:gd name="T31" fmla="*/ 2147483646 h 688"/>
              <a:gd name="T32" fmla="*/ 2147483646 w 3220"/>
              <a:gd name="T33" fmla="*/ 2147483646 h 6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220"/>
              <a:gd name="T52" fmla="*/ 0 h 688"/>
              <a:gd name="T53" fmla="*/ 3220 w 3220"/>
              <a:gd name="T54" fmla="*/ 688 h 68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220" h="688">
                <a:moveTo>
                  <a:pt x="11" y="0"/>
                </a:moveTo>
                <a:cubicBezTo>
                  <a:pt x="23" y="4"/>
                  <a:pt x="37" y="3"/>
                  <a:pt x="46" y="12"/>
                </a:cubicBezTo>
                <a:cubicBezTo>
                  <a:pt x="109" y="75"/>
                  <a:pt x="0" y="27"/>
                  <a:pt x="93" y="59"/>
                </a:cubicBezTo>
                <a:cubicBezTo>
                  <a:pt x="119" y="135"/>
                  <a:pt x="83" y="61"/>
                  <a:pt x="140" y="106"/>
                </a:cubicBezTo>
                <a:cubicBezTo>
                  <a:pt x="151" y="115"/>
                  <a:pt x="153" y="132"/>
                  <a:pt x="164" y="141"/>
                </a:cubicBezTo>
                <a:cubicBezTo>
                  <a:pt x="186" y="158"/>
                  <a:pt x="244" y="174"/>
                  <a:pt x="270" y="188"/>
                </a:cubicBezTo>
                <a:cubicBezTo>
                  <a:pt x="320" y="216"/>
                  <a:pt x="360" y="245"/>
                  <a:pt x="411" y="270"/>
                </a:cubicBezTo>
                <a:cubicBezTo>
                  <a:pt x="443" y="286"/>
                  <a:pt x="483" y="287"/>
                  <a:pt x="516" y="294"/>
                </a:cubicBezTo>
                <a:cubicBezTo>
                  <a:pt x="572" y="305"/>
                  <a:pt x="626" y="325"/>
                  <a:pt x="681" y="341"/>
                </a:cubicBezTo>
                <a:cubicBezTo>
                  <a:pt x="728" y="355"/>
                  <a:pt x="813" y="372"/>
                  <a:pt x="857" y="400"/>
                </a:cubicBezTo>
                <a:cubicBezTo>
                  <a:pt x="869" y="408"/>
                  <a:pt x="879" y="420"/>
                  <a:pt x="893" y="423"/>
                </a:cubicBezTo>
                <a:cubicBezTo>
                  <a:pt x="935" y="432"/>
                  <a:pt x="979" y="431"/>
                  <a:pt x="1022" y="435"/>
                </a:cubicBezTo>
                <a:cubicBezTo>
                  <a:pt x="1296" y="491"/>
                  <a:pt x="1551" y="517"/>
                  <a:pt x="1833" y="529"/>
                </a:cubicBezTo>
                <a:cubicBezTo>
                  <a:pt x="1971" y="576"/>
                  <a:pt x="2090" y="569"/>
                  <a:pt x="2244" y="576"/>
                </a:cubicBezTo>
                <a:cubicBezTo>
                  <a:pt x="2423" y="622"/>
                  <a:pt x="2489" y="615"/>
                  <a:pt x="2726" y="623"/>
                </a:cubicBezTo>
                <a:cubicBezTo>
                  <a:pt x="2850" y="663"/>
                  <a:pt x="2851" y="659"/>
                  <a:pt x="3009" y="670"/>
                </a:cubicBezTo>
                <a:cubicBezTo>
                  <a:pt x="3134" y="688"/>
                  <a:pt x="3063" y="682"/>
                  <a:pt x="3220" y="68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46" name="Freeform 30"/>
          <p:cNvSpPr>
            <a:spLocks/>
          </p:cNvSpPr>
          <p:nvPr/>
        </p:nvSpPr>
        <p:spPr bwMode="auto">
          <a:xfrm>
            <a:off x="2613025" y="3116263"/>
            <a:ext cx="5113338" cy="1455737"/>
          </a:xfrm>
          <a:custGeom>
            <a:avLst/>
            <a:gdLst>
              <a:gd name="T0" fmla="*/ 0 w 3221"/>
              <a:gd name="T1" fmla="*/ 0 h 917"/>
              <a:gd name="T2" fmla="*/ 2147483646 w 3221"/>
              <a:gd name="T3" fmla="*/ 2147483646 h 917"/>
              <a:gd name="T4" fmla="*/ 2147483646 w 3221"/>
              <a:gd name="T5" fmla="*/ 2147483646 h 917"/>
              <a:gd name="T6" fmla="*/ 2147483646 w 3221"/>
              <a:gd name="T7" fmla="*/ 2147483646 h 917"/>
              <a:gd name="T8" fmla="*/ 2147483646 w 3221"/>
              <a:gd name="T9" fmla="*/ 2147483646 h 917"/>
              <a:gd name="T10" fmla="*/ 2147483646 w 3221"/>
              <a:gd name="T11" fmla="*/ 2147483646 h 917"/>
              <a:gd name="T12" fmla="*/ 2147483646 w 3221"/>
              <a:gd name="T13" fmla="*/ 2147483646 h 917"/>
              <a:gd name="T14" fmla="*/ 2147483646 w 3221"/>
              <a:gd name="T15" fmla="*/ 2147483646 h 917"/>
              <a:gd name="T16" fmla="*/ 2147483646 w 3221"/>
              <a:gd name="T17" fmla="*/ 2147483646 h 917"/>
              <a:gd name="T18" fmla="*/ 2147483646 w 3221"/>
              <a:gd name="T19" fmla="*/ 2147483646 h 917"/>
              <a:gd name="T20" fmla="*/ 2147483646 w 3221"/>
              <a:gd name="T21" fmla="*/ 2147483646 h 917"/>
              <a:gd name="T22" fmla="*/ 2147483646 w 3221"/>
              <a:gd name="T23" fmla="*/ 2147483646 h 917"/>
              <a:gd name="T24" fmla="*/ 2147483646 w 3221"/>
              <a:gd name="T25" fmla="*/ 2147483646 h 917"/>
              <a:gd name="T26" fmla="*/ 2147483646 w 3221"/>
              <a:gd name="T27" fmla="*/ 2147483646 h 917"/>
              <a:gd name="T28" fmla="*/ 2147483646 w 3221"/>
              <a:gd name="T29" fmla="*/ 2147483646 h 917"/>
              <a:gd name="T30" fmla="*/ 2147483646 w 3221"/>
              <a:gd name="T31" fmla="*/ 2147483646 h 917"/>
              <a:gd name="T32" fmla="*/ 2147483646 w 3221"/>
              <a:gd name="T33" fmla="*/ 2147483646 h 917"/>
              <a:gd name="T34" fmla="*/ 2147483646 w 3221"/>
              <a:gd name="T35" fmla="*/ 2147483646 h 917"/>
              <a:gd name="T36" fmla="*/ 2147483646 w 3221"/>
              <a:gd name="T37" fmla="*/ 2147483646 h 91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221"/>
              <a:gd name="T58" fmla="*/ 0 h 917"/>
              <a:gd name="T59" fmla="*/ 3221 w 3221"/>
              <a:gd name="T60" fmla="*/ 917 h 91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221" h="917">
                <a:moveTo>
                  <a:pt x="0" y="0"/>
                </a:moveTo>
                <a:cubicBezTo>
                  <a:pt x="31" y="98"/>
                  <a:pt x="69" y="136"/>
                  <a:pt x="164" y="176"/>
                </a:cubicBezTo>
                <a:cubicBezTo>
                  <a:pt x="180" y="183"/>
                  <a:pt x="195" y="193"/>
                  <a:pt x="211" y="200"/>
                </a:cubicBezTo>
                <a:cubicBezTo>
                  <a:pt x="234" y="209"/>
                  <a:pt x="282" y="223"/>
                  <a:pt x="282" y="223"/>
                </a:cubicBezTo>
                <a:cubicBezTo>
                  <a:pt x="297" y="269"/>
                  <a:pt x="305" y="290"/>
                  <a:pt x="352" y="306"/>
                </a:cubicBezTo>
                <a:cubicBezTo>
                  <a:pt x="391" y="362"/>
                  <a:pt x="404" y="338"/>
                  <a:pt x="458" y="365"/>
                </a:cubicBezTo>
                <a:cubicBezTo>
                  <a:pt x="551" y="412"/>
                  <a:pt x="653" y="425"/>
                  <a:pt x="752" y="459"/>
                </a:cubicBezTo>
                <a:cubicBezTo>
                  <a:pt x="808" y="515"/>
                  <a:pt x="877" y="534"/>
                  <a:pt x="952" y="553"/>
                </a:cubicBezTo>
                <a:cubicBezTo>
                  <a:pt x="998" y="587"/>
                  <a:pt x="1028" y="594"/>
                  <a:pt x="1081" y="611"/>
                </a:cubicBezTo>
                <a:cubicBezTo>
                  <a:pt x="1093" y="619"/>
                  <a:pt x="1103" y="629"/>
                  <a:pt x="1116" y="635"/>
                </a:cubicBezTo>
                <a:cubicBezTo>
                  <a:pt x="1139" y="645"/>
                  <a:pt x="1187" y="658"/>
                  <a:pt x="1187" y="658"/>
                </a:cubicBezTo>
                <a:cubicBezTo>
                  <a:pt x="1239" y="694"/>
                  <a:pt x="1290" y="694"/>
                  <a:pt x="1352" y="705"/>
                </a:cubicBezTo>
                <a:cubicBezTo>
                  <a:pt x="1477" y="727"/>
                  <a:pt x="1602" y="743"/>
                  <a:pt x="1728" y="764"/>
                </a:cubicBezTo>
                <a:cubicBezTo>
                  <a:pt x="1817" y="794"/>
                  <a:pt x="1730" y="768"/>
                  <a:pt x="1916" y="788"/>
                </a:cubicBezTo>
                <a:cubicBezTo>
                  <a:pt x="2050" y="803"/>
                  <a:pt x="2179" y="823"/>
                  <a:pt x="2315" y="835"/>
                </a:cubicBezTo>
                <a:cubicBezTo>
                  <a:pt x="2358" y="839"/>
                  <a:pt x="2445" y="846"/>
                  <a:pt x="2445" y="846"/>
                </a:cubicBezTo>
                <a:cubicBezTo>
                  <a:pt x="2584" y="893"/>
                  <a:pt x="2662" y="875"/>
                  <a:pt x="2844" y="882"/>
                </a:cubicBezTo>
                <a:cubicBezTo>
                  <a:pt x="2899" y="899"/>
                  <a:pt x="2955" y="898"/>
                  <a:pt x="3009" y="917"/>
                </a:cubicBezTo>
                <a:cubicBezTo>
                  <a:pt x="3080" y="913"/>
                  <a:pt x="3221" y="905"/>
                  <a:pt x="3221" y="90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6400800" y="3429000"/>
            <a:ext cx="22098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İki saat hiç ara verilmediği zaman hatırlama eğrisi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6629400" y="4495800"/>
            <a:ext cx="22098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1400">
                <a:solidFill>
                  <a:srgbClr val="000000"/>
                </a:solidFill>
                <a:latin typeface="Times New Roman" panose="02020603050405020304" pitchFamily="18" charset="0"/>
              </a:rPr>
              <a:t>İki saatten fazla  hiç ara verilmeden çalışılan hatırlama eğrisi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İçerik Yer Tutucusu 2"/>
          <p:cNvSpPr>
            <a:spLocks noGrp="1"/>
          </p:cNvSpPr>
          <p:nvPr>
            <p:ph idx="1"/>
          </p:nvPr>
        </p:nvSpPr>
        <p:spPr>
          <a:xfrm>
            <a:off x="900113" y="1341438"/>
            <a:ext cx="7724775" cy="4525962"/>
          </a:xfrm>
        </p:spPr>
        <p:txBody>
          <a:bodyPr/>
          <a:lstStyle/>
          <a:p>
            <a:pPr>
              <a:defRPr/>
            </a:pPr>
            <a:r>
              <a:rPr lang="tr-TR" altLang="tr-TR" sz="2800" dirty="0" smtClean="0"/>
              <a:t>Ne kadar ders çalışılması gerektiği ve çalışma periyotlarının süresi kişiye göre değişen bir durumdur.</a:t>
            </a:r>
          </a:p>
          <a:p>
            <a:pPr>
              <a:defRPr/>
            </a:pPr>
            <a:r>
              <a:rPr lang="tr-TR" altLang="tr-TR" sz="2800" dirty="0" smtClean="0"/>
              <a:t>Bu miktar;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altLang="tr-TR" sz="2800" dirty="0" smtClean="0"/>
              <a:t>Öğrencinin hedefi ve potansiyeli gibi kişisel özelliklerine,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altLang="tr-TR" sz="2800" dirty="0" smtClean="0"/>
              <a:t>Çalıştığı dersin ve hazırlandığı sınavın içerik ve yapısına göre değişir.</a:t>
            </a:r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Unvan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altLang="tr-TR" sz="4000" b="1" dirty="0" smtClean="0"/>
              <a:t>OLUMSUZ DÜŞÜNCELERDEN KURTULUN</a:t>
            </a:r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“</a:t>
            </a:r>
            <a:r>
              <a:rPr lang="tr-TR" altLang="tr-TR" sz="2800" dirty="0" smtClean="0"/>
              <a:t>Bu seneki sınav zor olacakmış.”</a:t>
            </a:r>
          </a:p>
          <a:p>
            <a:pPr eaLnBrk="1" hangingPunct="1"/>
            <a:r>
              <a:rPr lang="tr-TR" altLang="tr-TR" sz="2800" dirty="0" smtClean="0"/>
              <a:t>“ Zaten her olumsuzluk bizim döneme denk geldi. ”</a:t>
            </a:r>
          </a:p>
          <a:p>
            <a:pPr eaLnBrk="1" hangingPunct="1"/>
            <a:r>
              <a:rPr lang="tr-TR" altLang="tr-TR" sz="2800" dirty="0" smtClean="0"/>
              <a:t>“Temelim yok.”</a:t>
            </a:r>
          </a:p>
          <a:p>
            <a:pPr eaLnBrk="1" hangingPunct="1"/>
            <a:r>
              <a:rPr lang="tr-TR" altLang="tr-TR" sz="2800" dirty="0" smtClean="0"/>
              <a:t>“Çalışsam da yapamam.”</a:t>
            </a:r>
          </a:p>
          <a:p>
            <a:pPr eaLnBrk="1" hangingPunct="1"/>
            <a:r>
              <a:rPr lang="tr-TR" altLang="tr-TR" sz="2800" dirty="0" smtClean="0"/>
              <a:t> “Hoca bana kafayı taktı.”</a:t>
            </a:r>
          </a:p>
          <a:p>
            <a:pPr eaLnBrk="1" hangingPunct="1"/>
            <a:r>
              <a:rPr lang="tr-TR" altLang="tr-TR" sz="2800" dirty="0" smtClean="0"/>
              <a:t> “Ben bu dersi mümkün değil yapamam.”</a:t>
            </a:r>
          </a:p>
          <a:p>
            <a:pPr eaLnBrk="1" hangingPunct="1"/>
            <a:r>
              <a:rPr lang="tr-TR" altLang="tr-TR" sz="2800" dirty="0" smtClean="0"/>
              <a:t> “Her  şey  kötü  gidiyor.”</a:t>
            </a:r>
          </a:p>
          <a:p>
            <a:pPr eaLnBrk="1" hangingPunct="1"/>
            <a:r>
              <a:rPr lang="tr-TR" altLang="tr-TR" sz="2800" dirty="0" smtClean="0"/>
              <a:t> “Neden  çalışayım ki nasıl  olsa  işe yaramayacak.”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800" dirty="0" smtClean="0"/>
              <a:t>Hem ders çalışıp hem de müzik </a:t>
            </a:r>
            <a:r>
              <a:rPr lang="tr-TR" altLang="tr-TR" sz="2800" dirty="0"/>
              <a:t>(sözsüz bile olsa) </a:t>
            </a:r>
            <a:r>
              <a:rPr lang="tr-TR" altLang="tr-TR" sz="2800" dirty="0" smtClean="0"/>
              <a:t>dinlenmemeli.</a:t>
            </a:r>
          </a:p>
          <a:p>
            <a:pPr>
              <a:defRPr/>
            </a:pPr>
            <a:r>
              <a:rPr lang="tr-TR" altLang="tr-TR" sz="2800" dirty="0" smtClean="0"/>
              <a:t>Televizyonun açık olduğu ortamda ders çalışılmamalı.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tr-TR" altLang="tr-TR" sz="28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altLang="tr-TR" sz="2800" i="1" dirty="0" smtClean="0"/>
              <a:t>Çünkü insan aynı anda birçok şeyi yapabilir, ancak dikkat tek bir şeye odaklanır.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Unvan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tr-TR" altLang="tr-TR" b="1" dirty="0" smtClean="0"/>
              <a:t>DÜZENLİ KİTAP OKUMA</a:t>
            </a:r>
          </a:p>
        </p:txBody>
      </p:sp>
      <p:sp>
        <p:nvSpPr>
          <p:cNvPr id="3789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smtClean="0"/>
              <a:t>Son yıllarda okuduğunu anlamaya dayalı soru tipinin sayısal derslerde bile yaygınlaştığı görülmektedir. Bu durum, okuduğunu anlama becerisini ön plana çıkarmaktadır.</a:t>
            </a:r>
          </a:p>
          <a:p>
            <a:r>
              <a:rPr lang="tr-TR" altLang="tr-TR" sz="2800" smtClean="0"/>
              <a:t>Bu beceriyi geliştirmenin en bilinen yöntemi ise düzenli bir okuyucu olmaktır.</a:t>
            </a:r>
          </a:p>
          <a:p>
            <a:r>
              <a:rPr lang="tr-TR" altLang="tr-TR" sz="2800" smtClean="0"/>
              <a:t>Her gün az da olsa düzenli olarak okuma alışkanlığı edinin.</a:t>
            </a:r>
            <a:endParaRPr lang="tr-TR" altLang="tr-TR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Unvan 4"/>
          <p:cNvSpPr>
            <a:spLocks noGrp="1"/>
          </p:cNvSpPr>
          <p:nvPr>
            <p:ph type="title"/>
          </p:nvPr>
        </p:nvSpPr>
        <p:spPr>
          <a:xfrm>
            <a:off x="-7938" y="4076700"/>
            <a:ext cx="9144001" cy="1143000"/>
          </a:xfr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>
              <a:defRPr/>
            </a:pPr>
            <a:r>
              <a:rPr lang="tr-TR" altLang="tr-TR" b="1" i="1" dirty="0" smtClean="0"/>
              <a:t>Dinlediğiniz için teşekkürler.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tr-TR" altLang="tr-TR" b="1" dirty="0" smtClean="0"/>
              <a:t>HEDEF(İNİZİ)LERİNİZİ BELİRLEYİN</a:t>
            </a:r>
          </a:p>
        </p:txBody>
      </p:sp>
      <p:pic>
        <p:nvPicPr>
          <p:cNvPr id="9219" name="Picture 38" descr="M:\FSMİÖO\Eğitsel Rehberlik\Eğitsel Rehberlik-Resim\hedef-belirlem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844675"/>
            <a:ext cx="2940050" cy="4179888"/>
          </a:xfrm>
        </p:spPr>
      </p:pic>
      <p:sp>
        <p:nvSpPr>
          <p:cNvPr id="8196" name="4 İçerik Yer Tutucusu"/>
          <p:cNvSpPr>
            <a:spLocks noGrp="1"/>
          </p:cNvSpPr>
          <p:nvPr>
            <p:ph sz="half" idx="2"/>
          </p:nvPr>
        </p:nvSpPr>
        <p:spPr>
          <a:xfrm>
            <a:off x="4594225" y="1681163"/>
            <a:ext cx="4038600" cy="47085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altLang="tr-TR" sz="2400" dirty="0" smtClean="0"/>
              <a:t>Hedef belirlemek;</a:t>
            </a:r>
          </a:p>
          <a:p>
            <a:pPr>
              <a:defRPr/>
            </a:pPr>
            <a:r>
              <a:rPr lang="tr-TR" altLang="tr-TR" sz="2400" dirty="0" smtClean="0"/>
              <a:t>Dikkatimizin dağılmamasına</a:t>
            </a:r>
          </a:p>
          <a:p>
            <a:pPr>
              <a:defRPr/>
            </a:pPr>
            <a:r>
              <a:rPr lang="tr-TR" altLang="tr-TR" sz="2400" dirty="0" smtClean="0"/>
              <a:t>Düşüncelerimizin netleşmesine, </a:t>
            </a:r>
          </a:p>
          <a:p>
            <a:pPr>
              <a:defRPr/>
            </a:pPr>
            <a:r>
              <a:rPr lang="tr-TR" altLang="tr-TR" sz="2400" dirty="0" smtClean="0"/>
              <a:t>Planlı ve programlı çalışmamıza </a:t>
            </a:r>
          </a:p>
          <a:p>
            <a:pPr>
              <a:defRPr/>
            </a:pPr>
            <a:r>
              <a:rPr lang="tr-TR" altLang="tr-TR" sz="2400" dirty="0" smtClean="0"/>
              <a:t>Zamanın ve fırsatların etkili biçimde kullanılmasına yardımcı olur.</a:t>
            </a:r>
          </a:p>
          <a:p>
            <a:pPr>
              <a:defRPr/>
            </a:pPr>
            <a:endParaRPr lang="tr-TR" altLang="tr-TR" sz="2400" dirty="0" smtClean="0"/>
          </a:p>
          <a:p>
            <a:pPr>
              <a:defRPr/>
            </a:pPr>
            <a:endParaRPr lang="tr-TR" altLang="tr-TR" sz="2400" dirty="0" smtClean="0"/>
          </a:p>
          <a:p>
            <a:pPr>
              <a:defRPr/>
            </a:pPr>
            <a:endParaRPr lang="tr-TR" alt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4 Başlık"/>
          <p:cNvSpPr>
            <a:spLocks noGrp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altLang="tr-TR" b="1" smtClean="0"/>
              <a:t>HEDEFLERİMİZ</a:t>
            </a:r>
          </a:p>
        </p:txBody>
      </p:sp>
      <p:sp>
        <p:nvSpPr>
          <p:cNvPr id="1843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800" dirty="0" smtClean="0">
                <a:solidFill>
                  <a:srgbClr val="FF0000"/>
                </a:solidFill>
              </a:rPr>
              <a:t>Kısa Vadeli Hedefler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sz="2400" i="1" dirty="0"/>
              <a:t>*</a:t>
            </a:r>
            <a:r>
              <a:rPr lang="tr-TR" sz="2400" i="1" dirty="0" smtClean="0"/>
              <a:t>Matematik sınavından 70 puan alacağım.</a:t>
            </a:r>
          </a:p>
          <a:p>
            <a:pPr>
              <a:defRPr/>
            </a:pPr>
            <a:r>
              <a:rPr lang="tr-TR" sz="2800" dirty="0" smtClean="0">
                <a:solidFill>
                  <a:srgbClr val="FF0000"/>
                </a:solidFill>
              </a:rPr>
              <a:t>Orta Vadeli Hedefler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sz="2400" i="1" dirty="0" smtClean="0"/>
              <a:t>*Dönem sonu not ortalamamı 80 ve üzeri yapacağım.</a:t>
            </a:r>
          </a:p>
          <a:p>
            <a:pPr>
              <a:defRPr/>
            </a:pPr>
            <a:r>
              <a:rPr lang="tr-TR" sz="2800" dirty="0" smtClean="0">
                <a:solidFill>
                  <a:srgbClr val="FF0000"/>
                </a:solidFill>
              </a:rPr>
              <a:t>Uzun Vadeli Hedefler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sz="2400" i="1" dirty="0" smtClean="0"/>
              <a:t>*…… üniversitesinin …… bölümünü kazanacağım.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sz="2800" dirty="0" smtClean="0"/>
              <a:t>	                                              şeklinde belirleyebiliriz.</a:t>
            </a:r>
          </a:p>
          <a:p>
            <a:pPr>
              <a:defRPr/>
            </a:pPr>
            <a:endParaRPr lang="tr-TR" sz="2800" dirty="0" smtClean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tr-TR" sz="4800" b="1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>
          <a:xfrm>
            <a:off x="0" y="2492375"/>
            <a:ext cx="9144000" cy="1800225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r-TR" altLang="tr-TR" b="1" dirty="0" smtClean="0"/>
              <a:t>Okulda                   </a:t>
            </a:r>
            <a:br>
              <a:rPr lang="tr-TR" altLang="tr-TR" b="1" dirty="0" smtClean="0"/>
            </a:br>
            <a:r>
              <a:rPr lang="tr-TR" altLang="tr-TR" b="1" dirty="0" smtClean="0"/>
              <a:t>Ders Esnasında Neler Yapmalıyız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Yapılan araştırmalar öğrenmenin </a:t>
            </a:r>
            <a:r>
              <a:rPr lang="tr-TR" altLang="tr-TR" dirty="0" smtClean="0">
                <a:solidFill>
                  <a:srgbClr val="FF0000"/>
                </a:solidFill>
              </a:rPr>
              <a:t>% 90’ının </a:t>
            </a:r>
            <a:r>
              <a:rPr lang="tr-TR" altLang="tr-TR" dirty="0" smtClean="0"/>
              <a:t>okulda ders esnasında gerçekleştiğini göstermektedir.</a:t>
            </a:r>
          </a:p>
          <a:p>
            <a:pPr>
              <a:defRPr/>
            </a:pPr>
            <a:r>
              <a:rPr lang="tr-TR" altLang="tr-TR" dirty="0" smtClean="0"/>
              <a:t>Ancak sadece dersi dinleyerek dikkatimizi 40 dk. boyunca korumamız mümkün değildir.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altLang="tr-TR" b="1" i="1" dirty="0" smtClean="0"/>
              <a:t>Bunun için;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5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tr-TR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ETKİN DİNLEME</a:t>
            </a:r>
            <a:endParaRPr lang="tr-TR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US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928802"/>
            <a:ext cx="6216096" cy="3874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tr-TR" altLang="tr-TR" b="1" dirty="0" smtClean="0"/>
              <a:t>DERSE HAZIRLIK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sz="2800" dirty="0"/>
              <a:t>Derse gelmeden önce </a:t>
            </a:r>
            <a:r>
              <a:rPr lang="tr-TR" sz="2800" dirty="0" smtClean="0"/>
              <a:t>derste işlenecek </a:t>
            </a:r>
            <a:r>
              <a:rPr lang="tr-TR" sz="2800" dirty="0"/>
              <a:t>konuyu okuyun </a:t>
            </a:r>
            <a:r>
              <a:rPr lang="tr-TR" sz="2800" dirty="0" smtClean="0"/>
              <a:t>veya bu konuları </a:t>
            </a:r>
            <a:r>
              <a:rPr lang="tr-TR" sz="2800" dirty="0"/>
              <a:t>bir kez gözden </a:t>
            </a:r>
            <a:r>
              <a:rPr lang="tr-TR" sz="2800" dirty="0" smtClean="0"/>
              <a:t>geçirin.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sz="2800" dirty="0" smtClean="0"/>
              <a:t>Bunu yaparsanız;</a:t>
            </a:r>
          </a:p>
          <a:p>
            <a:pPr lvl="1">
              <a:defRPr/>
            </a:pPr>
            <a:r>
              <a:rPr lang="tr-TR" sz="2400" dirty="0" smtClean="0"/>
              <a:t>Uyanık kalırsınız.</a:t>
            </a:r>
          </a:p>
          <a:p>
            <a:pPr lvl="1">
              <a:defRPr/>
            </a:pPr>
            <a:r>
              <a:rPr lang="tr-TR" sz="2400" dirty="0" smtClean="0"/>
              <a:t>Dikkat kopmalarını önlersiniz.</a:t>
            </a:r>
          </a:p>
          <a:p>
            <a:pPr lvl="1">
              <a:defRPr/>
            </a:pPr>
            <a:r>
              <a:rPr lang="tr-TR" sz="2400" dirty="0" smtClean="0"/>
              <a:t>Aktif katılımda bulunursunuz.</a:t>
            </a:r>
            <a:endParaRPr lang="tr-TR" sz="2400" dirty="0"/>
          </a:p>
          <a:p>
            <a:pPr lvl="1">
              <a:defRPr/>
            </a:pPr>
            <a:r>
              <a:rPr lang="tr-TR" sz="2400" dirty="0" smtClean="0"/>
              <a:t>Motivasyonunuz artar.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tr-T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882</Words>
  <Application>Microsoft Office PowerPoint</Application>
  <PresentationFormat>Ekran Gösterisi (4:3)</PresentationFormat>
  <Paragraphs>168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3" baseType="lpstr">
      <vt:lpstr>Ofis Teması</vt:lpstr>
      <vt:lpstr>Öğrenci Sunumu</vt:lpstr>
      <vt:lpstr>PowerPoint Sunusu</vt:lpstr>
      <vt:lpstr>OLUMSUZ DÜŞÜNCELERDEN KURTULUN</vt:lpstr>
      <vt:lpstr>HEDEF(İNİZİ)LERİNİZİ BELİRLEYİN</vt:lpstr>
      <vt:lpstr>HEDEFLERİMİZ</vt:lpstr>
      <vt:lpstr>Okulda                    Ders Esnasında Neler Yapmalıyız ?</vt:lpstr>
      <vt:lpstr>PowerPoint Sunusu</vt:lpstr>
      <vt:lpstr>ETKİN DİNLEME</vt:lpstr>
      <vt:lpstr>DERSE HAZIRLIK</vt:lpstr>
      <vt:lpstr>İŞARETLER</vt:lpstr>
      <vt:lpstr>DERSE KATIL</vt:lpstr>
      <vt:lpstr>NOT TUT</vt:lpstr>
      <vt:lpstr>OKUL SONRASINDA NASIL DERS ÇALIŞMALIYIZ?</vt:lpstr>
      <vt:lpstr>PowerPoint Sunusu</vt:lpstr>
      <vt:lpstr>Hafızanın İşleyişi ve Tekrarın Önemi</vt:lpstr>
      <vt:lpstr>PowerPoint Sunusu</vt:lpstr>
      <vt:lpstr>TEKRARLAR</vt:lpstr>
      <vt:lpstr>Düzenli tekrarlarla hatırlanan bilgi miktarı sürekli üst düzeyde tutulur.</vt:lpstr>
      <vt:lpstr>  40 KELİMELİK HAFIZA EGZERSİZİ  </vt:lpstr>
      <vt:lpstr>PowerPoint Sunusu</vt:lpstr>
      <vt:lpstr>PowerPoint Sunusu</vt:lpstr>
      <vt:lpstr>PowerPoint Sunusu</vt:lpstr>
      <vt:lpstr>Kırk Kelimelik Hafıza Egzersizi Sonucu</vt:lpstr>
      <vt:lpstr>Bu egzersiz sonucunda;</vt:lpstr>
      <vt:lpstr>Ders Çalışma Süreci ve Ortam</vt:lpstr>
      <vt:lpstr>PowerPoint Sunusu</vt:lpstr>
      <vt:lpstr>PowerPoint Sunusu</vt:lpstr>
      <vt:lpstr>Dinlenme araları önemlidir</vt:lpstr>
      <vt:lpstr>PowerPoint Sunusu</vt:lpstr>
      <vt:lpstr>PowerPoint Sunusu</vt:lpstr>
      <vt:lpstr>DÜZENLİ KİTAP OKUMA</vt:lpstr>
      <vt:lpstr>Dinlediğiniz için teşekkürler.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4</cp:revision>
  <dcterms:created xsi:type="dcterms:W3CDTF">2023-03-08T06:37:05Z</dcterms:created>
  <dcterms:modified xsi:type="dcterms:W3CDTF">2023-03-08T08:14:45Z</dcterms:modified>
</cp:coreProperties>
</file>