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4D99D1-C333-40B2-95F4-A1A54C99FF42}" type="datetimeFigureOut">
              <a:rPr lang="tr-TR" smtClean="0"/>
              <a:t>9.12.2022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AB63AD-BEA3-4D9F-839D-55270132FD60}" type="slidenum">
              <a:rPr lang="tr-TR" smtClean="0"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ELEŞTİRİ</a:t>
            </a:r>
            <a:r>
              <a:rPr lang="tr-TR" sz="5400" b="1" spc="-120" dirty="0" smtClean="0"/>
              <a:t> </a:t>
            </a:r>
            <a:r>
              <a:rPr lang="tr-TR" sz="5400" b="1" dirty="0" smtClean="0"/>
              <a:t>VE</a:t>
            </a:r>
            <a:r>
              <a:rPr lang="tr-TR" sz="5400" b="1" spc="-114" dirty="0" smtClean="0"/>
              <a:t> </a:t>
            </a:r>
            <a:r>
              <a:rPr lang="tr-TR" sz="5400" b="1" spc="-60" dirty="0" smtClean="0"/>
              <a:t>TAKDİR</a:t>
            </a:r>
            <a:endParaRPr lang="tr-TR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4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pc="-5" dirty="0" smtClean="0"/>
              <a:t>Evet</a:t>
            </a:r>
            <a:r>
              <a:rPr lang="tr-TR" spc="-30" dirty="0" smtClean="0"/>
              <a:t> </a:t>
            </a:r>
            <a:r>
              <a:rPr lang="tr-TR" spc="-5" dirty="0" smtClean="0">
                <a:solidFill>
                  <a:srgbClr val="FFFF00"/>
                </a:solidFill>
              </a:rPr>
              <a:t>ama</a:t>
            </a:r>
            <a:r>
              <a:rPr lang="tr-TR" spc="-5" dirty="0" smtClean="0"/>
              <a:t>...</a:t>
            </a: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pc="-5" dirty="0" smtClean="0">
                <a:solidFill>
                  <a:srgbClr val="FFFF00"/>
                </a:solidFill>
              </a:rPr>
              <a:t>Aslında</a:t>
            </a:r>
            <a:r>
              <a:rPr lang="tr-TR" spc="-15" dirty="0" smtClean="0">
                <a:solidFill>
                  <a:srgbClr val="FF3300"/>
                </a:solidFill>
              </a:rPr>
              <a:t> </a:t>
            </a:r>
            <a:r>
              <a:rPr lang="tr-TR" spc="-5" dirty="0" smtClean="0"/>
              <a:t>akıllısın...</a:t>
            </a:r>
            <a:r>
              <a:rPr lang="tr-TR" spc="-10" dirty="0" smtClean="0"/>
              <a:t> </a:t>
            </a:r>
            <a:r>
              <a:rPr lang="tr-TR" spc="-5" dirty="0" smtClean="0"/>
              <a:t>ama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dirty="0" smtClean="0"/>
              <a:t>Boyunun</a:t>
            </a:r>
            <a:r>
              <a:rPr lang="tr-TR" spc="-15" dirty="0" smtClean="0"/>
              <a:t> </a:t>
            </a:r>
            <a:r>
              <a:rPr lang="tr-TR" spc="-5" dirty="0" smtClean="0"/>
              <a:t>kısa</a:t>
            </a:r>
            <a:r>
              <a:rPr lang="tr-TR" spc="-15" dirty="0" smtClean="0"/>
              <a:t> </a:t>
            </a:r>
            <a:r>
              <a:rPr lang="tr-TR" spc="-5" dirty="0" smtClean="0"/>
              <a:t>olmasına</a:t>
            </a:r>
            <a:r>
              <a:rPr lang="tr-TR" spc="-10" dirty="0" smtClean="0"/>
              <a:t> </a:t>
            </a:r>
            <a:r>
              <a:rPr lang="tr-TR" spc="-5" dirty="0" smtClean="0">
                <a:solidFill>
                  <a:srgbClr val="FFFF00"/>
                </a:solidFill>
              </a:rPr>
              <a:t>rağmen...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dirty="0" smtClean="0"/>
              <a:t>Bu</a:t>
            </a:r>
            <a:r>
              <a:rPr lang="tr-TR" spc="-5" dirty="0" smtClean="0"/>
              <a:t> ödev</a:t>
            </a:r>
            <a:r>
              <a:rPr lang="tr-TR" dirty="0" smtClean="0"/>
              <a:t> </a:t>
            </a:r>
            <a:r>
              <a:rPr lang="tr-TR" spc="-5" dirty="0" smtClean="0"/>
              <a:t>iyi </a:t>
            </a:r>
            <a:r>
              <a:rPr lang="tr-TR" spc="-5" dirty="0" smtClean="0">
                <a:solidFill>
                  <a:srgbClr val="FFFF00"/>
                </a:solidFill>
              </a:rPr>
              <a:t>keşke</a:t>
            </a:r>
            <a:r>
              <a:rPr lang="tr-TR" dirty="0" smtClean="0">
                <a:solidFill>
                  <a:srgbClr val="FF3300"/>
                </a:solidFill>
              </a:rPr>
              <a:t> </a:t>
            </a:r>
            <a:r>
              <a:rPr lang="tr-TR" spc="-5" dirty="0" smtClean="0"/>
              <a:t>öncekileri de...</a:t>
            </a: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dirty="0" smtClean="0">
                <a:solidFill>
                  <a:srgbClr val="FFFF00"/>
                </a:solidFill>
              </a:rPr>
              <a:t>Hep</a:t>
            </a:r>
            <a:r>
              <a:rPr lang="tr-TR" spc="-25" dirty="0" smtClean="0">
                <a:solidFill>
                  <a:srgbClr val="FF3300"/>
                </a:solidFill>
              </a:rPr>
              <a:t> </a:t>
            </a:r>
            <a:r>
              <a:rPr lang="tr-TR" spc="-5" dirty="0" smtClean="0"/>
              <a:t>böyle</a:t>
            </a:r>
            <a:r>
              <a:rPr lang="tr-TR" spc="-25" dirty="0" smtClean="0"/>
              <a:t> </a:t>
            </a:r>
            <a:r>
              <a:rPr lang="tr-TR" spc="-5" dirty="0" smtClean="0"/>
              <a:t>ol...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pc="-5" dirty="0" smtClean="0"/>
              <a:t>Senden</a:t>
            </a:r>
            <a:r>
              <a:rPr lang="tr-TR" spc="-15" dirty="0" smtClean="0"/>
              <a:t> </a:t>
            </a:r>
            <a:r>
              <a:rPr lang="tr-TR" spc="-5" dirty="0" smtClean="0">
                <a:solidFill>
                  <a:srgbClr val="FFFF00"/>
                </a:solidFill>
              </a:rPr>
              <a:t>hiç</a:t>
            </a:r>
            <a:r>
              <a:rPr lang="tr-TR" spc="-10" dirty="0" smtClean="0">
                <a:solidFill>
                  <a:srgbClr val="FF3300"/>
                </a:solidFill>
              </a:rPr>
              <a:t> </a:t>
            </a:r>
            <a:r>
              <a:rPr lang="tr-TR" spc="-5" dirty="0" smtClean="0"/>
              <a:t>beklemezdim</a:t>
            </a:r>
            <a:r>
              <a:rPr lang="tr-TR" spc="-5" dirty="0" smtClean="0"/>
              <a:t>...                                </a:t>
            </a: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endParaRPr lang="tr-TR" sz="2000" b="1" spc="-5" dirty="0" smtClean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None/>
              <a:tabLst>
                <a:tab pos="354965" algn="l"/>
                <a:tab pos="355600" algn="l"/>
              </a:tabLst>
            </a:pPr>
            <a:r>
              <a:rPr lang="tr-TR" sz="2000" b="1" spc="-5" dirty="0" smtClean="0">
                <a:latin typeface="Times New Roman"/>
                <a:cs typeface="Times New Roman"/>
              </a:rPr>
              <a:t>Anlaşılması</a:t>
            </a:r>
            <a:r>
              <a:rPr lang="tr-TR" sz="2000" b="1" dirty="0" smtClean="0">
                <a:latin typeface="Times New Roman"/>
                <a:cs typeface="Times New Roman"/>
              </a:rPr>
              <a:t> </a:t>
            </a:r>
            <a:r>
              <a:rPr lang="tr-TR" sz="2000" b="1" spc="-60" dirty="0" smtClean="0">
                <a:latin typeface="Times New Roman"/>
                <a:cs typeface="Times New Roman"/>
              </a:rPr>
              <a:t>zor,</a:t>
            </a:r>
            <a:r>
              <a:rPr lang="tr-TR" sz="2000" b="1" spc="10" dirty="0" smtClean="0">
                <a:latin typeface="Times New Roman"/>
                <a:cs typeface="Times New Roman"/>
              </a:rPr>
              <a:t> </a:t>
            </a:r>
            <a:r>
              <a:rPr lang="tr-TR" sz="2000" b="1" spc="-5" dirty="0" smtClean="0">
                <a:latin typeface="Times New Roman"/>
                <a:cs typeface="Times New Roman"/>
              </a:rPr>
              <a:t>gizli</a:t>
            </a:r>
            <a:r>
              <a:rPr lang="tr-TR" sz="2000" b="1" dirty="0" smtClean="0">
                <a:latin typeface="Times New Roman"/>
                <a:cs typeface="Times New Roman"/>
              </a:rPr>
              <a:t> </a:t>
            </a:r>
            <a:r>
              <a:rPr lang="tr-TR" sz="2000" b="1" spc="-5" dirty="0" smtClean="0">
                <a:latin typeface="Times New Roman"/>
                <a:cs typeface="Times New Roman"/>
              </a:rPr>
              <a:t>mesaj</a:t>
            </a:r>
            <a:r>
              <a:rPr lang="tr-TR" sz="2000" b="1" spc="10" dirty="0" smtClean="0">
                <a:latin typeface="Times New Roman"/>
                <a:cs typeface="Times New Roman"/>
              </a:rPr>
              <a:t> </a:t>
            </a:r>
            <a:r>
              <a:rPr lang="tr-TR" sz="2000" b="1" spc="-5" dirty="0" smtClean="0">
                <a:latin typeface="Times New Roman"/>
                <a:cs typeface="Times New Roman"/>
              </a:rPr>
              <a:t>taşıyan,</a:t>
            </a:r>
            <a:r>
              <a:rPr lang="tr-TR" sz="2000" b="1" spc="5" dirty="0" smtClean="0">
                <a:latin typeface="Times New Roman"/>
                <a:cs typeface="Times New Roman"/>
              </a:rPr>
              <a:t> </a:t>
            </a:r>
            <a:r>
              <a:rPr lang="tr-TR" sz="2000" b="1" spc="-5" dirty="0" smtClean="0">
                <a:latin typeface="Times New Roman"/>
                <a:cs typeface="Times New Roman"/>
              </a:rPr>
              <a:t>genelleyen, </a:t>
            </a:r>
            <a:r>
              <a:rPr lang="tr-TR" sz="2000" b="1" spc="-585" dirty="0" smtClean="0">
                <a:latin typeface="Times New Roman"/>
                <a:cs typeface="Times New Roman"/>
              </a:rPr>
              <a:t> </a:t>
            </a:r>
            <a:r>
              <a:rPr lang="tr-TR" sz="2000" b="1" spc="-5" dirty="0" smtClean="0">
                <a:latin typeface="Times New Roman"/>
                <a:cs typeface="Times New Roman"/>
              </a:rPr>
              <a:t>çift mesaj</a:t>
            </a:r>
            <a:r>
              <a:rPr lang="tr-TR" sz="2000" b="1" dirty="0" smtClean="0">
                <a:latin typeface="Times New Roman"/>
                <a:cs typeface="Times New Roman"/>
              </a:rPr>
              <a:t> </a:t>
            </a:r>
            <a:r>
              <a:rPr lang="tr-TR" sz="2000" b="1" spc="-5" dirty="0" smtClean="0">
                <a:latin typeface="Times New Roman"/>
                <a:cs typeface="Times New Roman"/>
              </a:rPr>
              <a:t>taşıyan</a:t>
            </a:r>
            <a:r>
              <a:rPr lang="tr-TR" sz="2000" b="1" dirty="0" smtClean="0">
                <a:latin typeface="Times New Roman"/>
                <a:cs typeface="Times New Roman"/>
              </a:rPr>
              <a:t> </a:t>
            </a:r>
            <a:r>
              <a:rPr lang="tr-TR" sz="2000" b="1" spc="-30" dirty="0" smtClean="0">
                <a:latin typeface="Times New Roman"/>
                <a:cs typeface="Times New Roman"/>
              </a:rPr>
              <a:t>ifadeler.</a:t>
            </a:r>
            <a:endParaRPr lang="tr-TR" sz="20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spc="-5" dirty="0" smtClean="0"/>
              <a:t>Bazı</a:t>
            </a:r>
            <a:r>
              <a:rPr lang="tr-TR" b="1" spc="-25" dirty="0" smtClean="0"/>
              <a:t> </a:t>
            </a:r>
            <a:r>
              <a:rPr lang="tr-TR" b="1" spc="-5" dirty="0" smtClean="0"/>
              <a:t>kelimeler</a:t>
            </a:r>
            <a:r>
              <a:rPr lang="tr-TR" b="1" spc="-95" dirty="0" smtClean="0"/>
              <a:t> </a:t>
            </a:r>
            <a:r>
              <a:rPr lang="tr-TR" b="1" spc="-5" dirty="0" smtClean="0"/>
              <a:t>eleştiri/takdiri </a:t>
            </a:r>
            <a:r>
              <a:rPr lang="tr-TR" b="1" spc="-1085" dirty="0" smtClean="0"/>
              <a:t> </a:t>
            </a:r>
            <a:r>
              <a:rPr lang="tr-TR" b="1" spc="-30" dirty="0" smtClean="0"/>
              <a:t>kirletebilir...</a:t>
            </a:r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/>
          </a:bodyPr>
          <a:lstStyle/>
          <a:p>
            <a:pPr marL="1428115">
              <a:lnSpc>
                <a:spcPct val="100000"/>
              </a:lnSpc>
              <a:spcBef>
                <a:spcPts val="700"/>
              </a:spcBef>
              <a:buNone/>
            </a:pPr>
            <a:r>
              <a:rPr lang="tr-TR" sz="3200" b="1" u="heavy" spc="-3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Takdir:</a:t>
            </a:r>
            <a:endParaRPr lang="tr-TR" sz="3200" dirty="0" smtClean="0">
              <a:latin typeface="Times New Roman"/>
              <a:cs typeface="Times New Roman"/>
            </a:endParaRPr>
          </a:p>
          <a:p>
            <a:pPr marL="355600" marR="5080">
              <a:spcBef>
                <a:spcPts val="60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Beğenilen bir davranış sonrası </a:t>
            </a:r>
            <a:r>
              <a:rPr lang="tr-TR" spc="-6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ya da </a:t>
            </a:r>
            <a:r>
              <a:rPr lang="tr-TR" spc="-5" dirty="0" smtClean="0">
                <a:latin typeface="Times New Roman"/>
                <a:cs typeface="Times New Roman"/>
              </a:rPr>
              <a:t>kişilik özelliği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hakkında </a:t>
            </a:r>
            <a:r>
              <a:rPr lang="tr-TR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memnuniyeti</a:t>
            </a:r>
            <a:r>
              <a:rPr lang="tr-TR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göstermek,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ifade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etmek.</a:t>
            </a:r>
          </a:p>
          <a:p>
            <a:pPr marL="355600" marR="5080">
              <a:spcBef>
                <a:spcPts val="600"/>
              </a:spcBef>
              <a:buNone/>
            </a:pPr>
            <a:endParaRPr lang="tr-TR" spc="-5" dirty="0">
              <a:latin typeface="Times New Roman"/>
              <a:cs typeface="Times New Roman"/>
            </a:endParaRPr>
          </a:p>
          <a:p>
            <a:pPr marL="355600" marR="5080">
              <a:spcBef>
                <a:spcPts val="600"/>
              </a:spcBef>
              <a:buNone/>
            </a:pPr>
            <a:endParaRPr lang="tr-TR" spc="-5" dirty="0" smtClean="0">
              <a:latin typeface="Times New Roman"/>
              <a:cs typeface="Times New Roman"/>
            </a:endParaRPr>
          </a:p>
          <a:p>
            <a:pPr marL="1396365">
              <a:lnSpc>
                <a:spcPct val="100000"/>
              </a:lnSpc>
              <a:spcBef>
                <a:spcPts val="700"/>
              </a:spcBef>
              <a:buNone/>
            </a:pPr>
            <a:r>
              <a:rPr lang="tr-TR" sz="3200" b="1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Eleştiri:</a:t>
            </a:r>
            <a:endParaRPr lang="tr-TR" sz="3200" dirty="0" smtClean="0">
              <a:latin typeface="Times New Roman"/>
              <a:cs typeface="Times New Roman"/>
            </a:endParaRPr>
          </a:p>
          <a:p>
            <a:pPr marL="355600" marR="5080">
              <a:spcBef>
                <a:spcPts val="600"/>
              </a:spcBef>
            </a:pPr>
            <a:r>
              <a:rPr lang="tr-TR" spc="-5" dirty="0" smtClean="0">
                <a:latin typeface="Times New Roman"/>
                <a:cs typeface="Times New Roman"/>
              </a:rPr>
              <a:t>Beğenilmeyen bir davranış </a:t>
            </a:r>
            <a:r>
              <a:rPr lang="tr-TR" dirty="0" smtClean="0">
                <a:latin typeface="Times New Roman"/>
                <a:cs typeface="Times New Roman"/>
              </a:rPr>
              <a:t>ya </a:t>
            </a:r>
            <a:r>
              <a:rPr lang="tr-TR" spc="-610" dirty="0" smtClean="0">
                <a:latin typeface="Times New Roman"/>
                <a:cs typeface="Times New Roman"/>
              </a:rPr>
              <a:t> </a:t>
            </a:r>
            <a:r>
              <a:rPr lang="tr-TR" dirty="0" smtClean="0">
                <a:latin typeface="Times New Roman"/>
                <a:cs typeface="Times New Roman"/>
              </a:rPr>
              <a:t>da </a:t>
            </a:r>
            <a:r>
              <a:rPr lang="tr-TR" spc="-5" dirty="0" smtClean="0">
                <a:latin typeface="Times New Roman"/>
                <a:cs typeface="Times New Roman"/>
              </a:rPr>
              <a:t>kişilik özelliği hakkında 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memnuniyetsizliği</a:t>
            </a:r>
            <a:r>
              <a:rPr lang="tr-TR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göstermek,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ifade</a:t>
            </a:r>
            <a:r>
              <a:rPr lang="tr-TR" spc="-10" dirty="0" smtClean="0">
                <a:latin typeface="Times New Roman"/>
                <a:cs typeface="Times New Roman"/>
              </a:rPr>
              <a:t> </a:t>
            </a:r>
            <a:r>
              <a:rPr lang="tr-TR" spc="-5" dirty="0" smtClean="0">
                <a:latin typeface="Times New Roman"/>
                <a:cs typeface="Times New Roman"/>
              </a:rPr>
              <a:t>etmek.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8519" indent="-343535" algn="ctr">
              <a:lnSpc>
                <a:spcPct val="100000"/>
              </a:lnSpc>
              <a:spcBef>
                <a:spcPts val="700"/>
              </a:spcBef>
              <a:buNone/>
              <a:tabLst>
                <a:tab pos="857885" algn="l"/>
                <a:tab pos="858519" algn="l"/>
              </a:tabLst>
            </a:pP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Beceriler</a:t>
            </a:r>
            <a:r>
              <a:rPr lang="tr-TR" sz="25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öğrenmek,</a:t>
            </a:r>
            <a:r>
              <a:rPr lang="tr-TR" sz="25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hatalar</a:t>
            </a:r>
            <a:r>
              <a:rPr lang="tr-TR" sz="25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sonucu</a:t>
            </a:r>
            <a:r>
              <a:rPr lang="tr-TR" sz="25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öğrenmek</a:t>
            </a:r>
            <a:endParaRPr lang="tr-TR" sz="25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5600" indent="-342900" algn="ctr">
              <a:buNone/>
              <a:tabLst>
                <a:tab pos="354965" algn="l"/>
                <a:tab pos="355600" algn="l"/>
              </a:tabLst>
            </a:pPr>
            <a:r>
              <a:rPr lang="tr-TR" sz="2500" spc="-5" dirty="0" smtClean="0">
                <a:latin typeface="Times New Roman"/>
                <a:cs typeface="Times New Roman"/>
              </a:rPr>
              <a:t>İstekler</a:t>
            </a:r>
            <a:r>
              <a:rPr lang="tr-TR" sz="2500" dirty="0" smtClean="0">
                <a:latin typeface="Times New Roman"/>
                <a:cs typeface="Times New Roman"/>
              </a:rPr>
              <a:t> </a:t>
            </a:r>
            <a:r>
              <a:rPr lang="tr-TR" sz="2500" dirty="0" smtClean="0">
                <a:latin typeface="Times New Roman"/>
                <a:cs typeface="Times New Roman"/>
              </a:rPr>
              <a:t>ve </a:t>
            </a:r>
            <a:r>
              <a:rPr lang="tr-TR" sz="2500" spc="-5" dirty="0" smtClean="0">
                <a:latin typeface="Times New Roman"/>
                <a:cs typeface="Times New Roman"/>
              </a:rPr>
              <a:t>ihtiyaçlar</a:t>
            </a:r>
            <a:r>
              <a:rPr lang="tr-TR" sz="2500" spc="5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konusundaki</a:t>
            </a:r>
            <a:r>
              <a:rPr lang="tr-TR" sz="2500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ayırımı </a:t>
            </a:r>
            <a:r>
              <a:rPr lang="tr-TR" sz="2500" spc="-5" dirty="0" smtClean="0">
                <a:latin typeface="Times New Roman"/>
                <a:cs typeface="Times New Roman"/>
              </a:rPr>
              <a:t>yapabilmek 	</a:t>
            </a:r>
          </a:p>
          <a:p>
            <a:pPr marL="355600" indent="-342900" algn="ctr">
              <a:buNone/>
              <a:tabLst>
                <a:tab pos="354965" algn="l"/>
                <a:tab pos="355600" algn="l"/>
              </a:tabLst>
            </a:pP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Kuralları</a:t>
            </a:r>
            <a:r>
              <a:rPr lang="tr-TR" sz="2500" spc="-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Öğrenmek</a:t>
            </a:r>
            <a:endParaRPr lang="tr-TR" sz="25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791845" marR="441325" indent="-791845" algn="ctr">
              <a:buNone/>
              <a:tabLst>
                <a:tab pos="791845" algn="l"/>
                <a:tab pos="792480" algn="l"/>
              </a:tabLst>
            </a:pPr>
            <a:r>
              <a:rPr lang="tr-TR" sz="2500" spc="-5" dirty="0" smtClean="0">
                <a:latin typeface="Times New Roman"/>
                <a:cs typeface="Times New Roman"/>
              </a:rPr>
              <a:t>Başkaları </a:t>
            </a:r>
            <a:r>
              <a:rPr lang="tr-TR" sz="2500" spc="-5" dirty="0" smtClean="0">
                <a:latin typeface="Times New Roman"/>
                <a:cs typeface="Times New Roman"/>
              </a:rPr>
              <a:t>ile aynı fikirde olmamak</a:t>
            </a:r>
            <a:r>
              <a:rPr lang="tr-TR" sz="2500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ancak</a:t>
            </a:r>
            <a:r>
              <a:rPr lang="tr-TR" sz="2500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halen sevilebileceğini</a:t>
            </a:r>
            <a:r>
              <a:rPr lang="tr-TR" sz="2500" spc="-10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bilmek                                          </a:t>
            </a:r>
          </a:p>
          <a:p>
            <a:pPr marL="791845" marR="441325" indent="-791845" algn="ctr">
              <a:buNone/>
              <a:tabLst>
                <a:tab pos="791845" algn="l"/>
                <a:tab pos="792480" algn="l"/>
              </a:tabLst>
            </a:pP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İçsel</a:t>
            </a:r>
            <a:r>
              <a:rPr lang="tr-TR" sz="2500" spc="-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denetimi</a:t>
            </a:r>
            <a:r>
              <a:rPr lang="tr-TR" sz="2500" spc="-15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uygulayabilmek                       </a:t>
            </a:r>
          </a:p>
          <a:p>
            <a:pPr marL="791845" marR="441325" indent="-791845" algn="ctr">
              <a:buNone/>
              <a:tabLst>
                <a:tab pos="791845" algn="l"/>
                <a:tab pos="792480" algn="l"/>
              </a:tabLst>
            </a:pPr>
            <a:r>
              <a:rPr lang="tr-TR" sz="2500" spc="-5" dirty="0" smtClean="0">
                <a:latin typeface="Times New Roman"/>
                <a:cs typeface="Times New Roman"/>
              </a:rPr>
              <a:t>Kendisinin</a:t>
            </a:r>
            <a:r>
              <a:rPr lang="tr-TR" sz="2500" dirty="0" smtClean="0">
                <a:latin typeface="Times New Roman"/>
                <a:cs typeface="Times New Roman"/>
              </a:rPr>
              <a:t> </a:t>
            </a:r>
            <a:r>
              <a:rPr lang="tr-TR" sz="2500" dirty="0" smtClean="0">
                <a:latin typeface="Times New Roman"/>
                <a:cs typeface="Times New Roman"/>
              </a:rPr>
              <a:t>ve </a:t>
            </a:r>
            <a:r>
              <a:rPr lang="tr-TR" sz="2500" spc="-5" dirty="0" smtClean="0">
                <a:latin typeface="Times New Roman"/>
                <a:cs typeface="Times New Roman"/>
              </a:rPr>
              <a:t>başkalarının</a:t>
            </a:r>
            <a:r>
              <a:rPr lang="tr-TR" sz="2500" spc="5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sorumluluklarının</a:t>
            </a:r>
            <a:r>
              <a:rPr lang="tr-TR" sz="2500" spc="5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neler olduğunu</a:t>
            </a:r>
            <a:r>
              <a:rPr lang="tr-TR" sz="2500" spc="-15" dirty="0" smtClean="0"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latin typeface="Times New Roman"/>
                <a:cs typeface="Times New Roman"/>
              </a:rPr>
              <a:t>öğrenebilmek                                               </a:t>
            </a:r>
          </a:p>
          <a:p>
            <a:pPr marL="791845" marR="441325" indent="-791845" algn="ctr">
              <a:buNone/>
              <a:tabLst>
                <a:tab pos="791845" algn="l"/>
                <a:tab pos="792480" algn="l"/>
              </a:tabLst>
            </a:pPr>
            <a:r>
              <a:rPr lang="tr-TR" sz="2500" spc="-6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Aynı</a:t>
            </a:r>
            <a:r>
              <a:rPr lang="tr-TR" sz="2500" spc="-2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cins</a:t>
            </a:r>
            <a:r>
              <a:rPr lang="tr-TR" sz="2500" spc="-1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ile</a:t>
            </a:r>
            <a:r>
              <a:rPr lang="tr-TR" sz="2500" spc="-15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5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özdeşleşebilmek</a:t>
            </a:r>
            <a:endParaRPr lang="tr-TR" sz="25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>
              <a:buFont typeface="Arial" pitchFamily="34" charset="0"/>
              <a:buChar char="•"/>
            </a:pP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spc="-5" dirty="0" smtClean="0"/>
              <a:t>Ön</a:t>
            </a:r>
            <a:r>
              <a:rPr lang="tr-TR" b="1" spc="5" dirty="0" smtClean="0"/>
              <a:t> </a:t>
            </a:r>
            <a:r>
              <a:rPr lang="tr-TR" b="1" spc="-5" dirty="0" smtClean="0"/>
              <a:t>Ergenlikte</a:t>
            </a:r>
            <a:r>
              <a:rPr lang="tr-TR" b="1" dirty="0" smtClean="0"/>
              <a:t> </a:t>
            </a:r>
            <a:r>
              <a:rPr lang="tr-TR" b="1" spc="-5" dirty="0" smtClean="0"/>
              <a:t>Çocuğun</a:t>
            </a:r>
            <a:r>
              <a:rPr lang="tr-TR" b="1" spc="5" dirty="0" smtClean="0"/>
              <a:t> </a:t>
            </a:r>
            <a:r>
              <a:rPr lang="tr-TR" b="1" spc="-5" dirty="0" smtClean="0"/>
              <a:t>Gelişimsel</a:t>
            </a:r>
            <a:r>
              <a:rPr lang="tr-TR" b="1" dirty="0" smtClean="0"/>
              <a:t> </a:t>
            </a:r>
            <a:r>
              <a:rPr lang="tr-TR" b="1" spc="-15" dirty="0" smtClean="0"/>
              <a:t>Görevleri</a:t>
            </a: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2300" indent="-609600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endParaRPr lang="tr-TR" sz="2800" spc="-5" dirty="0" smtClean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Her </a:t>
            </a:r>
            <a:r>
              <a:rPr lang="tr-TR" sz="2800" spc="-5" dirty="0" smtClean="0">
                <a:latin typeface="Times New Roman"/>
                <a:cs typeface="Times New Roman"/>
              </a:rPr>
              <a:t>eleştiri</a:t>
            </a:r>
            <a:r>
              <a:rPr lang="tr-TR" sz="2800" spc="-10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latin typeface="Times New Roman"/>
                <a:cs typeface="Times New Roman"/>
              </a:rPr>
              <a:t>ve</a:t>
            </a:r>
            <a:r>
              <a:rPr lang="tr-TR" sz="2800" spc="-5" dirty="0" smtClean="0">
                <a:latin typeface="Times New Roman"/>
                <a:cs typeface="Times New Roman"/>
              </a:rPr>
              <a:t> her takdir</a:t>
            </a:r>
            <a:r>
              <a:rPr lang="tr-TR" sz="2800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bir </a:t>
            </a:r>
            <a:r>
              <a:rPr lang="tr-TR" sz="2800" spc="-15" dirty="0" smtClean="0">
                <a:latin typeface="Times New Roman"/>
                <a:cs typeface="Times New Roman"/>
              </a:rPr>
              <a:t>geribildirimdir.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730"/>
              </a:spcBef>
              <a:buFont typeface="Arial MT"/>
              <a:buChar char="•"/>
              <a:tabLst>
                <a:tab pos="621665" algn="l"/>
                <a:tab pos="6223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Geribildirim:</a:t>
            </a:r>
            <a:r>
              <a:rPr lang="tr-TR" sz="2800" spc="5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MS PGothic"/>
                <a:cs typeface="MS PGothic"/>
              </a:rPr>
              <a:t>“</a:t>
            </a:r>
            <a:r>
              <a:rPr lang="tr-TR" sz="2800" spc="-5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feedback</a:t>
            </a:r>
            <a:r>
              <a:rPr lang="tr-TR" sz="2800" spc="-5" dirty="0" smtClean="0">
                <a:latin typeface="MS PGothic"/>
                <a:cs typeface="MS PGothic"/>
              </a:rPr>
              <a:t>”</a:t>
            </a:r>
            <a:r>
              <a:rPr lang="tr-TR" sz="2800" spc="-5" dirty="0" smtClean="0">
                <a:latin typeface="Times New Roman"/>
                <a:cs typeface="Times New Roman"/>
              </a:rPr>
              <a:t>:</a:t>
            </a:r>
            <a:r>
              <a:rPr lang="tr-TR" sz="2800" spc="5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MS PGothic"/>
                <a:cs typeface="MS PGothic"/>
              </a:rPr>
              <a:t>“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GERİ-BESLEME</a:t>
            </a:r>
            <a:r>
              <a:rPr lang="tr-TR" sz="2800" spc="-5" dirty="0" smtClean="0">
                <a:latin typeface="MS PGothic"/>
                <a:cs typeface="MS PGothic"/>
              </a:rPr>
              <a:t>”</a:t>
            </a:r>
            <a:endParaRPr lang="tr-TR" sz="2800" dirty="0" smtClean="0">
              <a:latin typeface="MS PGothic"/>
              <a:cs typeface="MS P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lang="tr-TR" sz="4000" dirty="0" smtClean="0">
              <a:latin typeface="MS PGothic"/>
              <a:cs typeface="MS PGothic"/>
            </a:endParaRPr>
          </a:p>
          <a:p>
            <a:pPr marL="621665" marR="1765935" indent="-609600">
              <a:lnSpc>
                <a:spcPct val="100000"/>
              </a:lnSpc>
              <a:buNone/>
              <a:tabLst>
                <a:tab pos="621665" algn="l"/>
                <a:tab pos="6223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Eleştiri </a:t>
            </a:r>
            <a:r>
              <a:rPr lang="tr-TR" sz="2800" dirty="0" smtClean="0">
                <a:latin typeface="Times New Roman"/>
                <a:cs typeface="Times New Roman"/>
              </a:rPr>
              <a:t>ve </a:t>
            </a:r>
            <a:r>
              <a:rPr lang="tr-TR" sz="2800" spc="-5" dirty="0" smtClean="0">
                <a:latin typeface="Times New Roman"/>
                <a:cs typeface="Times New Roman"/>
              </a:rPr>
              <a:t>takdir çocuğun gelişimini                         </a:t>
            </a:r>
          </a:p>
          <a:p>
            <a:pPr marL="621665" marR="1765935" indent="-609600">
              <a:lnSpc>
                <a:spcPct val="100000"/>
              </a:lnSpc>
              <a:buNone/>
              <a:tabLst>
                <a:tab pos="621665" algn="l"/>
                <a:tab pos="6223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destekliyorsa</a:t>
            </a:r>
            <a:r>
              <a:rPr lang="tr-TR" sz="2800" spc="-10" dirty="0" smtClean="0">
                <a:latin typeface="Times New Roman"/>
                <a:cs typeface="Times New Roman"/>
              </a:rPr>
              <a:t> </a:t>
            </a:r>
            <a:r>
              <a:rPr lang="tr-TR" sz="2800" spc="-20" dirty="0" smtClean="0">
                <a:latin typeface="Times New Roman"/>
                <a:cs typeface="Times New Roman"/>
              </a:rPr>
              <a:t>işlevseldir.</a:t>
            </a:r>
            <a:endParaRPr lang="tr-TR" sz="28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spc="-5" dirty="0" smtClean="0"/>
              <a:t>Eleştiri</a:t>
            </a:r>
            <a:r>
              <a:rPr lang="tr-TR" b="1" dirty="0" smtClean="0"/>
              <a:t> ve</a:t>
            </a:r>
            <a:r>
              <a:rPr lang="tr-TR" b="1" spc="-80" dirty="0" smtClean="0"/>
              <a:t> </a:t>
            </a:r>
            <a:r>
              <a:rPr lang="tr-TR" b="1" spc="-70" dirty="0" smtClean="0"/>
              <a:t>Takdir </a:t>
            </a:r>
            <a:r>
              <a:rPr lang="tr-TR" b="1" dirty="0" smtClean="0"/>
              <a:t>= </a:t>
            </a:r>
            <a:r>
              <a:rPr lang="tr-TR" b="1" spc="-5" dirty="0" smtClean="0"/>
              <a:t>GERİBİLDİRİM</a:t>
            </a:r>
            <a:endParaRPr lang="tr-T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6570" indent="-48450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495934" algn="l"/>
                <a:tab pos="497205" algn="l"/>
              </a:tabLst>
            </a:pPr>
            <a:endParaRPr lang="tr-TR" sz="2400" b="1" dirty="0" smtClean="0">
              <a:latin typeface="Times New Roman"/>
              <a:cs typeface="Times New Roman"/>
            </a:endParaRPr>
          </a:p>
          <a:p>
            <a:pPr marL="496570" indent="-48450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495934" algn="l"/>
                <a:tab pos="497205" algn="l"/>
              </a:tabLst>
            </a:pPr>
            <a:r>
              <a:rPr lang="tr-TR" sz="2400" b="1" dirty="0" smtClean="0">
                <a:latin typeface="Times New Roman"/>
                <a:cs typeface="Times New Roman"/>
              </a:rPr>
              <a:t>NE</a:t>
            </a:r>
            <a:r>
              <a:rPr lang="tr-TR" sz="2400" b="1" dirty="0" smtClean="0">
                <a:latin typeface="Times New Roman"/>
                <a:cs typeface="Times New Roman"/>
              </a:rPr>
              <a:t>:</a:t>
            </a:r>
            <a:r>
              <a:rPr lang="tr-TR" sz="2400" b="1" spc="-2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Davranış</a:t>
            </a:r>
            <a:r>
              <a:rPr lang="tr-TR" sz="2400" spc="-15" dirty="0" smtClean="0">
                <a:latin typeface="Times New Roman"/>
                <a:cs typeface="Times New Roman"/>
              </a:rPr>
              <a:t> </a:t>
            </a:r>
            <a:r>
              <a:rPr lang="tr-TR" sz="2400" dirty="0" smtClean="0">
                <a:latin typeface="Times New Roman"/>
                <a:cs typeface="Times New Roman"/>
              </a:rPr>
              <a:t>ve</a:t>
            </a:r>
            <a:r>
              <a:rPr lang="tr-TR" sz="2400" spc="-15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kişilik</a:t>
            </a:r>
            <a:r>
              <a:rPr lang="tr-TR" sz="2400" spc="-5" dirty="0" smtClean="0">
                <a:latin typeface="Times New Roman"/>
                <a:cs typeface="Times New Roman"/>
              </a:rPr>
              <a:t>,</a:t>
            </a:r>
            <a:endParaRPr lang="tr-TR" sz="2400" b="1" dirty="0" smtClean="0">
              <a:latin typeface="Times New Roman"/>
              <a:cs typeface="Times New Roman"/>
            </a:endParaRPr>
          </a:p>
          <a:p>
            <a:pPr marL="496570" indent="-484505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95934" algn="l"/>
                <a:tab pos="497205" algn="l"/>
              </a:tabLst>
            </a:pPr>
            <a:r>
              <a:rPr lang="tr-TR" sz="2400" b="1" dirty="0" smtClean="0">
                <a:latin typeface="Times New Roman"/>
                <a:cs typeface="Times New Roman"/>
              </a:rPr>
              <a:t>NEDEN</a:t>
            </a:r>
            <a:r>
              <a:rPr lang="tr-TR" sz="2400" b="1" dirty="0" smtClean="0">
                <a:latin typeface="Times New Roman"/>
                <a:cs typeface="Times New Roman"/>
              </a:rPr>
              <a:t>:</a:t>
            </a:r>
            <a:r>
              <a:rPr lang="tr-TR" sz="2400" b="1" spc="-3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hangi</a:t>
            </a:r>
            <a:r>
              <a:rPr lang="tr-TR" sz="2400" spc="-25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amaçla,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96570" indent="-48450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495934" algn="l"/>
                <a:tab pos="497205" algn="l"/>
              </a:tabLst>
            </a:pPr>
            <a:r>
              <a:rPr lang="tr-TR" sz="2400" b="1" dirty="0" smtClean="0">
                <a:latin typeface="Times New Roman"/>
                <a:cs typeface="Times New Roman"/>
              </a:rPr>
              <a:t>NEREDE:</a:t>
            </a:r>
            <a:r>
              <a:rPr lang="tr-TR" sz="2400" b="1" spc="-20" dirty="0" smtClean="0">
                <a:latin typeface="Times New Roman"/>
                <a:cs typeface="Times New Roman"/>
              </a:rPr>
              <a:t> </a:t>
            </a:r>
            <a:r>
              <a:rPr lang="tr-TR" sz="2400" dirty="0" smtClean="0">
                <a:latin typeface="Times New Roman"/>
                <a:cs typeface="Times New Roman"/>
              </a:rPr>
              <a:t>grup</a:t>
            </a:r>
            <a:r>
              <a:rPr lang="tr-TR" sz="2400" spc="-1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önünde,</a:t>
            </a:r>
            <a:r>
              <a:rPr lang="tr-TR" sz="2400" spc="-1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bireysel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96570" indent="-484505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95934" algn="l"/>
                <a:tab pos="497205" algn="l"/>
              </a:tabLst>
            </a:pPr>
            <a:r>
              <a:rPr lang="tr-TR" sz="2400" b="1" dirty="0" smtClean="0">
                <a:latin typeface="Times New Roman"/>
                <a:cs typeface="Times New Roman"/>
              </a:rPr>
              <a:t>NASIL:</a:t>
            </a:r>
            <a:r>
              <a:rPr lang="tr-TR" sz="2400" b="1" spc="-1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davranış/kişilik...sözlü/sözsüz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96570" indent="-484505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95934" algn="l"/>
                <a:tab pos="497205" algn="l"/>
              </a:tabLst>
            </a:pPr>
            <a:r>
              <a:rPr lang="tr-TR" sz="2400" b="1" dirty="0" smtClean="0">
                <a:latin typeface="Times New Roman"/>
                <a:cs typeface="Times New Roman"/>
              </a:rPr>
              <a:t>NE</a:t>
            </a:r>
            <a:r>
              <a:rPr lang="tr-TR" sz="2400" b="1" spc="-5" dirty="0" smtClean="0">
                <a:latin typeface="Times New Roman"/>
                <a:cs typeface="Times New Roman"/>
              </a:rPr>
              <a:t> ZAMAN:</a:t>
            </a:r>
            <a:r>
              <a:rPr lang="tr-TR" sz="2400" b="1" spc="-1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hemen, sonra, çok</a:t>
            </a:r>
            <a:r>
              <a:rPr lang="tr-TR" sz="2400" dirty="0" smtClean="0">
                <a:latin typeface="Times New Roman"/>
                <a:cs typeface="Times New Roman"/>
              </a:rPr>
              <a:t> sonra</a:t>
            </a:r>
          </a:p>
          <a:p>
            <a:pPr marL="496570" indent="-48450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495934" algn="l"/>
                <a:tab pos="497205" algn="l"/>
              </a:tabLst>
            </a:pPr>
            <a:r>
              <a:rPr lang="tr-TR" sz="2400" b="1" spc="-5" dirty="0" smtClean="0">
                <a:latin typeface="Times New Roman"/>
                <a:cs typeface="Times New Roman"/>
              </a:rPr>
              <a:t>KİM?</a:t>
            </a:r>
            <a:r>
              <a:rPr lang="tr-TR" sz="2400" b="1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Kim olarak,</a:t>
            </a:r>
            <a:r>
              <a:rPr lang="tr-TR" sz="2400" dirty="0" smtClean="0">
                <a:latin typeface="Times New Roman"/>
                <a:cs typeface="Times New Roman"/>
              </a:rPr>
              <a:t> </a:t>
            </a:r>
            <a:r>
              <a:rPr lang="tr-TR" sz="2400" spc="-5" dirty="0" smtClean="0">
                <a:latin typeface="Times New Roman"/>
                <a:cs typeface="Times New Roman"/>
              </a:rPr>
              <a:t>hangi ilişki bağlamında</a:t>
            </a:r>
            <a:endParaRPr lang="tr-TR" sz="24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i-FI" b="1" spc="-5" dirty="0" smtClean="0"/>
              <a:t>Eleştiri</a:t>
            </a:r>
            <a:r>
              <a:rPr lang="fi-FI" b="1" spc="-40" dirty="0" smtClean="0"/>
              <a:t> </a:t>
            </a:r>
            <a:r>
              <a:rPr lang="fi-FI" b="1" dirty="0" smtClean="0"/>
              <a:t>ve</a:t>
            </a:r>
            <a:r>
              <a:rPr lang="fi-FI" b="1" spc="-110" dirty="0" smtClean="0"/>
              <a:t> </a:t>
            </a:r>
            <a:r>
              <a:rPr lang="fi-FI" b="1" spc="-55" dirty="0" smtClean="0"/>
              <a:t>Takdirin</a:t>
            </a:r>
            <a:r>
              <a:rPr lang="tr-TR" b="1" spc="-55" dirty="0" smtClean="0"/>
              <a:t/>
            </a:r>
            <a:br>
              <a:rPr lang="tr-TR" b="1" spc="-55" dirty="0" smtClean="0"/>
            </a:br>
            <a:r>
              <a:rPr lang="fi-FI" b="1" spc="-55" dirty="0" smtClean="0"/>
              <a:t> </a:t>
            </a:r>
            <a:r>
              <a:rPr lang="fi-FI" b="1" spc="-1085" dirty="0" smtClean="0"/>
              <a:t> </a:t>
            </a:r>
            <a:r>
              <a:rPr lang="fi-FI" b="1" dirty="0" smtClean="0"/>
              <a:t>5N –1</a:t>
            </a:r>
            <a:r>
              <a:rPr lang="fi-FI" b="1" spc="-5" dirty="0" smtClean="0"/>
              <a:t>K</a:t>
            </a:r>
            <a:r>
              <a:rPr lang="fi-FI" b="1" spc="-5" dirty="0" smtClean="0">
                <a:latin typeface="MS PGothic"/>
                <a:cs typeface="MS PGothic"/>
              </a:rPr>
              <a:t>’</a:t>
            </a:r>
            <a:r>
              <a:rPr lang="fi-FI" b="1" spc="-5" dirty="0" smtClean="0"/>
              <a:t>sı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Kişiliği</a:t>
            </a:r>
            <a:r>
              <a:rPr lang="tr-TR" sz="2800" spc="-10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değil davranışı eleştirmek...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marR="435609" indent="-342900">
              <a:lnSpc>
                <a:spcPct val="100000"/>
              </a:lnSpc>
              <a:spcBef>
                <a:spcPts val="7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Her zaman anında değil bazen eleştiri </a:t>
            </a:r>
            <a:r>
              <a:rPr lang="tr-TR" sz="2800" spc="-785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latin typeface="Times New Roman"/>
                <a:cs typeface="Times New Roman"/>
              </a:rPr>
              <a:t>uygun</a:t>
            </a:r>
            <a:r>
              <a:rPr lang="tr-TR" sz="2800" spc="-5" dirty="0" smtClean="0">
                <a:latin typeface="Times New Roman"/>
                <a:cs typeface="Times New Roman"/>
              </a:rPr>
              <a:t> zaman için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beklemek</a:t>
            </a:r>
            <a:r>
              <a:rPr lang="tr-TR" sz="2800" spc="-5" dirty="0" smtClean="0">
                <a:latin typeface="Times New Roman"/>
                <a:cs typeface="Times New Roman"/>
              </a:rPr>
              <a:t>,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Grup</a:t>
            </a:r>
            <a:r>
              <a:rPr lang="tr-TR" sz="2800" spc="-10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latin typeface="Times New Roman"/>
                <a:cs typeface="Times New Roman"/>
              </a:rPr>
              <a:t>önünde</a:t>
            </a:r>
            <a:r>
              <a:rPr lang="tr-TR" sz="2800" spc="-10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değil,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tek başına </a:t>
            </a:r>
            <a:r>
              <a:rPr lang="tr-TR" sz="2800" spc="-5" dirty="0" smtClean="0">
                <a:latin typeface="Times New Roman"/>
                <a:cs typeface="Times New Roman"/>
              </a:rPr>
              <a:t>iken,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2400"/>
              </a:lnSpc>
              <a:spcBef>
                <a:spcPts val="66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Eleştirinin nedenini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açıklamak; </a:t>
            </a:r>
            <a:r>
              <a:rPr lang="tr-TR" sz="2800" spc="-5" dirty="0" smtClean="0">
                <a:latin typeface="Times New Roman"/>
                <a:cs typeface="Times New Roman"/>
              </a:rPr>
              <a:t>olumsuz </a:t>
            </a:r>
            <a:r>
              <a:rPr lang="tr-TR" sz="2800" spc="-785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davranışın size olan</a:t>
            </a:r>
            <a:r>
              <a:rPr lang="tr-TR" sz="2800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etkisini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söylemek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dirty="0" smtClean="0">
                <a:latin typeface="Times New Roman"/>
                <a:cs typeface="Times New Roman"/>
              </a:rPr>
              <a:t>Ona</a:t>
            </a:r>
            <a:r>
              <a:rPr lang="tr-TR" sz="2800" spc="-20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latin typeface="Times New Roman"/>
                <a:cs typeface="Times New Roman"/>
              </a:rPr>
              <a:t>da</a:t>
            </a:r>
            <a:r>
              <a:rPr lang="tr-TR" sz="2800" spc="-15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söz</a:t>
            </a:r>
            <a:r>
              <a:rPr lang="tr-TR" sz="2800" spc="-15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hakkı</a:t>
            </a:r>
            <a:r>
              <a:rPr lang="tr-TR" sz="2800" spc="-15" dirty="0" smtClean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tanımak</a:t>
            </a:r>
            <a:endParaRPr lang="tr-TR" sz="28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pc="-5" dirty="0" smtClean="0"/>
              <a:t>Eleştirirken…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546100" indent="-342900">
              <a:lnSpc>
                <a:spcPct val="78100"/>
              </a:lnSpc>
              <a:spcBef>
                <a:spcPts val="9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endParaRPr lang="tr-TR" sz="2800" spc="-5" dirty="0" smtClean="0">
              <a:latin typeface="Times New Roman"/>
              <a:cs typeface="Times New Roman"/>
            </a:endParaRPr>
          </a:p>
          <a:p>
            <a:pPr marL="355600" marR="546100" indent="-342900">
              <a:lnSpc>
                <a:spcPct val="78100"/>
              </a:lnSpc>
              <a:spcBef>
                <a:spcPts val="9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Hem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kişiliği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hem </a:t>
            </a:r>
            <a:r>
              <a:rPr lang="tr-TR" sz="2800" dirty="0" smtClean="0">
                <a:latin typeface="Times New Roman"/>
                <a:cs typeface="Times New Roman"/>
              </a:rPr>
              <a:t>de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davranışı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takdir </a:t>
            </a:r>
            <a:r>
              <a:rPr lang="tr-TR" sz="2800" spc="-785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etmek,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indent="-342900">
              <a:lnSpc>
                <a:spcPts val="3820"/>
              </a:lnSpc>
              <a:spcBef>
                <a:spcPts val="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Anında</a:t>
            </a:r>
            <a:r>
              <a:rPr lang="tr-TR" sz="2800" spc="-1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takdir</a:t>
            </a:r>
            <a:r>
              <a:rPr lang="tr-TR" sz="2800" spc="-15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etmek,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130"/>
              </a:lnSpc>
              <a:spcBef>
                <a:spcPts val="6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5" dirty="0" smtClean="0">
                <a:latin typeface="Times New Roman"/>
                <a:cs typeface="Times New Roman"/>
              </a:rPr>
              <a:t>Hem </a:t>
            </a:r>
            <a:r>
              <a:rPr lang="tr-TR" sz="28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grup</a:t>
            </a:r>
            <a:r>
              <a:rPr lang="tr-TR" sz="2800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önünde</a:t>
            </a:r>
            <a:r>
              <a:rPr lang="tr-TR" sz="2800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değil, hem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tek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başına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78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iken,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marR="485140" indent="-342900">
              <a:lnSpc>
                <a:spcPct val="811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spc="-30" dirty="0" smtClean="0">
                <a:latin typeface="Times New Roman"/>
                <a:cs typeface="Times New Roman"/>
              </a:rPr>
              <a:t>Takdirin </a:t>
            </a:r>
            <a:r>
              <a:rPr lang="tr-TR" sz="2800" spc="-5" dirty="0" smtClean="0">
                <a:latin typeface="Times New Roman"/>
                <a:cs typeface="Times New Roman"/>
              </a:rPr>
              <a:t>nedenini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açıklamak;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olumlu </a:t>
            </a:r>
            <a:r>
              <a:rPr lang="tr-TR" sz="2800" spc="-785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davranışın size olan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etkisini,</a:t>
            </a:r>
            <a:r>
              <a:rPr lang="tr-TR" sz="2800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hissettiklerinizi</a:t>
            </a:r>
            <a:r>
              <a:rPr lang="tr-TR" sz="2800" spc="-10" dirty="0" smtClean="0"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söylemek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355600" indent="-342900">
              <a:lnSpc>
                <a:spcPts val="377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tr-TR" sz="2800" dirty="0" smtClean="0">
                <a:latin typeface="Times New Roman"/>
                <a:cs typeface="Times New Roman"/>
              </a:rPr>
              <a:t>Ona</a:t>
            </a:r>
            <a:r>
              <a:rPr lang="tr-TR" sz="2800" spc="-20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latin typeface="Times New Roman"/>
                <a:cs typeface="Times New Roman"/>
              </a:rPr>
              <a:t>da</a:t>
            </a:r>
            <a:r>
              <a:rPr lang="tr-TR" sz="2800" spc="-15" dirty="0" smtClean="0">
                <a:latin typeface="Times New Roman"/>
                <a:cs typeface="Times New Roman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söz</a:t>
            </a:r>
            <a:r>
              <a:rPr lang="tr-TR" sz="2800" spc="-1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hakkı</a:t>
            </a:r>
            <a:r>
              <a:rPr lang="tr-TR" sz="2800" spc="-1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800" spc="-5" dirty="0" smtClean="0">
                <a:latin typeface="Times New Roman"/>
                <a:cs typeface="Times New Roman"/>
              </a:rPr>
              <a:t>tanımak</a:t>
            </a:r>
            <a:endParaRPr lang="tr-TR" sz="28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pc="-70" dirty="0" smtClean="0"/>
              <a:t>Takdir</a:t>
            </a:r>
            <a:r>
              <a:rPr lang="tr-TR" b="1" spc="-135" dirty="0" smtClean="0"/>
              <a:t> </a:t>
            </a:r>
            <a:r>
              <a:rPr lang="tr-TR" b="1" spc="-5" dirty="0" smtClean="0"/>
              <a:t>ederken</a:t>
            </a:r>
            <a:r>
              <a:rPr lang="tr-TR" b="1" spc="-5" dirty="0" smtClean="0"/>
              <a:t>...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1955" indent="-389890" algn="ctr">
              <a:lnSpc>
                <a:spcPts val="2690"/>
              </a:lnSpc>
              <a:buClr>
                <a:srgbClr val="0000FF"/>
              </a:buClr>
              <a:buSzPct val="146153"/>
              <a:buFont typeface="Wingdings"/>
              <a:buChar char=""/>
              <a:tabLst>
                <a:tab pos="402590" algn="l"/>
              </a:tabLst>
            </a:pPr>
            <a:r>
              <a:rPr lang="tr-TR" i="1" spc="-5" dirty="0" smtClean="0">
                <a:latin typeface="Times New Roman"/>
                <a:cs typeface="Times New Roman"/>
              </a:rPr>
              <a:t>Hem</a:t>
            </a:r>
            <a:r>
              <a:rPr lang="tr-TR" i="1" spc="5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kişiliği</a:t>
            </a:r>
            <a:r>
              <a:rPr lang="tr-TR" i="1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hem</a:t>
            </a:r>
            <a:r>
              <a:rPr lang="tr-TR" i="1" spc="5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davranışı</a:t>
            </a:r>
            <a:r>
              <a:rPr lang="tr-TR" i="1" spc="5" dirty="0" smtClean="0">
                <a:latin typeface="Times New Roman"/>
                <a:cs typeface="Times New Roman"/>
              </a:rPr>
              <a:t> </a:t>
            </a:r>
            <a:r>
              <a:rPr lang="tr-TR" i="1" spc="-35" dirty="0" smtClean="0">
                <a:solidFill>
                  <a:srgbClr val="FFFF00"/>
                </a:solidFill>
                <a:latin typeface="Times New Roman"/>
                <a:cs typeface="Times New Roman"/>
              </a:rPr>
              <a:t>TAKDİR</a:t>
            </a:r>
            <a:r>
              <a:rPr lang="tr-TR" i="1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etmek</a:t>
            </a:r>
            <a:r>
              <a:rPr lang="tr-TR" i="1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özgüven</a:t>
            </a:r>
            <a:r>
              <a:rPr lang="tr-TR" i="1" spc="5" dirty="0" smtClean="0">
                <a:latin typeface="Times New Roman"/>
                <a:cs typeface="Times New Roman"/>
              </a:rPr>
              <a:t> </a:t>
            </a:r>
            <a:r>
              <a:rPr lang="tr-TR" i="1" spc="-30" dirty="0" smtClean="0">
                <a:latin typeface="Times New Roman"/>
                <a:cs typeface="Times New Roman"/>
              </a:rPr>
              <a:t>kazandırır.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825500" lvl="1" indent="-389890" algn="ctr">
              <a:lnSpc>
                <a:spcPts val="3750"/>
              </a:lnSpc>
              <a:buClr>
                <a:srgbClr val="0000FF"/>
              </a:buClr>
              <a:buSzPct val="146153"/>
              <a:buFont typeface="Wingdings"/>
              <a:buChar char=""/>
              <a:tabLst>
                <a:tab pos="826135" algn="l"/>
              </a:tabLst>
            </a:pPr>
            <a:r>
              <a:rPr lang="tr-TR" sz="2600" i="1" spc="-5" dirty="0" smtClean="0">
                <a:latin typeface="Times New Roman"/>
                <a:cs typeface="Times New Roman"/>
              </a:rPr>
              <a:t>Sadece kişiliği</a:t>
            </a:r>
            <a:r>
              <a:rPr lang="tr-TR" sz="2600" i="1" spc="5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ELEŞTİRMEK</a:t>
            </a:r>
            <a:r>
              <a:rPr lang="tr-TR" sz="2600" i="1" spc="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latin typeface="Times New Roman"/>
                <a:cs typeface="Times New Roman"/>
              </a:rPr>
              <a:t>özgüven</a:t>
            </a:r>
            <a:r>
              <a:rPr lang="tr-TR" sz="2600" i="1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latin typeface="Times New Roman"/>
                <a:cs typeface="Times New Roman"/>
              </a:rPr>
              <a:t>kaybına</a:t>
            </a:r>
            <a:r>
              <a:rPr lang="tr-TR" sz="2600" i="1" spc="5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latin typeface="Times New Roman"/>
                <a:cs typeface="Times New Roman"/>
              </a:rPr>
              <a:t>yol</a:t>
            </a:r>
            <a:r>
              <a:rPr lang="tr-TR" sz="2600" i="1" dirty="0" smtClean="0">
                <a:latin typeface="Times New Roman"/>
                <a:cs typeface="Times New Roman"/>
              </a:rPr>
              <a:t> </a:t>
            </a:r>
            <a:r>
              <a:rPr lang="tr-TR" sz="2600" i="1" spc="-60" dirty="0" smtClean="0">
                <a:latin typeface="Times New Roman"/>
                <a:cs typeface="Times New Roman"/>
              </a:rPr>
              <a:t>açar.</a:t>
            </a:r>
            <a:endParaRPr lang="tr-TR" sz="2600" dirty="0" smtClean="0">
              <a:latin typeface="Times New Roman"/>
              <a:cs typeface="Times New Roman"/>
            </a:endParaRPr>
          </a:p>
          <a:p>
            <a:pPr marL="1688464" lvl="2" indent="-471805" algn="ctr">
              <a:lnSpc>
                <a:spcPts val="2320"/>
              </a:lnSpc>
              <a:buClr>
                <a:srgbClr val="0000FF"/>
              </a:buClr>
              <a:buSzPct val="150000"/>
              <a:buFont typeface="Wingdings"/>
              <a:buChar char=""/>
              <a:tabLst>
                <a:tab pos="1689100" algn="l"/>
              </a:tabLst>
            </a:pPr>
            <a:r>
              <a:rPr lang="tr-TR" sz="2600" i="1" spc="-5" dirty="0" smtClean="0">
                <a:latin typeface="Times New Roman"/>
                <a:cs typeface="Times New Roman"/>
              </a:rPr>
              <a:t>Gelişim</a:t>
            </a:r>
            <a:r>
              <a:rPr lang="tr-TR" sz="2600" i="1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latin typeface="Times New Roman"/>
                <a:cs typeface="Times New Roman"/>
              </a:rPr>
              <a:t>için</a:t>
            </a:r>
            <a:r>
              <a:rPr lang="tr-TR" sz="2600" i="1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hem</a:t>
            </a:r>
            <a:r>
              <a:rPr lang="tr-TR" sz="2600" i="1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eleştiri</a:t>
            </a:r>
            <a:r>
              <a:rPr lang="tr-TR" sz="2600" i="1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hem</a:t>
            </a:r>
            <a:r>
              <a:rPr lang="tr-TR" sz="2600" i="1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takdir</a:t>
            </a:r>
            <a:r>
              <a:rPr lang="tr-TR" sz="2600" i="1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600" i="1" spc="-55" dirty="0" smtClean="0">
                <a:latin typeface="Times New Roman"/>
                <a:cs typeface="Times New Roman"/>
              </a:rPr>
              <a:t>gerekir.</a:t>
            </a:r>
            <a:endParaRPr lang="tr-TR" sz="2600" dirty="0" smtClean="0">
              <a:latin typeface="Times New Roman"/>
              <a:cs typeface="Times New Roman"/>
            </a:endParaRPr>
          </a:p>
          <a:p>
            <a:pPr marL="545465" indent="-390525" algn="ctr">
              <a:lnSpc>
                <a:spcPts val="3229"/>
              </a:lnSpc>
              <a:buClr>
                <a:srgbClr val="0000FF"/>
              </a:buClr>
              <a:buSzPct val="146153"/>
              <a:buFont typeface="Wingdings"/>
              <a:buChar char=""/>
              <a:tabLst>
                <a:tab pos="546100" algn="l"/>
                <a:tab pos="4076065" algn="l"/>
                <a:tab pos="5808980" algn="l"/>
              </a:tabLst>
            </a:pP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Geribildirim</a:t>
            </a:r>
            <a:r>
              <a:rPr lang="tr-TR" i="1" spc="20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yaşamsaldır ve</a:t>
            </a:r>
            <a:r>
              <a:rPr lang="tr-TR" i="1" spc="10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duygusal beslenmemizi</a:t>
            </a:r>
            <a:r>
              <a:rPr lang="tr-TR" i="1" spc="-25" dirty="0" smtClean="0">
                <a:latin typeface="Times New Roman"/>
                <a:cs typeface="Times New Roman"/>
              </a:rPr>
              <a:t> </a:t>
            </a:r>
            <a:r>
              <a:rPr lang="tr-TR" i="1" spc="-45" dirty="0" smtClean="0">
                <a:latin typeface="Times New Roman"/>
                <a:cs typeface="Times New Roman"/>
              </a:rPr>
              <a:t>sağlar.</a:t>
            </a:r>
            <a:endParaRPr lang="tr-TR" dirty="0" smtClean="0">
              <a:latin typeface="Times New Roman"/>
              <a:cs typeface="Times New Roman"/>
            </a:endParaRPr>
          </a:p>
          <a:p>
            <a:pPr marL="2239645" lvl="1" indent="-390525" algn="ctr">
              <a:lnSpc>
                <a:spcPts val="3100"/>
              </a:lnSpc>
              <a:buClr>
                <a:srgbClr val="0000FF"/>
              </a:buClr>
              <a:buSzPct val="146153"/>
              <a:buFont typeface="Wingdings"/>
              <a:buChar char=""/>
              <a:tabLst>
                <a:tab pos="2240280" algn="l"/>
                <a:tab pos="4629150" algn="l"/>
              </a:tabLst>
            </a:pPr>
            <a:r>
              <a:rPr lang="tr-TR" sz="2600" i="1" spc="-45" dirty="0" smtClean="0">
                <a:latin typeface="Times New Roman"/>
                <a:cs typeface="Times New Roman"/>
              </a:rPr>
              <a:t>Takdir</a:t>
            </a:r>
            <a:r>
              <a:rPr lang="tr-TR" sz="2600" i="1" spc="5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latin typeface="Times New Roman"/>
                <a:cs typeface="Times New Roman"/>
              </a:rPr>
              <a:t>ve</a:t>
            </a:r>
            <a:r>
              <a:rPr lang="tr-TR" sz="2600" i="1" spc="5" dirty="0" smtClean="0">
                <a:latin typeface="Times New Roman"/>
                <a:cs typeface="Times New Roman"/>
              </a:rPr>
              <a:t> </a:t>
            </a:r>
            <a:r>
              <a:rPr lang="tr-TR" sz="2600" i="1" spc="-5" dirty="0" smtClean="0">
                <a:latin typeface="Times New Roman"/>
                <a:cs typeface="Times New Roman"/>
              </a:rPr>
              <a:t>eleştiri	</a:t>
            </a:r>
            <a:r>
              <a:rPr lang="tr-TR" sz="26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gerçek</a:t>
            </a:r>
            <a:r>
              <a:rPr lang="tr-TR" sz="2600" i="1" spc="-1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sz="2600" i="1" spc="-35" dirty="0" smtClean="0">
                <a:latin typeface="Times New Roman"/>
                <a:cs typeface="Times New Roman"/>
              </a:rPr>
              <a:t>olmalıdır.</a:t>
            </a:r>
            <a:endParaRPr lang="tr-TR" sz="2600" dirty="0" smtClean="0">
              <a:latin typeface="Times New Roman"/>
              <a:cs typeface="Times New Roman"/>
            </a:endParaRPr>
          </a:p>
          <a:p>
            <a:pPr marL="2009775" indent="-390525" algn="ctr">
              <a:lnSpc>
                <a:spcPts val="3150"/>
              </a:lnSpc>
              <a:buClr>
                <a:srgbClr val="0000FF"/>
              </a:buClr>
              <a:buSzPct val="146153"/>
              <a:buFont typeface="Wingdings"/>
              <a:buChar char=""/>
              <a:tabLst>
                <a:tab pos="2010410" algn="l"/>
              </a:tabLst>
            </a:pPr>
            <a:r>
              <a:rPr lang="tr-TR" i="1" spc="-5" dirty="0" smtClean="0">
                <a:latin typeface="Times New Roman"/>
                <a:cs typeface="Times New Roman"/>
              </a:rPr>
              <a:t>Eleştiri ve </a:t>
            </a:r>
            <a:r>
              <a:rPr lang="tr-TR" i="1" spc="-45" dirty="0" smtClean="0">
                <a:latin typeface="Times New Roman"/>
                <a:cs typeface="Times New Roman"/>
              </a:rPr>
              <a:t>Takdir</a:t>
            </a:r>
            <a:r>
              <a:rPr lang="tr-TR" i="1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kişiye</a:t>
            </a:r>
            <a:r>
              <a:rPr lang="tr-TR" i="1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özel</a:t>
            </a:r>
            <a:r>
              <a:rPr lang="tr-TR" i="1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spc="-35" dirty="0" smtClean="0">
                <a:latin typeface="Times New Roman"/>
                <a:cs typeface="Times New Roman"/>
              </a:rPr>
              <a:t>olmalıdır.</a:t>
            </a:r>
            <a:endParaRPr lang="tr-TR" dirty="0" smtClean="0">
              <a:latin typeface="Times New Roman"/>
              <a:cs typeface="Times New Roman"/>
            </a:endParaRPr>
          </a:p>
          <a:p>
            <a:pPr marL="992505" indent="-390525" algn="ctr">
              <a:lnSpc>
                <a:spcPts val="3940"/>
              </a:lnSpc>
              <a:buClr>
                <a:srgbClr val="0000FF"/>
              </a:buClr>
              <a:buSzPct val="146153"/>
              <a:buFont typeface="Wingdings"/>
              <a:buChar char=""/>
              <a:tabLst>
                <a:tab pos="993140" algn="l"/>
              </a:tabLst>
            </a:pPr>
            <a:r>
              <a:rPr lang="tr-TR" i="1" spc="-5" dirty="0" smtClean="0">
                <a:latin typeface="Times New Roman"/>
                <a:cs typeface="Times New Roman"/>
              </a:rPr>
              <a:t>Aşırı </a:t>
            </a:r>
            <a:r>
              <a:rPr lang="tr-TR" i="1" spc="-15" dirty="0" smtClean="0">
                <a:latin typeface="Times New Roman"/>
                <a:cs typeface="Times New Roman"/>
              </a:rPr>
              <a:t>hareketlilik</a:t>
            </a:r>
            <a:r>
              <a:rPr lang="tr-TR" i="1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ya</a:t>
            </a:r>
            <a:r>
              <a:rPr lang="tr-TR" i="1" spc="5" dirty="0" smtClean="0">
                <a:latin typeface="Times New Roman"/>
                <a:cs typeface="Times New Roman"/>
              </a:rPr>
              <a:t> </a:t>
            </a:r>
            <a:r>
              <a:rPr lang="tr-TR" i="1" dirty="0" smtClean="0">
                <a:latin typeface="Times New Roman"/>
                <a:cs typeface="Times New Roman"/>
              </a:rPr>
              <a:t>da </a:t>
            </a:r>
            <a:r>
              <a:rPr lang="tr-TR" i="1" spc="-5" dirty="0" smtClean="0">
                <a:latin typeface="Times New Roman"/>
                <a:cs typeface="Times New Roman"/>
              </a:rPr>
              <a:t>çekingenlik</a:t>
            </a:r>
            <a:r>
              <a:rPr lang="tr-TR" i="1" spc="5" dirty="0" smtClean="0"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geribildirim</a:t>
            </a:r>
            <a:r>
              <a:rPr lang="tr-TR" i="1" spc="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açlığı </a:t>
            </a:r>
            <a:r>
              <a:rPr lang="tr-TR" i="1" spc="-5" dirty="0" smtClean="0">
                <a:latin typeface="Times New Roman"/>
                <a:cs typeface="Times New Roman"/>
              </a:rPr>
              <a:t>göstergesidir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.</a:t>
            </a:r>
            <a:endParaRPr lang="tr-TR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492759" marR="95250" indent="-492759" algn="ctr">
              <a:lnSpc>
                <a:spcPct val="91700"/>
              </a:lnSpc>
              <a:spcBef>
                <a:spcPts val="1905"/>
              </a:spcBef>
              <a:buClr>
                <a:srgbClr val="0000FF"/>
              </a:buClr>
              <a:buSzPct val="146153"/>
              <a:buFont typeface="Wingdings"/>
              <a:buChar char=""/>
              <a:tabLst>
                <a:tab pos="492759" algn="l"/>
                <a:tab pos="7604759" algn="l"/>
              </a:tabLst>
            </a:pP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F</a:t>
            </a:r>
            <a:r>
              <a:rPr lang="tr-TR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ar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kl</a:t>
            </a:r>
            <a:r>
              <a:rPr lang="tr-TR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ı</a:t>
            </a:r>
            <a:r>
              <a:rPr lang="tr-TR" i="1" spc="-5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ş</a:t>
            </a:r>
            <a:r>
              <a:rPr lang="tr-TR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ekille</a:t>
            </a:r>
            <a:r>
              <a:rPr lang="tr-TR" i="1" spc="-1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</a:t>
            </a:r>
            <a:r>
              <a:rPr lang="tr-TR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de</a:t>
            </a:r>
            <a:r>
              <a:rPr lang="tr-TR" i="1" dirty="0" smtClean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lang="tr-TR" i="1" spc="-5" dirty="0" smtClean="0">
                <a:latin typeface="Times New Roman"/>
                <a:cs typeface="Times New Roman"/>
              </a:rPr>
              <a:t>ve</a:t>
            </a:r>
            <a:r>
              <a:rPr lang="tr-TR" i="1" dirty="0" smtClean="0">
                <a:latin typeface="Times New Roman"/>
                <a:cs typeface="Times New Roman"/>
              </a:rPr>
              <a:t>r</a:t>
            </a:r>
            <a:r>
              <a:rPr lang="tr-TR" i="1" spc="-5" dirty="0" smtClean="0">
                <a:latin typeface="Times New Roman"/>
                <a:cs typeface="Times New Roman"/>
              </a:rPr>
              <a:t>ile</a:t>
            </a:r>
            <a:r>
              <a:rPr lang="tr-TR" i="1" dirty="0" smtClean="0">
                <a:latin typeface="Times New Roman"/>
                <a:cs typeface="Times New Roman"/>
              </a:rPr>
              <a:t>n g</a:t>
            </a:r>
            <a:r>
              <a:rPr lang="tr-TR" i="1" spc="-5" dirty="0" smtClean="0">
                <a:latin typeface="Times New Roman"/>
                <a:cs typeface="Times New Roman"/>
              </a:rPr>
              <a:t>e</a:t>
            </a:r>
            <a:r>
              <a:rPr lang="tr-TR" i="1" dirty="0" smtClean="0">
                <a:latin typeface="Times New Roman"/>
                <a:cs typeface="Times New Roman"/>
              </a:rPr>
              <a:t>r</a:t>
            </a:r>
            <a:r>
              <a:rPr lang="tr-TR" i="1" spc="-5" dirty="0" smtClean="0">
                <a:latin typeface="Times New Roman"/>
                <a:cs typeface="Times New Roman"/>
              </a:rPr>
              <a:t>i</a:t>
            </a:r>
            <a:r>
              <a:rPr lang="tr-TR" i="1" dirty="0" smtClean="0">
                <a:latin typeface="Times New Roman"/>
                <a:cs typeface="Times New Roman"/>
              </a:rPr>
              <a:t>b</a:t>
            </a:r>
            <a:r>
              <a:rPr lang="tr-TR" i="1" spc="-5" dirty="0" smtClean="0">
                <a:latin typeface="Times New Roman"/>
                <a:cs typeface="Times New Roman"/>
              </a:rPr>
              <a:t>il</a:t>
            </a:r>
            <a:r>
              <a:rPr lang="tr-TR" i="1" dirty="0" smtClean="0">
                <a:latin typeface="Times New Roman"/>
                <a:cs typeface="Times New Roman"/>
              </a:rPr>
              <a:t>d</a:t>
            </a:r>
            <a:r>
              <a:rPr lang="tr-TR" i="1" spc="-5" dirty="0" smtClean="0">
                <a:latin typeface="Times New Roman"/>
                <a:cs typeface="Times New Roman"/>
              </a:rPr>
              <a:t>i</a:t>
            </a:r>
            <a:r>
              <a:rPr lang="tr-TR" i="1" dirty="0" smtClean="0">
                <a:latin typeface="Times New Roman"/>
                <a:cs typeface="Times New Roman"/>
              </a:rPr>
              <a:t>r</a:t>
            </a:r>
            <a:r>
              <a:rPr lang="tr-TR" i="1" spc="-5" dirty="0" smtClean="0">
                <a:latin typeface="Times New Roman"/>
                <a:cs typeface="Times New Roman"/>
              </a:rPr>
              <a:t>i</a:t>
            </a:r>
            <a:r>
              <a:rPr lang="tr-TR" i="1" dirty="0" smtClean="0">
                <a:latin typeface="Times New Roman"/>
                <a:cs typeface="Times New Roman"/>
              </a:rPr>
              <a:t>m</a:t>
            </a:r>
            <a:r>
              <a:rPr lang="tr-TR" i="1" spc="-5" dirty="0" smtClean="0">
                <a:latin typeface="Times New Roman"/>
                <a:cs typeface="Times New Roman"/>
              </a:rPr>
              <a:t>le</a:t>
            </a:r>
            <a:r>
              <a:rPr lang="tr-TR" i="1" spc="-290" dirty="0" smtClean="0">
                <a:latin typeface="Times New Roman"/>
                <a:cs typeface="Times New Roman"/>
              </a:rPr>
              <a:t>r</a:t>
            </a:r>
            <a:r>
              <a:rPr lang="tr-TR" i="1" dirty="0" smtClean="0">
                <a:latin typeface="Times New Roman"/>
                <a:cs typeface="Times New Roman"/>
              </a:rPr>
              <a:t>, </a:t>
            </a:r>
            <a:r>
              <a:rPr lang="tr-TR" i="1" dirty="0" smtClean="0">
                <a:latin typeface="Times New Roman"/>
                <a:cs typeface="Times New Roman"/>
              </a:rPr>
              <a:t>g</a:t>
            </a:r>
            <a:r>
              <a:rPr lang="tr-TR" i="1" spc="-5" dirty="0" smtClean="0">
                <a:latin typeface="Times New Roman"/>
                <a:cs typeface="Times New Roman"/>
              </a:rPr>
              <a:t>e</a:t>
            </a:r>
            <a:r>
              <a:rPr lang="tr-TR" i="1" dirty="0" smtClean="0">
                <a:latin typeface="Times New Roman"/>
                <a:cs typeface="Times New Roman"/>
              </a:rPr>
              <a:t>r</a:t>
            </a:r>
            <a:r>
              <a:rPr lang="tr-TR" i="1" spc="-5" dirty="0" smtClean="0">
                <a:latin typeface="Times New Roman"/>
                <a:cs typeface="Times New Roman"/>
              </a:rPr>
              <a:t>i</a:t>
            </a:r>
            <a:r>
              <a:rPr lang="tr-TR" i="1" dirty="0" smtClean="0">
                <a:latin typeface="Times New Roman"/>
                <a:cs typeface="Times New Roman"/>
              </a:rPr>
              <a:t>b</a:t>
            </a:r>
            <a:r>
              <a:rPr lang="tr-TR" i="1" spc="-5" dirty="0" smtClean="0">
                <a:latin typeface="Times New Roman"/>
                <a:cs typeface="Times New Roman"/>
              </a:rPr>
              <a:t>il</a:t>
            </a:r>
            <a:r>
              <a:rPr lang="tr-TR" i="1" dirty="0" smtClean="0">
                <a:latin typeface="Times New Roman"/>
                <a:cs typeface="Times New Roman"/>
              </a:rPr>
              <a:t>d</a:t>
            </a:r>
            <a:r>
              <a:rPr lang="tr-TR" i="1" spc="-5" dirty="0" smtClean="0">
                <a:latin typeface="Times New Roman"/>
                <a:cs typeface="Times New Roman"/>
              </a:rPr>
              <a:t>i</a:t>
            </a:r>
            <a:r>
              <a:rPr lang="tr-TR" i="1" dirty="0" smtClean="0">
                <a:latin typeface="Times New Roman"/>
                <a:cs typeface="Times New Roman"/>
              </a:rPr>
              <a:t>r</a:t>
            </a:r>
            <a:r>
              <a:rPr lang="tr-TR" i="1" spc="-5" dirty="0" smtClean="0">
                <a:latin typeface="Times New Roman"/>
                <a:cs typeface="Times New Roman"/>
              </a:rPr>
              <a:t>i</a:t>
            </a:r>
            <a:r>
              <a:rPr lang="tr-TR" i="1" dirty="0" smtClean="0">
                <a:latin typeface="Times New Roman"/>
                <a:cs typeface="Times New Roman"/>
              </a:rPr>
              <a:t>m a</a:t>
            </a:r>
            <a:r>
              <a:rPr lang="tr-TR" i="1" spc="-5" dirty="0" smtClean="0">
                <a:latin typeface="Times New Roman"/>
                <a:cs typeface="Times New Roman"/>
              </a:rPr>
              <a:t>çlı</a:t>
            </a:r>
            <a:r>
              <a:rPr lang="tr-TR" i="1" dirty="0" smtClean="0">
                <a:latin typeface="Times New Roman"/>
                <a:cs typeface="Times New Roman"/>
              </a:rPr>
              <a:t>ğ</a:t>
            </a:r>
            <a:r>
              <a:rPr lang="tr-TR" i="1" spc="-5" dirty="0" smtClean="0">
                <a:latin typeface="Times New Roman"/>
                <a:cs typeface="Times New Roman"/>
              </a:rPr>
              <a:t>ı</a:t>
            </a:r>
            <a:r>
              <a:rPr lang="tr-TR" i="1" dirty="0" smtClean="0">
                <a:latin typeface="Times New Roman"/>
                <a:cs typeface="Times New Roman"/>
              </a:rPr>
              <a:t>nı  </a:t>
            </a:r>
            <a:r>
              <a:rPr lang="tr-TR" i="1" spc="-40" dirty="0" smtClean="0">
                <a:latin typeface="Times New Roman"/>
                <a:cs typeface="Times New Roman"/>
              </a:rPr>
              <a:t>giderir.</a:t>
            </a:r>
            <a:endParaRPr lang="tr-TR" dirty="0" smtClean="0">
              <a:latin typeface="Times New Roman"/>
              <a:cs typeface="Times New Roman"/>
            </a:endParaRPr>
          </a:p>
          <a:p>
            <a:pPr algn="ctr"/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pc="-5" dirty="0" smtClean="0"/>
              <a:t>Birkaç</a:t>
            </a:r>
            <a:r>
              <a:rPr lang="tr-TR" b="1" spc="-30" dirty="0" smtClean="0"/>
              <a:t> </a:t>
            </a:r>
            <a:r>
              <a:rPr lang="tr-TR" b="1" spc="-5" dirty="0" smtClean="0"/>
              <a:t>önemli</a:t>
            </a:r>
            <a:r>
              <a:rPr lang="tr-TR" b="1" spc="-25" dirty="0" smtClean="0"/>
              <a:t> </a:t>
            </a:r>
            <a:r>
              <a:rPr lang="tr-TR" b="1" spc="-5" dirty="0" smtClean="0"/>
              <a:t>nokta...</a:t>
            </a:r>
            <a:endParaRPr lang="tr-T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621665">
              <a:lnSpc>
                <a:spcPct val="99300"/>
              </a:lnSpc>
              <a:spcBef>
                <a:spcPts val="125"/>
              </a:spcBef>
            </a:pPr>
            <a:r>
              <a:rPr lang="tr-TR" sz="2800" i="1" spc="-5" dirty="0" smtClean="0">
                <a:latin typeface="Times New Roman"/>
                <a:cs typeface="Times New Roman"/>
              </a:rPr>
              <a:t>Eleştirinizin </a:t>
            </a:r>
            <a:r>
              <a:rPr lang="tr-TR" sz="28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kişiyle</a:t>
            </a:r>
            <a:r>
              <a:rPr lang="tr-TR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değil</a:t>
            </a:r>
            <a:r>
              <a:rPr lang="tr-TR" sz="2800" i="1" dirty="0" smtClean="0"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solidFill>
                  <a:srgbClr val="FFFF00"/>
                </a:solidFill>
                <a:latin typeface="Times New Roman"/>
                <a:cs typeface="Times New Roman"/>
              </a:rPr>
              <a:t>davranışıyla</a:t>
            </a:r>
            <a:r>
              <a:rPr lang="tr-TR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ilgili </a:t>
            </a:r>
            <a:r>
              <a:rPr lang="tr-TR" sz="2800" i="1" dirty="0" smtClean="0"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olduğunu</a:t>
            </a:r>
            <a:r>
              <a:rPr lang="tr-TR" sz="2800" i="1" dirty="0" smtClean="0"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göstermek</a:t>
            </a:r>
            <a:r>
              <a:rPr lang="tr-TR" sz="2800" i="1" dirty="0" smtClean="0"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için</a:t>
            </a:r>
            <a:r>
              <a:rPr lang="tr-TR" sz="2800" i="1" spc="5" dirty="0" smtClean="0">
                <a:latin typeface="Times New Roman"/>
                <a:cs typeface="Times New Roman"/>
              </a:rPr>
              <a:t> </a:t>
            </a:r>
            <a:r>
              <a:rPr lang="tr-TR" sz="3200" i="1" u="heavy" spc="-5" dirty="0" smtClean="0">
                <a:solidFill>
                  <a:srgbClr val="FFFF00"/>
                </a:solidFill>
                <a:uFill>
                  <a:solidFill>
                    <a:srgbClr val="FF2600"/>
                  </a:solidFill>
                </a:uFill>
                <a:latin typeface="Times New Roman"/>
                <a:cs typeface="Times New Roman"/>
              </a:rPr>
              <a:t>olumlu</a:t>
            </a:r>
            <a:r>
              <a:rPr lang="tr-TR" sz="3200" i="1" u="heavy" spc="-5" dirty="0" smtClean="0">
                <a:solidFill>
                  <a:srgbClr val="FF0000"/>
                </a:solidFill>
                <a:uFill>
                  <a:solidFill>
                    <a:srgbClr val="FF26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kabul iletisiyle </a:t>
            </a:r>
            <a:r>
              <a:rPr lang="tr-TR" sz="2800" i="1" spc="-785" dirty="0" smtClean="0"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başlayıp,</a:t>
            </a:r>
            <a:r>
              <a:rPr lang="tr-TR" sz="2800" i="1" dirty="0" smtClean="0">
                <a:latin typeface="Times New Roman"/>
                <a:cs typeface="Times New Roman"/>
              </a:rPr>
              <a:t> </a:t>
            </a:r>
            <a:r>
              <a:rPr lang="tr-TR" sz="3200" i="1" u="heavy" spc="-5" dirty="0" smtClean="0">
                <a:solidFill>
                  <a:srgbClr val="FFFF00"/>
                </a:solidFill>
                <a:uFill>
                  <a:solidFill>
                    <a:srgbClr val="FF2600"/>
                  </a:solidFill>
                </a:uFill>
                <a:latin typeface="Times New Roman"/>
                <a:cs typeface="Times New Roman"/>
              </a:rPr>
              <a:t>olumlu</a:t>
            </a:r>
            <a:r>
              <a:rPr lang="tr-TR" sz="3200" i="1" spc="-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800" i="1" spc="-5" dirty="0" smtClean="0">
                <a:latin typeface="Times New Roman"/>
                <a:cs typeface="Times New Roman"/>
              </a:rPr>
              <a:t>kabul iletisiyle bitirin.</a:t>
            </a:r>
            <a:endParaRPr lang="tr-TR" sz="2800" dirty="0" smtClean="0">
              <a:latin typeface="Times New Roman"/>
              <a:cs typeface="Times New Roman"/>
            </a:endParaRPr>
          </a:p>
          <a:p>
            <a:pPr marL="83820">
              <a:lnSpc>
                <a:spcPts val="2840"/>
              </a:lnSpc>
              <a:spcBef>
                <a:spcPts val="2745"/>
              </a:spcBef>
            </a:pPr>
            <a:r>
              <a:rPr lang="tr-TR" sz="2000" i="1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Örnek:</a:t>
            </a:r>
            <a:r>
              <a:rPr lang="tr-TR" sz="2000" i="1" u="heavy" spc="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lang="tr-TR" sz="2000" dirty="0" smtClean="0">
              <a:latin typeface="Times New Roman"/>
              <a:cs typeface="Times New Roman"/>
            </a:endParaRPr>
          </a:p>
          <a:p>
            <a:pPr marL="83820">
              <a:lnSpc>
                <a:spcPts val="2840"/>
              </a:lnSpc>
            </a:pPr>
            <a:r>
              <a:rPr lang="tr-TR" sz="2000" i="1" dirty="0" smtClean="0">
                <a:latin typeface="Times New Roman"/>
                <a:cs typeface="Times New Roman"/>
              </a:rPr>
              <a:t>+</a:t>
            </a:r>
            <a:r>
              <a:rPr lang="tr-TR" sz="2000" i="1" spc="-5" dirty="0" smtClean="0">
                <a:latin typeface="Times New Roman"/>
                <a:cs typeface="Times New Roman"/>
              </a:rPr>
              <a:t> </a:t>
            </a:r>
            <a:r>
              <a:rPr lang="tr-TR" sz="2000" i="1" dirty="0" smtClean="0">
                <a:latin typeface="Times New Roman"/>
                <a:cs typeface="Times New Roman"/>
              </a:rPr>
              <a:t>: 4</a:t>
            </a:r>
            <a:r>
              <a:rPr lang="tr-TR" sz="2000" i="1" spc="-5" dirty="0" smtClean="0">
                <a:latin typeface="Times New Roman"/>
                <a:cs typeface="Times New Roman"/>
              </a:rPr>
              <a:t> işlemi başarıyla yapıyorsun.</a:t>
            </a:r>
            <a:endParaRPr lang="tr-TR" sz="2000" dirty="0" smtClean="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  <a:spcBef>
                <a:spcPts val="20"/>
              </a:spcBef>
              <a:tabLst>
                <a:tab pos="337820" algn="l"/>
              </a:tabLst>
            </a:pPr>
            <a:r>
              <a:rPr lang="tr-TR" sz="2000" i="1" dirty="0" smtClean="0">
                <a:latin typeface="Times New Roman"/>
                <a:cs typeface="Times New Roman"/>
              </a:rPr>
              <a:t>-	:</a:t>
            </a:r>
            <a:r>
              <a:rPr lang="tr-TR" sz="2000" i="1" spc="-5" dirty="0" smtClean="0">
                <a:latin typeface="Times New Roman"/>
                <a:cs typeface="Times New Roman"/>
              </a:rPr>
              <a:t> Kesirli </a:t>
            </a:r>
            <a:r>
              <a:rPr lang="tr-TR" sz="2000" i="1" spc="-15" dirty="0" smtClean="0">
                <a:latin typeface="Times New Roman"/>
                <a:cs typeface="Times New Roman"/>
              </a:rPr>
              <a:t>işlemlerde</a:t>
            </a:r>
            <a:r>
              <a:rPr lang="tr-TR" sz="2000" i="1" spc="-5" dirty="0" smtClean="0">
                <a:latin typeface="Times New Roman"/>
                <a:cs typeface="Times New Roman"/>
              </a:rPr>
              <a:t> </a:t>
            </a:r>
            <a:r>
              <a:rPr lang="tr-TR" sz="2000" i="1" dirty="0" smtClean="0">
                <a:latin typeface="Times New Roman"/>
                <a:cs typeface="Times New Roman"/>
              </a:rPr>
              <a:t>bazı</a:t>
            </a:r>
            <a:r>
              <a:rPr lang="tr-TR" sz="2000" i="1" spc="-10" dirty="0" smtClean="0">
                <a:latin typeface="Times New Roman"/>
                <a:cs typeface="Times New Roman"/>
              </a:rPr>
              <a:t> </a:t>
            </a:r>
            <a:r>
              <a:rPr lang="tr-TR" sz="2000" i="1" spc="-5" dirty="0" smtClean="0">
                <a:latin typeface="Times New Roman"/>
                <a:cs typeface="Times New Roman"/>
              </a:rPr>
              <a:t>hataların</a:t>
            </a:r>
            <a:r>
              <a:rPr lang="tr-TR" sz="2000" i="1" dirty="0" smtClean="0">
                <a:latin typeface="Times New Roman"/>
                <a:cs typeface="Times New Roman"/>
              </a:rPr>
              <a:t> </a:t>
            </a:r>
            <a:r>
              <a:rPr lang="tr-TR" sz="2000" i="1" spc="-70" dirty="0" smtClean="0">
                <a:latin typeface="Times New Roman"/>
                <a:cs typeface="Times New Roman"/>
              </a:rPr>
              <a:t>var.</a:t>
            </a:r>
            <a:endParaRPr lang="tr-TR" sz="2000" dirty="0" smtClean="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  <a:spcBef>
                <a:spcPts val="20"/>
              </a:spcBef>
            </a:pPr>
            <a:r>
              <a:rPr lang="tr-TR" sz="2000" i="1" dirty="0" smtClean="0">
                <a:latin typeface="Times New Roman"/>
                <a:cs typeface="Times New Roman"/>
              </a:rPr>
              <a:t>+ : Daha</a:t>
            </a:r>
            <a:r>
              <a:rPr lang="tr-TR" sz="2000" i="1" spc="5" dirty="0" smtClean="0">
                <a:latin typeface="Times New Roman"/>
                <a:cs typeface="Times New Roman"/>
              </a:rPr>
              <a:t> </a:t>
            </a:r>
            <a:r>
              <a:rPr lang="tr-TR" sz="2000" i="1" spc="-5" dirty="0" smtClean="0">
                <a:latin typeface="Times New Roman"/>
                <a:cs typeface="Times New Roman"/>
              </a:rPr>
              <a:t>önce yaptığın</a:t>
            </a:r>
            <a:r>
              <a:rPr lang="tr-TR" sz="2000" i="1" dirty="0" smtClean="0">
                <a:latin typeface="Times New Roman"/>
                <a:cs typeface="Times New Roman"/>
              </a:rPr>
              <a:t> </a:t>
            </a:r>
            <a:r>
              <a:rPr lang="tr-TR" sz="2000" i="1" spc="-5" dirty="0" smtClean="0">
                <a:latin typeface="Times New Roman"/>
                <a:cs typeface="Times New Roman"/>
              </a:rPr>
              <a:t>gibi</a:t>
            </a:r>
            <a:r>
              <a:rPr lang="tr-TR" sz="2000" i="1" dirty="0" smtClean="0">
                <a:latin typeface="Times New Roman"/>
                <a:cs typeface="Times New Roman"/>
              </a:rPr>
              <a:t> bu </a:t>
            </a:r>
            <a:r>
              <a:rPr lang="tr-TR" sz="2000" i="1" spc="-5" dirty="0" smtClean="0">
                <a:latin typeface="Times New Roman"/>
                <a:cs typeface="Times New Roman"/>
              </a:rPr>
              <a:t>hataları</a:t>
            </a:r>
            <a:r>
              <a:rPr lang="tr-TR" sz="2000" i="1" dirty="0" smtClean="0">
                <a:latin typeface="Times New Roman"/>
                <a:cs typeface="Times New Roman"/>
              </a:rPr>
              <a:t> da </a:t>
            </a:r>
            <a:r>
              <a:rPr lang="tr-TR" sz="2000" i="1" spc="-10" dirty="0" smtClean="0">
                <a:latin typeface="Times New Roman"/>
                <a:cs typeface="Times New Roman"/>
              </a:rPr>
              <a:t>gidereceğine</a:t>
            </a:r>
            <a:r>
              <a:rPr lang="tr-TR" sz="2000" i="1" spc="-5" dirty="0" smtClean="0">
                <a:latin typeface="Times New Roman"/>
                <a:cs typeface="Times New Roman"/>
              </a:rPr>
              <a:t> inanıyorum.</a:t>
            </a:r>
            <a:endParaRPr lang="tr-TR" sz="20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ELEŞTİRİ</a:t>
            </a:r>
            <a:r>
              <a:rPr lang="tr-TR" sz="3600" b="1" spc="-20" dirty="0" smtClean="0"/>
              <a:t> </a:t>
            </a:r>
            <a:r>
              <a:rPr lang="tr-TR" sz="3600" b="1" dirty="0" smtClean="0"/>
              <a:t>İÇİN</a:t>
            </a:r>
            <a:r>
              <a:rPr lang="tr-TR" sz="3600" b="1" spc="-20" dirty="0" smtClean="0"/>
              <a:t> </a:t>
            </a:r>
            <a:r>
              <a:rPr lang="tr-TR" sz="3600" b="1" dirty="0" smtClean="0"/>
              <a:t>BİR</a:t>
            </a:r>
            <a:r>
              <a:rPr lang="tr-TR" sz="3600" b="1" spc="-75" dirty="0" smtClean="0"/>
              <a:t> </a:t>
            </a:r>
            <a:r>
              <a:rPr lang="tr-TR" sz="3600" b="1" spc="-5" dirty="0" smtClean="0"/>
              <a:t>TEKNİK:</a:t>
            </a:r>
            <a:r>
              <a:rPr lang="tr-TR" sz="3600" b="1" spc="-25" dirty="0" smtClean="0"/>
              <a:t> </a:t>
            </a:r>
            <a:r>
              <a:rPr lang="tr-TR" sz="3600" b="1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SANDVİÇ</a:t>
            </a:r>
            <a:endParaRPr lang="tr-TR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</TotalTime>
  <Words>326</Words>
  <Application>Microsoft Office PowerPoint</Application>
  <PresentationFormat>Ekran Gösterisi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Kağıt</vt:lpstr>
      <vt:lpstr>ELEŞTİRİ VE TAKDİR</vt:lpstr>
      <vt:lpstr>Slayt 2</vt:lpstr>
      <vt:lpstr>Ön Ergenlikte Çocuğun Gelişimsel Görevleri</vt:lpstr>
      <vt:lpstr>Eleştiri ve Takdir = GERİBİLDİRİM</vt:lpstr>
      <vt:lpstr>Eleştiri ve Takdirin   5N –1K’sı</vt:lpstr>
      <vt:lpstr>Eleştirirken…</vt:lpstr>
      <vt:lpstr>Takdir ederken...</vt:lpstr>
      <vt:lpstr>Birkaç önemli nokta...</vt:lpstr>
      <vt:lpstr>ELEŞTİRİ İÇİN BİR TEKNİK: SANDVİÇ</vt:lpstr>
      <vt:lpstr>Bazı kelimeler eleştiri/takdiri  kirletebilir...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ELEŞTİRİ VE TAKDİR</dc:title>
  <dc:creator>USER</dc:creator>
  <cp:lastModifiedBy>USER</cp:lastModifiedBy>
  <cp:revision>6</cp:revision>
  <dcterms:created xsi:type="dcterms:W3CDTF">2022-12-09T13:07:40Z</dcterms:created>
  <dcterms:modified xsi:type="dcterms:W3CDTF">2022-12-09T13:38:42Z</dcterms:modified>
</cp:coreProperties>
</file>