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7" r:id="rId3"/>
    <p:sldId id="266" r:id="rId4"/>
    <p:sldId id="267" r:id="rId5"/>
    <p:sldId id="261" r:id="rId6"/>
    <p:sldId id="262" r:id="rId7"/>
    <p:sldId id="263" r:id="rId8"/>
    <p:sldId id="259" r:id="rId9"/>
    <p:sldId id="282" r:id="rId10"/>
    <p:sldId id="283" r:id="rId11"/>
    <p:sldId id="284" r:id="rId12"/>
    <p:sldId id="268" r:id="rId13"/>
    <p:sldId id="289" r:id="rId14"/>
    <p:sldId id="286" r:id="rId15"/>
    <p:sldId id="28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1" r:id="rId25"/>
    <p:sldId id="264" r:id="rId26"/>
    <p:sldId id="279" r:id="rId27"/>
    <p:sldId id="277" r:id="rId28"/>
    <p:sldId id="278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074D0-031C-40C7-A947-D40B652DFA7C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F32-72CB-4AD2-8EC3-2B28B1C7FAD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909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Uyuşturucu Özgürlüğün Sonu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11-13.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416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Ayrıca bakınız: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Uyuşturucu Özgürlüğün Sonu 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adlı Yeşilay tarafından hazırlanmış kitapçık, s. 28.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825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Ayrıca bakınız: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Uyuşturucu Özgürlüğün Sonu 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adlı Yeşilay tarafından hazırlanmış kitapçık, s. 28.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8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Sigaradan Uzak Dur…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070A3-9205-4B13-891D-8E240E00CD6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05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Sigaradan Uzak Dur…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070A3-9205-4B13-891D-8E240E00CD6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86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Sigaradan Uzak Dur…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070A3-9205-4B13-891D-8E240E00CD6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74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Sigaradan Uzak Dur…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9-10.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070A3-9205-4B13-891D-8E240E00CD61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319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Ayrıca bakınız: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Uyuşturucu Özgürlüğün Sonu 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adlı Yeşilay tarafından hazırlanmış kitapçık, s. 19-20.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663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Ayrıca bakınız: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Uyuşturucu Özgürlüğün Sonu 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adlı Yeşilay tarafından hazırlanmış kitapçık, s. 19-20.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556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Ayrıca bakınız: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Uyuşturucu Özgürlüğün Sonu 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adlı Yeşilay tarafından hazırlanmış kitapçık, s. 22-27.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824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Sigaradan Uzak Dur…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070A3-9205-4B13-891D-8E240E00CD61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30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54F7C4-A92D-4545-B606-FF29A6EA517F}" type="datetimeFigureOut">
              <a:rPr lang="tr-TR" smtClean="0"/>
              <a:t>24.04.2018</a:t>
            </a:fld>
            <a:endParaRPr lang="tr-T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C92C17-73F1-4C55-A752-15DBE709171B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7200" b="1" dirty="0" smtClean="0">
                <a:solidFill>
                  <a:schemeClr val="tx2"/>
                </a:solidFill>
              </a:rPr>
              <a:t>MADDE BAĞIMLILIĞI</a:t>
            </a:r>
            <a:endParaRPr lang="tr-TR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Alkolün Sağlığa Etkileri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charset="0"/>
              </a:rPr>
              <a:t>Kan dolaşım düzenini bozar. 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charset="0"/>
              </a:rPr>
              <a:t>Karaciğer hücrelerinde yağlanma meydana gelir, siroz hastalığına sebep olur.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charset="0"/>
              </a:rPr>
              <a:t>Böbrek iltihabına, idrarda şeker oluşmasına yol açar.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charset="0"/>
              </a:rPr>
              <a:t>Mideyi bozar, ağrı yapar, gastrit ve ülsere sebep olur.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charset="0"/>
              </a:rPr>
              <a:t>Bağırsak çalışma düzeni bozulur.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87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/>
              <a:t>İnsan</a:t>
            </a:r>
            <a:r>
              <a:rPr lang="tr-TR" dirty="0" smtClean="0"/>
              <a:t>, irade </a:t>
            </a:r>
            <a:r>
              <a:rPr lang="tr-TR" dirty="0"/>
              <a:t>ve dengesini </a:t>
            </a:r>
            <a:r>
              <a:rPr lang="tr-TR" dirty="0" smtClean="0"/>
              <a:t>kaybeder.</a:t>
            </a:r>
            <a:endParaRPr lang="tr-TR" dirty="0"/>
          </a:p>
          <a:p>
            <a:r>
              <a:rPr lang="tr-TR" dirty="0"/>
              <a:t>Beyni uyuşturur, </a:t>
            </a:r>
            <a:r>
              <a:rPr lang="tr-TR" dirty="0" smtClean="0"/>
              <a:t>yürümekte zorluk </a:t>
            </a:r>
            <a:r>
              <a:rPr lang="tr-TR" dirty="0"/>
              <a:t>çekilir, kol ve </a:t>
            </a:r>
            <a:r>
              <a:rPr lang="tr-TR" dirty="0" smtClean="0"/>
              <a:t>bacak çekilmelerine</a:t>
            </a:r>
            <a:r>
              <a:rPr lang="tr-TR" dirty="0"/>
              <a:t>, yüz </a:t>
            </a:r>
            <a:r>
              <a:rPr lang="tr-TR" dirty="0" smtClean="0"/>
              <a:t>ifadesinde bozukluklara </a:t>
            </a:r>
            <a:r>
              <a:rPr lang="tr-TR" dirty="0"/>
              <a:t>sebebiyet verir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Heyecan, telaş, korku, sinir </a:t>
            </a:r>
            <a:r>
              <a:rPr lang="tr-TR" dirty="0" smtClean="0"/>
              <a:t> buhranları </a:t>
            </a:r>
            <a:r>
              <a:rPr lang="tr-TR" dirty="0"/>
              <a:t>ve kıskançlık, çeşitli </a:t>
            </a:r>
            <a:r>
              <a:rPr lang="tr-TR" dirty="0" smtClean="0"/>
              <a:t>ruhsal bozukluklara </a:t>
            </a:r>
            <a:r>
              <a:rPr lang="tr-TR" dirty="0"/>
              <a:t>yol açar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El titremeleri, tikler, felçler ortaya çıkar.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7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2074862"/>
          </a:xfrm>
        </p:spPr>
        <p:txBody>
          <a:bodyPr/>
          <a:lstStyle/>
          <a:p>
            <a:r>
              <a:rPr lang="tr-TR" altLang="tr-TR" sz="4000" b="1" dirty="0"/>
              <a:t>İÇKİ, SİGARA VE UYUŞTURUCUNUN YAPTIĞI TAHRİBATI HİÇBİR DÜŞMAN YAPMAZ!!</a:t>
            </a:r>
            <a:r>
              <a:rPr lang="tr-TR" altLang="tr-TR" sz="4000" dirty="0"/>
              <a:t> </a:t>
            </a:r>
          </a:p>
        </p:txBody>
      </p:sp>
      <p:pic>
        <p:nvPicPr>
          <p:cNvPr id="408579" name="Picture 3" descr="icmeakcig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651125"/>
            <a:ext cx="2381250" cy="23526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80" name="Picture 4" descr="icenakci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1150" y="2641600"/>
            <a:ext cx="2552700" cy="23717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47248" cy="4434840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35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504083" y="908720"/>
            <a:ext cx="5942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Madde </a:t>
            </a:r>
            <a:r>
              <a:rPr lang="tr-TR" sz="4000" b="1" dirty="0" smtClean="0"/>
              <a:t>kullanmaya nerede </a:t>
            </a:r>
            <a:r>
              <a:rPr lang="tr-TR" sz="4000" b="1" dirty="0"/>
              <a:t>ve ne </a:t>
            </a:r>
            <a:r>
              <a:rPr lang="tr-TR" sz="4000" b="1" dirty="0" smtClean="0"/>
              <a:t>zaman davet </a:t>
            </a:r>
            <a:r>
              <a:rPr lang="tr-TR" sz="4000" b="1" dirty="0"/>
              <a:t>ederler?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483511" y="3212976"/>
            <a:ext cx="6968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Maddeyi tanıtan, özendiren ve </a:t>
            </a:r>
            <a:r>
              <a:rPr lang="tr-TR" sz="2000" dirty="0" smtClean="0">
                <a:solidFill>
                  <a:srgbClr val="575757"/>
                </a:solidFill>
              </a:rPr>
              <a:t>kullanma fikrini </a:t>
            </a:r>
            <a:r>
              <a:rPr lang="tr-TR" sz="2000" dirty="0">
                <a:solidFill>
                  <a:srgbClr val="575757"/>
                </a:solidFill>
              </a:rPr>
              <a:t>oluşturan genellikle yakın bir </a:t>
            </a:r>
            <a:r>
              <a:rPr lang="tr-TR" sz="2000" dirty="0" smtClean="0">
                <a:solidFill>
                  <a:srgbClr val="575757"/>
                </a:solidFill>
              </a:rPr>
              <a:t>arkadaştır. Çünkü </a:t>
            </a:r>
            <a:r>
              <a:rPr lang="tr-TR" sz="2000" dirty="0">
                <a:solidFill>
                  <a:srgbClr val="575757"/>
                </a:solidFill>
              </a:rPr>
              <a:t>bu maddelerin zararlı olduğunu ve </a:t>
            </a:r>
            <a:r>
              <a:rPr lang="tr-TR" sz="2000" dirty="0" smtClean="0">
                <a:solidFill>
                  <a:srgbClr val="575757"/>
                </a:solidFill>
              </a:rPr>
              <a:t>kullanılmaması </a:t>
            </a:r>
            <a:r>
              <a:rPr lang="tr-TR" sz="2000" dirty="0">
                <a:solidFill>
                  <a:srgbClr val="575757"/>
                </a:solidFill>
              </a:rPr>
              <a:t>gerektiğini herkes bilir. </a:t>
            </a:r>
            <a:r>
              <a:rPr lang="tr-TR" sz="2000" dirty="0" smtClean="0">
                <a:solidFill>
                  <a:srgbClr val="575757"/>
                </a:solidFill>
              </a:rPr>
              <a:t> Ancak </a:t>
            </a:r>
            <a:r>
              <a:rPr lang="tr-TR" sz="2000" dirty="0">
                <a:solidFill>
                  <a:srgbClr val="575757"/>
                </a:solidFill>
              </a:rPr>
              <a:t>yakın bir arkadaş, insanı madde </a:t>
            </a:r>
            <a:r>
              <a:rPr lang="tr-TR" sz="2000" dirty="0" smtClean="0">
                <a:solidFill>
                  <a:srgbClr val="575757"/>
                </a:solidFill>
              </a:rPr>
              <a:t>kullanmaya </a:t>
            </a:r>
            <a:r>
              <a:rPr lang="tr-TR" sz="2000" dirty="0">
                <a:solidFill>
                  <a:srgbClr val="575757"/>
                </a:solidFill>
              </a:rPr>
              <a:t>ikna edebilir. </a:t>
            </a:r>
          </a:p>
          <a:p>
            <a:endParaRPr lang="tr-TR" sz="2000" dirty="0" smtClean="0">
              <a:solidFill>
                <a:srgbClr val="575757"/>
              </a:solidFill>
            </a:endParaRPr>
          </a:p>
          <a:p>
            <a:r>
              <a:rPr lang="tr-TR" sz="2000" dirty="0" smtClean="0">
                <a:solidFill>
                  <a:srgbClr val="575757"/>
                </a:solidFill>
              </a:rPr>
              <a:t>Bu </a:t>
            </a:r>
            <a:r>
              <a:rPr lang="tr-TR" sz="2000" dirty="0">
                <a:solidFill>
                  <a:srgbClr val="575757"/>
                </a:solidFill>
              </a:rPr>
              <a:t>maddelerin nasıl kullanılacağını insana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ancak güven duyduğu biri öğretebilir</a:t>
            </a:r>
            <a:r>
              <a:rPr lang="tr-TR" sz="2000" dirty="0" smtClean="0">
                <a:solidFill>
                  <a:srgbClr val="575757"/>
                </a:solidFill>
              </a:rPr>
              <a:t>.</a:t>
            </a:r>
            <a:endParaRPr lang="tr-TR" sz="2000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267488" y="388099"/>
            <a:ext cx="5942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Madde </a:t>
            </a:r>
            <a:r>
              <a:rPr lang="tr-TR" sz="4800" b="1" dirty="0" smtClean="0"/>
              <a:t>kullanmaya nerede </a:t>
            </a:r>
            <a:r>
              <a:rPr lang="tr-TR" sz="4800" b="1" dirty="0"/>
              <a:t>ve ne </a:t>
            </a:r>
            <a:r>
              <a:rPr lang="tr-TR" sz="4800" b="1" dirty="0" smtClean="0"/>
              <a:t>zaman davet </a:t>
            </a:r>
            <a:r>
              <a:rPr lang="tr-TR" sz="4800" b="1" dirty="0"/>
              <a:t>ederler?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96938" y="3075057"/>
            <a:ext cx="7112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944244">
              <a:lnSpc>
                <a:spcPts val="2400"/>
              </a:lnSpc>
            </a:pPr>
            <a:r>
              <a:rPr lang="tr-TR" spc="-25" dirty="0">
                <a:solidFill>
                  <a:srgbClr val="575756"/>
                </a:solidFill>
                <a:latin typeface="Myriad Pro"/>
                <a:cs typeface="Myriad Pro"/>
              </a:rPr>
              <a:t>Yakın </a:t>
            </a:r>
            <a:r>
              <a:rPr lang="tr-TR" spc="5" dirty="0">
                <a:solidFill>
                  <a:srgbClr val="575756"/>
                </a:solidFill>
                <a:latin typeface="Myriad Pro"/>
                <a:cs typeface="Myriad Pro"/>
              </a:rPr>
              <a:t>arkadaş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çevresiyle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eğlenmek</a:t>
            </a:r>
            <a:r>
              <a:rPr lang="tr-TR" spc="-50" dirty="0">
                <a:solidFill>
                  <a:srgbClr val="575756"/>
                </a:solidFill>
                <a:latin typeface="Myriad Pro"/>
                <a:cs typeface="Myriad Pro"/>
              </a:rPr>
              <a:t>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için 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gidilen</a:t>
            </a:r>
            <a:r>
              <a:rPr lang="tr-TR" spc="-65" dirty="0">
                <a:solidFill>
                  <a:srgbClr val="575756"/>
                </a:solidFill>
                <a:latin typeface="Myriad Pro"/>
                <a:cs typeface="Myriad Pro"/>
              </a:rPr>
              <a:t> </a:t>
            </a:r>
            <a:r>
              <a:rPr lang="tr-TR" spc="-10" dirty="0">
                <a:solidFill>
                  <a:srgbClr val="575756"/>
                </a:solidFill>
                <a:latin typeface="Myriad Pro"/>
                <a:cs typeface="Myriad Pro"/>
              </a:rPr>
              <a:t>yerlerde</a:t>
            </a:r>
            <a:r>
              <a:rPr lang="tr-TR" spc="-10" dirty="0" smtClean="0">
                <a:solidFill>
                  <a:srgbClr val="575756"/>
                </a:solidFill>
                <a:latin typeface="Myriad Pro"/>
                <a:cs typeface="Myriad Pro"/>
              </a:rPr>
              <a:t>,</a:t>
            </a:r>
          </a:p>
          <a:p>
            <a:pPr marL="12700" marR="944244">
              <a:lnSpc>
                <a:spcPts val="2400"/>
              </a:lnSpc>
            </a:pP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Ders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saatleri sonrasında gidilen internet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kafeler  </a:t>
            </a:r>
            <a:r>
              <a:rPr lang="tr-TR" spc="-15" dirty="0">
                <a:solidFill>
                  <a:srgbClr val="575756"/>
                </a:solidFill>
                <a:latin typeface="Myriad Pro"/>
                <a:cs typeface="Myriad Pro"/>
              </a:rPr>
              <a:t>ve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oyun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salonları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gibi</a:t>
            </a:r>
            <a:r>
              <a:rPr lang="tr-TR" spc="-50" dirty="0">
                <a:solidFill>
                  <a:srgbClr val="575756"/>
                </a:solidFill>
                <a:latin typeface="Myriad Pro"/>
                <a:cs typeface="Myriad Pro"/>
              </a:rPr>
              <a:t>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mekânlarda</a:t>
            </a:r>
            <a:r>
              <a:rPr lang="tr-TR" dirty="0" smtClean="0">
                <a:solidFill>
                  <a:srgbClr val="575756"/>
                </a:solidFill>
                <a:latin typeface="Myriad Pro"/>
                <a:cs typeface="Myriad Pro"/>
              </a:rPr>
              <a:t>,</a:t>
            </a:r>
          </a:p>
          <a:p>
            <a:pPr marL="12700" marR="944244">
              <a:lnSpc>
                <a:spcPts val="2400"/>
              </a:lnSpc>
            </a:pP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Kişinin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üzüntülü,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sıkıntılı, öfkeli olduğu</a:t>
            </a:r>
            <a:r>
              <a:rPr lang="tr-TR" spc="-20" dirty="0">
                <a:solidFill>
                  <a:srgbClr val="575756"/>
                </a:solidFill>
                <a:latin typeface="Myriad Pro"/>
                <a:cs typeface="Myriad Pro"/>
              </a:rPr>
              <a:t>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anlarda,</a:t>
            </a:r>
            <a:endParaRPr lang="tr-TR" dirty="0">
              <a:latin typeface="Myriad Pro"/>
              <a:cs typeface="Myriad Pro"/>
            </a:endParaRPr>
          </a:p>
          <a:p>
            <a:pPr marL="12700" marR="944244">
              <a:lnSpc>
                <a:spcPts val="2400"/>
              </a:lnSpc>
            </a:pP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Kimsenin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kolay kolay </a:t>
            </a:r>
            <a:r>
              <a:rPr lang="tr-TR" spc="-10" dirty="0">
                <a:solidFill>
                  <a:srgbClr val="575756"/>
                </a:solidFill>
                <a:latin typeface="Myriad Pro"/>
                <a:cs typeface="Myriad Pro"/>
              </a:rPr>
              <a:t>göremeyeceği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terk 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edilmiş</a:t>
            </a:r>
            <a:r>
              <a:rPr lang="tr-TR" spc="-90" dirty="0">
                <a:solidFill>
                  <a:srgbClr val="575756"/>
                </a:solidFill>
                <a:latin typeface="Myriad Pro"/>
                <a:cs typeface="Myriad Pro"/>
              </a:rPr>
              <a:t>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mekânlarda,</a:t>
            </a:r>
            <a:endParaRPr lang="tr-TR" dirty="0">
              <a:latin typeface="Myriad Pro"/>
              <a:cs typeface="Myriad Pro"/>
            </a:endParaRPr>
          </a:p>
          <a:p>
            <a:pPr marL="12700" marR="944244">
              <a:lnSpc>
                <a:spcPts val="2400"/>
              </a:lnSpc>
            </a:pP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Parkların, gezi/mesire yerlerinin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ıssız olduğu 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zamanlarda,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madde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kullanmaya </a:t>
            </a:r>
            <a:r>
              <a:rPr lang="tr-TR" spc="-10" dirty="0">
                <a:solidFill>
                  <a:srgbClr val="575756"/>
                </a:solidFill>
                <a:latin typeface="Myriad Pro"/>
                <a:cs typeface="Myriad Pro"/>
              </a:rPr>
              <a:t>davet 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edilme </a:t>
            </a:r>
            <a:r>
              <a:rPr lang="tr-TR" spc="-5" dirty="0">
                <a:solidFill>
                  <a:srgbClr val="575756"/>
                </a:solidFill>
                <a:latin typeface="Myriad Pro"/>
                <a:cs typeface="Myriad Pro"/>
              </a:rPr>
              <a:t>olasılığı </a:t>
            </a:r>
            <a:r>
              <a:rPr lang="tr-TR" dirty="0">
                <a:solidFill>
                  <a:srgbClr val="575756"/>
                </a:solidFill>
                <a:latin typeface="Myriad Pro"/>
                <a:cs typeface="Myriad Pro"/>
              </a:rPr>
              <a:t>daha</a:t>
            </a:r>
            <a:r>
              <a:rPr lang="tr-TR" spc="-30" dirty="0">
                <a:solidFill>
                  <a:srgbClr val="575756"/>
                </a:solidFill>
                <a:latin typeface="Myriad Pro"/>
                <a:cs typeface="Myriad Pro"/>
              </a:rPr>
              <a:t> </a:t>
            </a:r>
            <a:r>
              <a:rPr lang="tr-TR" spc="-15" dirty="0">
                <a:solidFill>
                  <a:srgbClr val="575756"/>
                </a:solidFill>
                <a:latin typeface="Myriad Pro"/>
                <a:cs typeface="Myriad Pro"/>
              </a:rPr>
              <a:t>yüksektir.</a:t>
            </a:r>
            <a:endParaRPr lang="tr-TR" dirty="0">
              <a:latin typeface="Myriad Pro"/>
              <a:cs typeface="Myriad Pro"/>
            </a:endParaRPr>
          </a:p>
          <a:p>
            <a:pPr marL="12700" marR="944244">
              <a:lnSpc>
                <a:spcPts val="2400"/>
              </a:lnSpc>
            </a:pPr>
            <a:endParaRPr lang="tr-TR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800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/>
              <a:t>Nasıl kandırıyorlar</a:t>
            </a:r>
            <a:r>
              <a:rPr lang="tr-TR" sz="5400" b="1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Benim iradem güçlüdür, ben bağımlı olmam.</a:t>
            </a:r>
          </a:p>
          <a:p>
            <a:endParaRPr lang="tr-TR" dirty="0"/>
          </a:p>
          <a:p>
            <a:r>
              <a:rPr lang="tr-TR" dirty="0"/>
              <a:t>Ben kendimi kontrol edebilirim.</a:t>
            </a:r>
          </a:p>
          <a:p>
            <a:endParaRPr lang="tr-TR" dirty="0"/>
          </a:p>
          <a:p>
            <a:r>
              <a:rPr lang="tr-TR" dirty="0"/>
              <a:t>Ottur, zararı yoktur. Bağımlılık da yapmaz.</a:t>
            </a:r>
          </a:p>
          <a:p>
            <a:endParaRPr lang="tr-TR" dirty="0"/>
          </a:p>
          <a:p>
            <a:r>
              <a:rPr lang="tr-TR" dirty="0"/>
              <a:t>Bir kere kullanmaktan bir şey çıkmaz.</a:t>
            </a:r>
          </a:p>
          <a:p>
            <a:endParaRPr lang="tr-TR" dirty="0"/>
          </a:p>
          <a:p>
            <a:r>
              <a:rPr lang="tr-TR" dirty="0"/>
              <a:t>Sadece zayıf insanlar </a:t>
            </a:r>
            <a:r>
              <a:rPr lang="tr-TR" dirty="0" smtClean="0"/>
              <a:t>madde bağımlısı </a:t>
            </a:r>
            <a:r>
              <a:rPr lang="tr-TR" dirty="0"/>
              <a:t>olur.</a:t>
            </a:r>
          </a:p>
          <a:p>
            <a:endParaRPr lang="tr-TR" dirty="0"/>
          </a:p>
          <a:p>
            <a:r>
              <a:rPr lang="tr-TR" dirty="0"/>
              <a:t>Herkes kullanıyor, bir şey olmuyor.</a:t>
            </a:r>
          </a:p>
          <a:p>
            <a:endParaRPr lang="tr-TR" dirty="0"/>
          </a:p>
          <a:p>
            <a:r>
              <a:rPr lang="tr-TR" dirty="0"/>
              <a:t>Madde kullanımı arkadaşlık ilişkilerimi arttırıyor.</a:t>
            </a:r>
          </a:p>
          <a:p>
            <a:endParaRPr lang="tr-TR" dirty="0"/>
          </a:p>
          <a:p>
            <a:r>
              <a:rPr lang="tr-TR" dirty="0"/>
              <a:t>İnsanın sosyal çevresinin genişlemesine yardımcı olur.</a:t>
            </a:r>
          </a:p>
          <a:p>
            <a:endParaRPr lang="tr-TR" dirty="0"/>
          </a:p>
          <a:p>
            <a:r>
              <a:rPr lang="tr-TR" dirty="0"/>
              <a:t>Madde, sadece kullanan kişiye zarar verir.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12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tx1"/>
                </a:solidFill>
              </a:rPr>
              <a:t>Ağa düşmemek için</a:t>
            </a:r>
            <a:r>
              <a:rPr lang="tr-TR" sz="5400" b="1" dirty="0" smtClean="0">
                <a:solidFill>
                  <a:schemeClr val="tx1"/>
                </a:solidFill>
              </a:rPr>
              <a:t>...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Bağımlılık yapıcı bir maddeyi kullanmaya davet eden bir kişiye karşı hangi söz, tutum ve davranışları benimseyebilirsiniz?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Riskli </a:t>
            </a:r>
            <a:r>
              <a:rPr lang="tr-TR" dirty="0"/>
              <a:t>durumların dışında kalmak için neler yapabilirsiniz?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07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/>
              <a:t>Uzak </a:t>
            </a:r>
            <a:r>
              <a:rPr lang="tr-TR" sz="5400" b="1" dirty="0" smtClean="0"/>
              <a:t>kalmak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/>
              <a:t>Bağımlılık yapıcı bir maddenin kullanılma olasılığı olan ortamlardan uzak kalarak kendinizi madde kullanımı ve bağımlılık riskinin dışında tutabilirsiniz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139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/>
              <a:t>Uygun </a:t>
            </a:r>
            <a:r>
              <a:rPr lang="tr-TR" sz="5400" b="1" dirty="0" smtClean="0"/>
              <a:t>kişiler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/>
              <a:t>Riskli yer ya da ortamlarda </a:t>
            </a:r>
            <a:r>
              <a:rPr lang="tr-TR" sz="2400" dirty="0" smtClean="0"/>
              <a:t>bulunmak zorunda </a:t>
            </a:r>
            <a:r>
              <a:rPr lang="tr-TR" sz="2400" dirty="0"/>
              <a:t>kaldığınızda olumlu </a:t>
            </a:r>
            <a:r>
              <a:rPr lang="tr-TR" sz="2400" dirty="0" smtClean="0"/>
              <a:t>alışkanlıklara sahip </a:t>
            </a:r>
            <a:r>
              <a:rPr lang="tr-TR" sz="2400" dirty="0"/>
              <a:t>arkadaşlarınızla birlikte </a:t>
            </a:r>
            <a:r>
              <a:rPr lang="tr-TR" sz="2400" dirty="0" smtClean="0"/>
              <a:t>olarak ortamın </a:t>
            </a:r>
            <a:r>
              <a:rPr lang="tr-TR" sz="2400" dirty="0"/>
              <a:t>riskinden korunabilirsiniz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46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/>
              <a:t>Madde </a:t>
            </a:r>
            <a:r>
              <a:rPr lang="tr-TR" sz="5400" b="1" dirty="0" smtClean="0"/>
              <a:t>bağımlılığı nedir?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575757"/>
                </a:solidFill>
              </a:rPr>
              <a:t>Vücudun bir ya da birden çok işlevini </a:t>
            </a:r>
            <a:r>
              <a:rPr lang="tr-TR" sz="2800" dirty="0" smtClean="0">
                <a:solidFill>
                  <a:srgbClr val="575757"/>
                </a:solidFill>
              </a:rPr>
              <a:t>olumsuz yönde </a:t>
            </a:r>
            <a:r>
              <a:rPr lang="tr-TR" sz="2800" dirty="0">
                <a:solidFill>
                  <a:srgbClr val="575757"/>
                </a:solidFill>
              </a:rPr>
              <a:t>etkileyen maddelerin kullanılması</a:t>
            </a:r>
            <a:r>
              <a:rPr lang="tr-TR" sz="2800" dirty="0" smtClean="0">
                <a:solidFill>
                  <a:srgbClr val="575757"/>
                </a:solidFill>
              </a:rPr>
              <a:t>.</a:t>
            </a:r>
          </a:p>
          <a:p>
            <a:pPr marL="0" indent="0">
              <a:buNone/>
            </a:pPr>
            <a:endParaRPr lang="tr-TR" sz="2800" dirty="0">
              <a:solidFill>
                <a:srgbClr val="575757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575757"/>
                </a:solidFill>
              </a:rPr>
              <a:t>Bundan zarar görüldüğü hâlde bu </a:t>
            </a:r>
            <a:r>
              <a:rPr lang="tr-TR" dirty="0" smtClean="0">
                <a:solidFill>
                  <a:srgbClr val="575757"/>
                </a:solidFill>
              </a:rPr>
              <a:t>maddelerin kullanımının </a:t>
            </a:r>
            <a:r>
              <a:rPr lang="tr-TR" dirty="0">
                <a:solidFill>
                  <a:srgbClr val="575757"/>
                </a:solidFill>
              </a:rPr>
              <a:t>bırakılamamasına verilen addır.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Madde bağımlılığından </a:t>
            </a:r>
            <a:r>
              <a:rPr lang="tr-TR" b="1" dirty="0" smtClean="0">
                <a:solidFill>
                  <a:srgbClr val="C00000"/>
                </a:solidFill>
              </a:rPr>
              <a:t>korunmanın en </a:t>
            </a:r>
            <a:r>
              <a:rPr lang="tr-TR" b="1" dirty="0">
                <a:solidFill>
                  <a:srgbClr val="C00000"/>
                </a:solidFill>
              </a:rPr>
              <a:t>iyi yolu hiç başlamamaktır.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84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/>
              <a:t>Hayır </a:t>
            </a:r>
            <a:r>
              <a:rPr lang="tr-TR" sz="5400" b="1" dirty="0" smtClean="0"/>
              <a:t>diyebilmek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/>
              <a:t>Bağımlılık yapıcı maddelerle ilgili </a:t>
            </a:r>
            <a:r>
              <a:rPr lang="tr-TR" sz="2400" dirty="0" smtClean="0"/>
              <a:t>herhangi bir </a:t>
            </a:r>
            <a:r>
              <a:rPr lang="tr-TR" sz="2400" dirty="0"/>
              <a:t>teklif geldiğinde verebileceğiniz </a:t>
            </a:r>
            <a:r>
              <a:rPr lang="tr-TR" sz="2400" dirty="0" smtClean="0"/>
              <a:t>en kısa </a:t>
            </a:r>
            <a:r>
              <a:rPr lang="tr-TR" sz="2400" dirty="0"/>
              <a:t>ve net cevap “Hayır!” demektir.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74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800" b="1" dirty="0">
                <a:solidFill>
                  <a:srgbClr val="FF0000"/>
                </a:solidFill>
              </a:rPr>
              <a:t>Hayır demek </a:t>
            </a:r>
            <a:r>
              <a:rPr lang="sv-SE" sz="4800" b="1" dirty="0" smtClean="0"/>
              <a:t>neden</a:t>
            </a:r>
            <a:r>
              <a:rPr lang="tr-TR" sz="4800" b="1" dirty="0" smtClean="0"/>
              <a:t> </a:t>
            </a:r>
            <a:r>
              <a:rPr lang="sv-SE" sz="4800" b="1" dirty="0" smtClean="0"/>
              <a:t>bu </a:t>
            </a:r>
            <a:r>
              <a:rPr lang="sv-SE" sz="4800" b="1" dirty="0"/>
              <a:t>kadar </a:t>
            </a:r>
            <a:r>
              <a:rPr lang="sv-SE" sz="4800" b="1" dirty="0">
                <a:solidFill>
                  <a:srgbClr val="FF0000"/>
                </a:solidFill>
              </a:rPr>
              <a:t>önemli</a:t>
            </a:r>
            <a:r>
              <a:rPr lang="sv-SE" sz="4800" b="1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“Hayır!” demek, güvenli davranışın bir göstergesidir. </a:t>
            </a:r>
            <a:r>
              <a:rPr lang="tr-TR" dirty="0" smtClean="0"/>
              <a:t>İstenmeyen taleplere </a:t>
            </a:r>
            <a:r>
              <a:rPr lang="tr-TR" dirty="0"/>
              <a:t>ve tekliflere karşı “Hayır!” demeye başladıkça kişinin hayatı üzerindeki kontrol duygusu ve kendine olan güveni artar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“Hayır!” demeyi öğrenemeyen kişi, madde kullanan </a:t>
            </a:r>
            <a:r>
              <a:rPr lang="tr-TR" dirty="0" smtClean="0"/>
              <a:t>arkadaşının madde </a:t>
            </a:r>
            <a:r>
              <a:rPr lang="tr-TR" dirty="0"/>
              <a:t>teklifini de reddedemeyecek ve sonuçta bağımlılığın </a:t>
            </a:r>
            <a:r>
              <a:rPr lang="tr-TR" dirty="0" smtClean="0"/>
              <a:t>ilk adımı </a:t>
            </a:r>
            <a:r>
              <a:rPr lang="tr-TR" dirty="0"/>
              <a:t>olan deneme basamağıyla karşı karşıya kalacaktır.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13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/>
              <a:t>Hayır diyebiliyor musunuz</a:t>
            </a:r>
            <a:r>
              <a:rPr lang="tr-TR" sz="4800" b="1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Siz ne zaman ve nasıl “Hayır!” demeniz </a:t>
            </a:r>
            <a:r>
              <a:rPr lang="tr-TR" dirty="0" smtClean="0"/>
              <a:t>gerektiğini düşünüyorsunuz</a:t>
            </a:r>
            <a:r>
              <a:rPr lang="tr-TR" dirty="0"/>
              <a:t>? Örnek cümlelerimizi </a:t>
            </a:r>
            <a:r>
              <a:rPr lang="tr-TR" dirty="0" smtClean="0"/>
              <a:t>inceleyiniz ve </a:t>
            </a:r>
            <a:r>
              <a:rPr lang="tr-TR" dirty="0"/>
              <a:t>kendi “Hayır!” cümlelerinizi oluşturunuz.</a:t>
            </a:r>
          </a:p>
          <a:p>
            <a:r>
              <a:rPr lang="tr-TR" sz="2800" dirty="0"/>
              <a:t>Hayır, teşekkür ederim.</a:t>
            </a:r>
          </a:p>
          <a:p>
            <a:r>
              <a:rPr lang="tr-TR" sz="2800" dirty="0"/>
              <a:t>Hayır dostum, sağ ol. Ben böyle iyiyim.</a:t>
            </a:r>
          </a:p>
          <a:p>
            <a:r>
              <a:rPr lang="tr-TR" sz="2800" dirty="0"/>
              <a:t>Hayır, eğer annem babam beni bu durumda </a:t>
            </a:r>
            <a:r>
              <a:rPr lang="tr-TR" sz="2800" dirty="0" smtClean="0"/>
              <a:t>görse gerçekten </a:t>
            </a:r>
            <a:r>
              <a:rPr lang="tr-TR" sz="2800" dirty="0"/>
              <a:t>çok üzülürdü.</a:t>
            </a:r>
          </a:p>
          <a:p>
            <a:r>
              <a:rPr lang="nn-NO" sz="2800" dirty="0"/>
              <a:t>Hayır, insanda yaptığı etkiyi sevmiyorum.</a:t>
            </a:r>
          </a:p>
          <a:p>
            <a:r>
              <a:rPr lang="tr-TR" sz="2800" dirty="0"/>
              <a:t>Hayır, bana göre değil.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43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267488" y="427977"/>
            <a:ext cx="5942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Hayır diyebiliyor</a:t>
            </a:r>
          </a:p>
          <a:p>
            <a:r>
              <a:rPr lang="tr-TR" sz="5400" b="1" dirty="0"/>
              <a:t>musunuz?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342454" y="2441336"/>
            <a:ext cx="5598711" cy="400110"/>
            <a:chOff x="554927" y="1881525"/>
            <a:chExt cx="7464948" cy="400110"/>
          </a:xfrm>
        </p:grpSpPr>
        <p:sp>
          <p:nvSpPr>
            <p:cNvPr id="23" name="Metin kutusu 22"/>
            <p:cNvSpPr txBox="1"/>
            <p:nvPr/>
          </p:nvSpPr>
          <p:spPr>
            <a:xfrm>
              <a:off x="746177" y="1881525"/>
              <a:ext cx="7273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/>
                <a:t>Hayır, sağlıklı kalmak için çabalıyorum.</a:t>
              </a:r>
            </a:p>
          </p:txBody>
        </p:sp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342454" y="2962397"/>
            <a:ext cx="5598713" cy="707886"/>
            <a:chOff x="554927" y="1881525"/>
            <a:chExt cx="7464950" cy="707886"/>
          </a:xfrm>
        </p:grpSpPr>
        <p:sp>
          <p:nvSpPr>
            <p:cNvPr id="27" name="Metin kutusu 26"/>
            <p:cNvSpPr txBox="1"/>
            <p:nvPr/>
          </p:nvSpPr>
          <p:spPr>
            <a:xfrm>
              <a:off x="746178" y="1881525"/>
              <a:ext cx="7273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/>
                <a:t>Hayır, ben bir sporcuyum, böyle şeyler yapamam.</a:t>
              </a:r>
            </a:p>
          </p:txBody>
        </p:sp>
        <p:pic>
          <p:nvPicPr>
            <p:cNvPr id="32" name="Resim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3" name="Grup 32"/>
          <p:cNvGrpSpPr/>
          <p:nvPr/>
        </p:nvGrpSpPr>
        <p:grpSpPr>
          <a:xfrm>
            <a:off x="342454" y="3557490"/>
            <a:ext cx="5598711" cy="400110"/>
            <a:chOff x="554927" y="1881525"/>
            <a:chExt cx="7464948" cy="400110"/>
          </a:xfrm>
        </p:grpSpPr>
        <p:sp>
          <p:nvSpPr>
            <p:cNvPr id="34" name="Metin kutusu 33"/>
            <p:cNvSpPr txBox="1"/>
            <p:nvPr/>
          </p:nvSpPr>
          <p:spPr>
            <a:xfrm>
              <a:off x="746177" y="1881525"/>
              <a:ext cx="7273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/>
                <a:t>Hayır, teşekkürler, ben eve gitmeliyim.</a:t>
              </a:r>
            </a:p>
          </p:txBody>
        </p:sp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6" name="Grup 35"/>
          <p:cNvGrpSpPr/>
          <p:nvPr/>
        </p:nvGrpSpPr>
        <p:grpSpPr>
          <a:xfrm>
            <a:off x="342454" y="4120299"/>
            <a:ext cx="5598713" cy="707886"/>
            <a:chOff x="554927" y="1881525"/>
            <a:chExt cx="7464950" cy="707886"/>
          </a:xfrm>
        </p:grpSpPr>
        <p:sp>
          <p:nvSpPr>
            <p:cNvPr id="37" name="Metin kutusu 36"/>
            <p:cNvSpPr txBox="1"/>
            <p:nvPr/>
          </p:nvSpPr>
          <p:spPr>
            <a:xfrm>
              <a:off x="746178" y="1881525"/>
              <a:ext cx="7273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/>
                <a:t>Hayır, ben okula gidiyorum. Bunu </a:t>
              </a:r>
              <a:r>
                <a:rPr lang="tr-TR" sz="2000" dirty="0" smtClean="0"/>
                <a:t>riske atmak </a:t>
              </a:r>
              <a:r>
                <a:rPr lang="tr-TR" sz="2000" dirty="0"/>
                <a:t>istemem.</a:t>
              </a:r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9" name="Grup 38"/>
          <p:cNvGrpSpPr/>
          <p:nvPr/>
        </p:nvGrpSpPr>
        <p:grpSpPr>
          <a:xfrm>
            <a:off x="342454" y="4688455"/>
            <a:ext cx="5598711" cy="400110"/>
            <a:chOff x="554927" y="1881525"/>
            <a:chExt cx="7464948" cy="400110"/>
          </a:xfrm>
        </p:grpSpPr>
        <p:sp>
          <p:nvSpPr>
            <p:cNvPr id="40" name="Metin kutusu 39"/>
            <p:cNvSpPr txBox="1"/>
            <p:nvPr/>
          </p:nvSpPr>
          <p:spPr>
            <a:xfrm>
              <a:off x="746177" y="1881525"/>
              <a:ext cx="7273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2000" dirty="0"/>
                <a:t>Hayır, yapamam. Ben işin kolayına kaçamam.</a:t>
              </a:r>
            </a:p>
          </p:txBody>
        </p:sp>
        <p:pic>
          <p:nvPicPr>
            <p:cNvPr id="41" name="Resim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2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6197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6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" y="1"/>
            <a:ext cx="9143999" cy="6858000"/>
          </a:xfrm>
          <a:prstGeom prst="rect">
            <a:avLst/>
          </a:prstGeom>
          <a:solidFill>
            <a:srgbClr val="FAB52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solidFill>
                <a:srgbClr val="FAB529"/>
              </a:solidFill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786751" y="1249621"/>
            <a:ext cx="1841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Sağlıklı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beslen</a:t>
            </a:r>
            <a:r>
              <a:rPr lang="tr-TR" sz="3200" b="1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3012296" y="2648578"/>
            <a:ext cx="3119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“Sigara içmiyorum”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cümlesini gururla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söyle!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759468" y="4957100"/>
            <a:ext cx="2916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Gerektiğinde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“hayır” demeyi bil! 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4539467" y="614448"/>
            <a:ext cx="1486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rgbClr val="FF0000"/>
                </a:solidFill>
              </a:rPr>
              <a:t>Spor</a:t>
            </a:r>
          </a:p>
          <a:p>
            <a:pPr algn="ctr"/>
            <a:r>
              <a:rPr lang="fi-FI" sz="3200" b="1" dirty="0">
                <a:solidFill>
                  <a:srgbClr val="FF0000"/>
                </a:solidFill>
              </a:rPr>
              <a:t>yapın!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868144" y="5203321"/>
            <a:ext cx="2916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Arkadaşlarına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örnek ol! 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6716782" y="1916832"/>
            <a:ext cx="1698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rgbClr val="FF0000"/>
                </a:solidFill>
              </a:rPr>
              <a:t>Aklını</a:t>
            </a:r>
          </a:p>
          <a:p>
            <a:pPr algn="ctr"/>
            <a:r>
              <a:rPr lang="fi-FI" sz="3200" b="1" dirty="0">
                <a:solidFill>
                  <a:srgbClr val="FF0000"/>
                </a:solidFill>
              </a:rPr>
              <a:t>kullan!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998" y="1292426"/>
            <a:ext cx="675000" cy="855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99" y="614448"/>
            <a:ext cx="810000" cy="1091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782" y="3026257"/>
            <a:ext cx="1014917" cy="13618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267" y="3821077"/>
            <a:ext cx="756565" cy="11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3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267488" y="388099"/>
            <a:ext cx="69179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TCK’da madde</a:t>
            </a:r>
          </a:p>
          <a:p>
            <a:r>
              <a:rPr lang="tr-TR" sz="6000" b="1" dirty="0"/>
              <a:t>bağımlılığının yeri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486143" y="2357060"/>
            <a:ext cx="54537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Uyuşturucu veya uyarıcı maddeleri ruhsatsız </a:t>
            </a:r>
            <a:r>
              <a:rPr lang="tr-TR" sz="2000" dirty="0" smtClean="0"/>
              <a:t>veya ruhsata </a:t>
            </a:r>
            <a:r>
              <a:rPr lang="tr-TR" sz="2000" dirty="0"/>
              <a:t>aykırı olarak imal, ithal veya ihraç eden </a:t>
            </a:r>
            <a:r>
              <a:rPr lang="tr-TR" sz="2000" dirty="0" smtClean="0"/>
              <a:t>kişi, yirmi </a:t>
            </a:r>
            <a:r>
              <a:rPr lang="tr-TR" sz="2000" dirty="0"/>
              <a:t>yıldan otuz yıla kadar hapis ile cezalandırılır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/>
              <a:t>Kullanmak için uyuşturucu veya uyarıcı madde satın alan, kabul eden veya bulunduran ya da uyuşturucu veya uyarıcı madde kullanan kişi, iki yıldan beş yıla kadar hapis cezası </a:t>
            </a:r>
            <a:r>
              <a:rPr lang="tr-TR" sz="2000" dirty="0" smtClean="0"/>
              <a:t>ile</a:t>
            </a:r>
          </a:p>
          <a:p>
            <a:endParaRPr lang="tr-TR" sz="2000" dirty="0"/>
          </a:p>
          <a:p>
            <a:r>
              <a:rPr lang="tr-TR" sz="2000" dirty="0" smtClean="0"/>
              <a:t> </a:t>
            </a:r>
            <a:endParaRPr lang="tr-TR" sz="2000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137502"/>
            <a:ext cx="2555290" cy="27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267488" y="388099"/>
            <a:ext cx="69179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TCK’da madde</a:t>
            </a:r>
          </a:p>
          <a:p>
            <a:r>
              <a:rPr lang="tr-TR" sz="6000" b="1" dirty="0"/>
              <a:t>bağımlılığının yeri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486143" y="2357060"/>
            <a:ext cx="54537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  <a:p>
            <a:r>
              <a:rPr lang="tr-TR" sz="2000" dirty="0"/>
              <a:t>Kullanmak için uyuşturucu veya uyarıcı madde satın alan, kabul eden veya bulunduran ya da uyuşturucu veya uyarıcı madde kullanan kişi, iki yıldan beş yıla kadar hapis cezası ile cezalandırılır.</a:t>
            </a:r>
          </a:p>
          <a:p>
            <a:r>
              <a:rPr lang="tr-TR" sz="2000" dirty="0" smtClean="0"/>
              <a:t> </a:t>
            </a:r>
            <a:endParaRPr lang="tr-TR" sz="2000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137502"/>
            <a:ext cx="2555290" cy="27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267488" y="388099"/>
            <a:ext cx="61970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Okul </a:t>
            </a:r>
            <a:r>
              <a:rPr lang="tr-TR" sz="4400" b="1" dirty="0" smtClean="0"/>
              <a:t>disiplin süreci </a:t>
            </a:r>
            <a:r>
              <a:rPr lang="tr-TR" sz="4400" b="1" dirty="0"/>
              <a:t>ve cezaları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433719" y="1834649"/>
            <a:ext cx="67091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Millî Eğitim Bakanlığı Ortaöğretim Kurumları Yönetmeliği’ne </a:t>
            </a:r>
            <a:r>
              <a:rPr lang="tr-TR" sz="2000" b="1" dirty="0" smtClean="0"/>
              <a:t>göre;</a:t>
            </a:r>
          </a:p>
          <a:p>
            <a:endParaRPr lang="tr-TR" sz="2000" dirty="0" smtClean="0"/>
          </a:p>
          <a:p>
            <a:r>
              <a:rPr lang="tr-TR" sz="2000" dirty="0" smtClean="0"/>
              <a:t>Tütün </a:t>
            </a:r>
            <a:r>
              <a:rPr lang="tr-TR" sz="2000" dirty="0"/>
              <a:t>ve tütün mamullerini bulunduran veya </a:t>
            </a:r>
            <a:r>
              <a:rPr lang="tr-TR" sz="2000" dirty="0" smtClean="0"/>
              <a:t>içen öğrencilere </a:t>
            </a:r>
            <a:r>
              <a:rPr lang="tr-TR" sz="2000" dirty="0"/>
              <a:t>kınama</a:t>
            </a:r>
            <a:r>
              <a:rPr lang="tr-TR" sz="2000" dirty="0" smtClean="0"/>
              <a:t>,</a:t>
            </a:r>
          </a:p>
          <a:p>
            <a:endParaRPr lang="tr-TR" sz="2000" dirty="0"/>
          </a:p>
          <a:p>
            <a:r>
              <a:rPr lang="tr-TR" sz="2000" dirty="0"/>
              <a:t>Sarhoşluk veren zararlı maddeleri bulunduran veya kullanan öğrencilere</a:t>
            </a:r>
          </a:p>
          <a:p>
            <a:r>
              <a:rPr lang="tr-TR" sz="2000" dirty="0"/>
              <a:t>okuldan kısa süreli uzaklaştırma</a:t>
            </a:r>
            <a:r>
              <a:rPr lang="tr-TR" sz="2000" dirty="0" smtClean="0"/>
              <a:t>,</a:t>
            </a:r>
          </a:p>
          <a:p>
            <a:r>
              <a:rPr lang="tr-TR" sz="2000" dirty="0"/>
              <a:t>Bağımlılık yapan zararlı maddeleri bulunduran veya kullanan  öğrencilere okul </a:t>
            </a:r>
            <a:r>
              <a:rPr lang="tr-TR" sz="2000" dirty="0" smtClean="0"/>
              <a:t>değiştirme</a:t>
            </a:r>
          </a:p>
          <a:p>
            <a:endParaRPr lang="tr-TR" sz="2000" dirty="0"/>
          </a:p>
          <a:p>
            <a:r>
              <a:rPr lang="tr-TR" sz="2000" dirty="0"/>
              <a:t>Bağımlılık yapan zararlı maddelerin ticaretini yapan öğrencilere örgün eğitim dışına </a:t>
            </a:r>
            <a:r>
              <a:rPr lang="tr-TR" sz="2000" dirty="0" smtClean="0"/>
              <a:t>çıkarma </a:t>
            </a:r>
            <a:r>
              <a:rPr lang="tr-TR" sz="2000" dirty="0"/>
              <a:t>cezaları verilir</a:t>
            </a:r>
          </a:p>
          <a:p>
            <a:endParaRPr lang="tr-TR" sz="2000" dirty="0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070" y="1268760"/>
            <a:ext cx="2573451" cy="2727464"/>
          </a:xfrm>
          <a:prstGeom prst="rect">
            <a:avLst/>
          </a:prstGeom>
        </p:spPr>
      </p:pic>
      <p:sp>
        <p:nvSpPr>
          <p:cNvPr id="29" name="Dikdörtgen 28"/>
          <p:cNvSpPr/>
          <p:nvPr/>
        </p:nvSpPr>
        <p:spPr>
          <a:xfrm>
            <a:off x="486143" y="4316678"/>
            <a:ext cx="8507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rgbClr val="575757"/>
                </a:solidFill>
              </a:rPr>
              <a:t>.</a:t>
            </a:r>
            <a:endParaRPr lang="tr-TR" sz="2000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Resim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36" y="581908"/>
            <a:ext cx="5564639" cy="5643244"/>
          </a:xfrm>
          <a:prstGeom prst="rect">
            <a:avLst/>
          </a:prstGeom>
        </p:spPr>
      </p:pic>
      <p:grpSp>
        <p:nvGrpSpPr>
          <p:cNvPr id="40" name="Grup 39"/>
          <p:cNvGrpSpPr/>
          <p:nvPr/>
        </p:nvGrpSpPr>
        <p:grpSpPr>
          <a:xfrm>
            <a:off x="3612366" y="2566543"/>
            <a:ext cx="2443729" cy="1569660"/>
            <a:chOff x="5111596" y="2522950"/>
            <a:chExt cx="2470716" cy="1569660"/>
          </a:xfrm>
        </p:grpSpPr>
        <p:sp>
          <p:nvSpPr>
            <p:cNvPr id="41" name="Metin kutusu 40"/>
            <p:cNvSpPr txBox="1"/>
            <p:nvPr/>
          </p:nvSpPr>
          <p:spPr>
            <a:xfrm>
              <a:off x="5259127" y="2522950"/>
              <a:ext cx="23231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4800" b="1" dirty="0" smtClean="0">
                  <a:solidFill>
                    <a:srgbClr val="E61F4F"/>
                  </a:solidFill>
                </a:rPr>
                <a:t>Nasıl </a:t>
              </a:r>
            </a:p>
            <a:p>
              <a:r>
                <a:rPr lang="tr-TR" sz="4800" b="1" dirty="0" smtClean="0">
                  <a:solidFill>
                    <a:srgbClr val="E61F4F"/>
                  </a:solidFill>
                </a:rPr>
                <a:t>İlerler?</a:t>
              </a:r>
              <a:endParaRPr lang="tr-TR" sz="4800" b="1" dirty="0">
                <a:solidFill>
                  <a:srgbClr val="E61F4F"/>
                </a:solidFill>
              </a:endParaRPr>
            </a:p>
          </p:txBody>
        </p:sp>
        <p:sp>
          <p:nvSpPr>
            <p:cNvPr id="42" name="Metin kutusu 41"/>
            <p:cNvSpPr txBox="1"/>
            <p:nvPr/>
          </p:nvSpPr>
          <p:spPr>
            <a:xfrm>
              <a:off x="5111596" y="3013501"/>
              <a:ext cx="1867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r-TR" sz="4800" b="1" dirty="0">
                <a:solidFill>
                  <a:srgbClr val="E61F4F"/>
                </a:solidFill>
              </a:endParaRPr>
            </a:p>
          </p:txBody>
        </p:sp>
      </p:grpSp>
      <p:sp>
        <p:nvSpPr>
          <p:cNvPr id="45" name="Metin kutusu 44"/>
          <p:cNvSpPr txBox="1"/>
          <p:nvPr/>
        </p:nvSpPr>
        <p:spPr>
          <a:xfrm>
            <a:off x="3951787" y="924645"/>
            <a:ext cx="163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Bir</a:t>
            </a:r>
            <a:r>
              <a:rPr lang="de-DE" sz="1400" dirty="0"/>
              <a:t> </a:t>
            </a:r>
            <a:r>
              <a:rPr lang="de-DE" sz="1400" dirty="0" err="1"/>
              <a:t>kereden</a:t>
            </a:r>
            <a:endParaRPr lang="de-DE" sz="1400" dirty="0"/>
          </a:p>
          <a:p>
            <a:pPr algn="ctr"/>
            <a:r>
              <a:rPr lang="de-DE" sz="1400" dirty="0" err="1"/>
              <a:t>bir</a:t>
            </a:r>
            <a:r>
              <a:rPr lang="de-DE" sz="1400" dirty="0"/>
              <a:t> </a:t>
            </a:r>
            <a:r>
              <a:rPr lang="de-DE" sz="1400" dirty="0" err="1"/>
              <a:t>şey</a:t>
            </a:r>
            <a:r>
              <a:rPr lang="de-DE" sz="1400" dirty="0"/>
              <a:t> </a:t>
            </a:r>
            <a:r>
              <a:rPr lang="de-DE" sz="1400" dirty="0" err="1"/>
              <a:t>olmaz</a:t>
            </a:r>
            <a:r>
              <a:rPr lang="de-DE" sz="1400" dirty="0"/>
              <a:t>.</a:t>
            </a:r>
            <a:endParaRPr lang="tr-TR" sz="1400" dirty="0"/>
          </a:p>
        </p:txBody>
      </p:sp>
      <p:sp>
        <p:nvSpPr>
          <p:cNvPr id="54" name="Metin kutusu 53"/>
          <p:cNvSpPr txBox="1"/>
          <p:nvPr/>
        </p:nvSpPr>
        <p:spPr>
          <a:xfrm>
            <a:off x="5604370" y="1609981"/>
            <a:ext cx="147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Bir</a:t>
            </a:r>
            <a:r>
              <a:rPr lang="de-DE" sz="1400" dirty="0"/>
              <a:t> </a:t>
            </a:r>
            <a:r>
              <a:rPr lang="de-DE" sz="1400" dirty="0" err="1"/>
              <a:t>daha</a:t>
            </a:r>
            <a:endParaRPr lang="de-DE" sz="1400" dirty="0"/>
          </a:p>
          <a:p>
            <a:pPr algn="ctr"/>
            <a:r>
              <a:rPr lang="de-DE" sz="1400" dirty="0" err="1"/>
              <a:t>kullanmam</a:t>
            </a:r>
            <a:r>
              <a:rPr lang="de-DE" sz="1400" dirty="0"/>
              <a:t>.</a:t>
            </a:r>
            <a:endParaRPr lang="tr-TR" sz="1400" dirty="0"/>
          </a:p>
        </p:txBody>
      </p:sp>
      <p:sp>
        <p:nvSpPr>
          <p:cNvPr id="57" name="Metin kutusu 56"/>
          <p:cNvSpPr txBox="1"/>
          <p:nvPr/>
        </p:nvSpPr>
        <p:spPr>
          <a:xfrm>
            <a:off x="6452727" y="2957499"/>
            <a:ext cx="1023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Ben</a:t>
            </a:r>
          </a:p>
          <a:p>
            <a:pPr algn="ctr"/>
            <a:r>
              <a:rPr lang="de-DE" sz="1400" dirty="0" err="1"/>
              <a:t>bağımlı</a:t>
            </a:r>
            <a:endParaRPr lang="de-DE" sz="1400" dirty="0"/>
          </a:p>
          <a:p>
            <a:pPr algn="ctr"/>
            <a:r>
              <a:rPr lang="de-DE" sz="1400" dirty="0" err="1"/>
              <a:t>olmam</a:t>
            </a:r>
            <a:r>
              <a:rPr lang="de-DE" sz="1400" dirty="0"/>
              <a:t>.</a:t>
            </a:r>
            <a:endParaRPr lang="tr-TR" sz="1400" dirty="0"/>
          </a:p>
        </p:txBody>
      </p:sp>
      <p:sp>
        <p:nvSpPr>
          <p:cNvPr id="58" name="Metin kutusu 57"/>
          <p:cNvSpPr txBox="1"/>
          <p:nvPr/>
        </p:nvSpPr>
        <p:spPr>
          <a:xfrm>
            <a:off x="5689682" y="4648339"/>
            <a:ext cx="126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İstersem</a:t>
            </a:r>
            <a:endParaRPr lang="de-DE" sz="1400" dirty="0"/>
          </a:p>
          <a:p>
            <a:pPr algn="ctr"/>
            <a:r>
              <a:rPr lang="de-DE" sz="1400" dirty="0" err="1"/>
              <a:t>bırakırım</a:t>
            </a:r>
            <a:r>
              <a:rPr lang="de-DE" sz="1400" dirty="0"/>
              <a:t>.</a:t>
            </a:r>
            <a:endParaRPr lang="tr-TR" sz="1400" dirty="0"/>
          </a:p>
        </p:txBody>
      </p:sp>
      <p:sp>
        <p:nvSpPr>
          <p:cNvPr id="59" name="Metin kutusu 58"/>
          <p:cNvSpPr txBox="1"/>
          <p:nvPr/>
        </p:nvSpPr>
        <p:spPr>
          <a:xfrm>
            <a:off x="3915074" y="5253220"/>
            <a:ext cx="177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Bu </a:t>
            </a:r>
            <a:r>
              <a:rPr lang="de-DE" sz="1400" dirty="0" err="1"/>
              <a:t>meret</a:t>
            </a:r>
            <a:endParaRPr lang="de-DE" sz="1400" dirty="0"/>
          </a:p>
          <a:p>
            <a:pPr algn="ctr"/>
            <a:r>
              <a:rPr lang="de-DE" sz="1400" dirty="0"/>
              <a:t>bırakılmaz </a:t>
            </a:r>
            <a:r>
              <a:rPr lang="de-DE" sz="1400" dirty="0" err="1"/>
              <a:t>ki</a:t>
            </a:r>
            <a:r>
              <a:rPr lang="de-DE" sz="1400" dirty="0"/>
              <a:t>...</a:t>
            </a:r>
            <a:endParaRPr lang="tr-TR" sz="1400" dirty="0"/>
          </a:p>
        </p:txBody>
      </p:sp>
      <p:sp>
        <p:nvSpPr>
          <p:cNvPr id="63" name="Metin kutusu 62"/>
          <p:cNvSpPr txBox="1"/>
          <p:nvPr/>
        </p:nvSpPr>
        <p:spPr>
          <a:xfrm>
            <a:off x="2555776" y="4616023"/>
            <a:ext cx="154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Bırakmak</a:t>
            </a:r>
            <a:endParaRPr lang="de-DE" sz="1400" dirty="0"/>
          </a:p>
          <a:p>
            <a:pPr algn="ctr"/>
            <a:r>
              <a:rPr lang="de-DE" sz="1400" dirty="0" err="1"/>
              <a:t>zorundayım</a:t>
            </a:r>
            <a:r>
              <a:rPr lang="de-DE" sz="1400" dirty="0"/>
              <a:t>.</a:t>
            </a:r>
            <a:endParaRPr lang="tr-TR" sz="1400" dirty="0"/>
          </a:p>
        </p:txBody>
      </p:sp>
      <p:sp>
        <p:nvSpPr>
          <p:cNvPr id="64" name="Metin kutusu 63"/>
          <p:cNvSpPr txBox="1"/>
          <p:nvPr/>
        </p:nvSpPr>
        <p:spPr>
          <a:xfrm>
            <a:off x="1907704" y="3052333"/>
            <a:ext cx="157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Artık</a:t>
            </a:r>
          </a:p>
          <a:p>
            <a:pPr algn="ctr"/>
            <a:r>
              <a:rPr lang="tr-TR" sz="1400" dirty="0"/>
              <a:t>Bırakacağım.</a:t>
            </a:r>
          </a:p>
        </p:txBody>
      </p:sp>
      <p:sp>
        <p:nvSpPr>
          <p:cNvPr id="65" name="Metin kutusu 64"/>
          <p:cNvSpPr txBox="1"/>
          <p:nvPr/>
        </p:nvSpPr>
        <p:spPr>
          <a:xfrm>
            <a:off x="2638179" y="1502259"/>
            <a:ext cx="137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Bıraktım,</a:t>
            </a:r>
          </a:p>
          <a:p>
            <a:pPr algn="ctr"/>
            <a:r>
              <a:rPr lang="pt-BR" sz="1400" dirty="0"/>
              <a:t>bir daha da</a:t>
            </a:r>
          </a:p>
          <a:p>
            <a:pPr algn="ctr"/>
            <a:r>
              <a:rPr lang="pt-BR" sz="1400" dirty="0"/>
              <a:t>başlamam.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82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  <p:bldP spid="57" grpId="0"/>
      <p:bldP spid="58" grpId="0"/>
      <p:bldP spid="59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BAĞIMLILIĞIN </a:t>
            </a:r>
            <a:r>
              <a:rPr lang="tr-TR" b="1" dirty="0" smtClean="0"/>
              <a:t>ÖZELLİKLERİ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Hastalıktır</a:t>
            </a:r>
          </a:p>
          <a:p>
            <a:r>
              <a:rPr lang="tr-TR" dirty="0" smtClean="0"/>
              <a:t>Hayat </a:t>
            </a:r>
            <a:r>
              <a:rPr lang="tr-TR" dirty="0"/>
              <a:t>boyu </a:t>
            </a:r>
            <a:r>
              <a:rPr lang="tr-TR" dirty="0" smtClean="0"/>
              <a:t>sürer</a:t>
            </a:r>
          </a:p>
          <a:p>
            <a:r>
              <a:rPr lang="tr-TR" dirty="0" smtClean="0"/>
              <a:t>Sosyal </a:t>
            </a:r>
            <a:r>
              <a:rPr lang="tr-TR" dirty="0"/>
              <a:t>hayatı </a:t>
            </a:r>
            <a:r>
              <a:rPr lang="tr-TR" dirty="0" smtClean="0"/>
              <a:t>bozar</a:t>
            </a:r>
          </a:p>
          <a:p>
            <a:r>
              <a:rPr lang="tr-TR" dirty="0" smtClean="0"/>
              <a:t>Çevre </a:t>
            </a:r>
            <a:r>
              <a:rPr lang="tr-TR" dirty="0"/>
              <a:t>ve arkadaşlar </a:t>
            </a:r>
            <a:r>
              <a:rPr lang="tr-TR" dirty="0" smtClean="0"/>
              <a:t>kaybedilir</a:t>
            </a:r>
          </a:p>
          <a:p>
            <a:r>
              <a:rPr lang="tr-TR" dirty="0" smtClean="0"/>
              <a:t>Ailevi </a:t>
            </a:r>
            <a:r>
              <a:rPr lang="tr-TR" dirty="0"/>
              <a:t>sorunlar </a:t>
            </a:r>
            <a:r>
              <a:rPr lang="tr-TR" dirty="0" smtClean="0"/>
              <a:t>yaşanır</a:t>
            </a:r>
          </a:p>
          <a:p>
            <a:r>
              <a:rPr lang="tr-TR" dirty="0" smtClean="0"/>
              <a:t>Ekonomik </a:t>
            </a:r>
            <a:r>
              <a:rPr lang="tr-TR" dirty="0"/>
              <a:t>kayıplar  </a:t>
            </a:r>
            <a:r>
              <a:rPr lang="tr-TR" dirty="0" smtClean="0"/>
              <a:t>olur</a:t>
            </a:r>
          </a:p>
          <a:p>
            <a:r>
              <a:rPr lang="tr-TR" dirty="0" smtClean="0"/>
              <a:t>Sağlık bozulur</a:t>
            </a:r>
          </a:p>
          <a:p>
            <a:r>
              <a:rPr lang="tr-TR" dirty="0" smtClean="0"/>
              <a:t>Hayat </a:t>
            </a:r>
            <a:r>
              <a:rPr lang="tr-TR" dirty="0"/>
              <a:t>artık bu maddenin etrafında döner</a:t>
            </a:r>
          </a:p>
        </p:txBody>
      </p:sp>
    </p:spTree>
    <p:extLst>
      <p:ext uri="{BB962C8B-B14F-4D97-AF65-F5344CB8AC3E}">
        <p14:creationId xmlns:p14="http://schemas.microsoft.com/office/powerpoint/2010/main" val="26243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207674" y="180826"/>
            <a:ext cx="8728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Sigara İçen Kişiye Neler Olur?</a:t>
            </a:r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485424" y="1600813"/>
            <a:ext cx="8173152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0" name="Oval 5"/>
          <p:cNvSpPr>
            <a:spLocks noChangeArrowheads="1"/>
          </p:cNvSpPr>
          <p:nvPr/>
        </p:nvSpPr>
        <p:spPr bwMode="auto">
          <a:xfrm>
            <a:off x="5954580" y="2132571"/>
            <a:ext cx="2358628" cy="3144836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1" name="Oval 6"/>
          <p:cNvSpPr>
            <a:spLocks noChangeArrowheads="1"/>
          </p:cNvSpPr>
          <p:nvPr/>
        </p:nvSpPr>
        <p:spPr bwMode="auto">
          <a:xfrm>
            <a:off x="6206391" y="2477945"/>
            <a:ext cx="1873493" cy="2499232"/>
          </a:xfrm>
          <a:prstGeom prst="ellipse">
            <a:avLst/>
          </a:prstGeom>
          <a:blipFill dpi="0" rotWithShape="1">
            <a:blip r:embed="rId3"/>
            <a:srcRect/>
            <a:stretch>
              <a:fillRect l="4000" t="12000" r="13000" b="18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7673" y="1268760"/>
            <a:ext cx="5998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/>
              <a:t>Beyindeki </a:t>
            </a:r>
            <a:r>
              <a:rPr lang="tr-TR" sz="2400" dirty="0"/>
              <a:t>kan akışı yavaşlar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/>
              <a:t>El </a:t>
            </a:r>
            <a:r>
              <a:rPr lang="tr-TR" sz="2400" dirty="0"/>
              <a:t>ve ayak parmaklarına kan akışı zayıflar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/>
              <a:t>Mide </a:t>
            </a:r>
            <a:r>
              <a:rPr lang="tr-TR" sz="2400" dirty="0"/>
              <a:t>asit üretir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/>
              <a:t>Kan </a:t>
            </a:r>
            <a:r>
              <a:rPr lang="tr-TR" sz="2400" dirty="0"/>
              <a:t>basıncı artar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/>
              <a:t>Böbrekler</a:t>
            </a:r>
            <a:r>
              <a:rPr lang="tr-TR" sz="2400" dirty="0"/>
              <a:t>, idrarı olması gerekenden daha az üretir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/>
              <a:t>Akciğerlerdeki </a:t>
            </a:r>
            <a:r>
              <a:rPr lang="tr-TR" sz="2400" dirty="0"/>
              <a:t>küçük saç benzeri liflerin </a:t>
            </a:r>
            <a:r>
              <a:rPr lang="tr-TR" sz="2400" dirty="0" smtClean="0"/>
              <a:t>ve havayollarının </a:t>
            </a:r>
            <a:r>
              <a:rPr lang="tr-TR" sz="2400" dirty="0"/>
              <a:t>çalışması bozulur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/>
              <a:t>Koku </a:t>
            </a:r>
            <a:r>
              <a:rPr lang="tr-TR" sz="2400" dirty="0"/>
              <a:t>ve tat alma duyuları zayıflar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/>
              <a:t>Beyin </a:t>
            </a:r>
            <a:r>
              <a:rPr lang="tr-TR" sz="2400" dirty="0"/>
              <a:t>ve sinir sistemi önce hızlı çalışır, sonra yavaşlar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/>
              <a:t>Kalp </a:t>
            </a:r>
            <a:r>
              <a:rPr lang="tr-TR" sz="2400" dirty="0"/>
              <a:t>atışı hızlanır.</a:t>
            </a:r>
          </a:p>
        </p:txBody>
      </p:sp>
    </p:spTree>
    <p:extLst>
      <p:ext uri="{BB962C8B-B14F-4D97-AF65-F5344CB8AC3E}">
        <p14:creationId xmlns:p14="http://schemas.microsoft.com/office/powerpoint/2010/main" val="945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5" grpId="0" animBg="1"/>
      <p:bldP spid="90" grpId="0" animBg="1"/>
      <p:bldP spid="91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444155" y="568326"/>
            <a:ext cx="8255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Ya Bir de Uzun Süre İçenler?</a:t>
            </a:r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485424" y="1600813"/>
            <a:ext cx="8173152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111" name="Grup 2110"/>
          <p:cNvGrpSpPr/>
          <p:nvPr/>
        </p:nvGrpSpPr>
        <p:grpSpPr>
          <a:xfrm>
            <a:off x="1226710" y="1802305"/>
            <a:ext cx="1762790" cy="3150354"/>
            <a:chOff x="1635614" y="1802305"/>
            <a:chExt cx="2350386" cy="3150354"/>
          </a:xfrm>
        </p:grpSpPr>
        <p:sp>
          <p:nvSpPr>
            <p:cNvPr id="2098" name="Freeform 10"/>
            <p:cNvSpPr>
              <a:spLocks/>
            </p:cNvSpPr>
            <p:nvPr/>
          </p:nvSpPr>
          <p:spPr bwMode="auto">
            <a:xfrm>
              <a:off x="1635614" y="1802305"/>
              <a:ext cx="2350386" cy="2222609"/>
            </a:xfrm>
            <a:custGeom>
              <a:avLst/>
              <a:gdLst>
                <a:gd name="T0" fmla="*/ 0 w 846"/>
                <a:gd name="T1" fmla="*/ 800 h 800"/>
                <a:gd name="T2" fmla="*/ 0 w 846"/>
                <a:gd name="T3" fmla="*/ 45 h 800"/>
                <a:gd name="T4" fmla="*/ 44 w 846"/>
                <a:gd name="T5" fmla="*/ 0 h 800"/>
                <a:gd name="T6" fmla="*/ 801 w 846"/>
                <a:gd name="T7" fmla="*/ 0 h 800"/>
                <a:gd name="T8" fmla="*/ 846 w 846"/>
                <a:gd name="T9" fmla="*/ 45 h 800"/>
                <a:gd name="T10" fmla="*/ 846 w 846"/>
                <a:gd name="T11" fmla="*/ 800 h 800"/>
                <a:gd name="T12" fmla="*/ 0 w 846"/>
                <a:gd name="T1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800">
                  <a:moveTo>
                    <a:pt x="0" y="80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826" y="0"/>
                    <a:pt x="846" y="20"/>
                    <a:pt x="846" y="45"/>
                  </a:cubicBezTo>
                  <a:cubicBezTo>
                    <a:pt x="846" y="800"/>
                    <a:pt x="846" y="800"/>
                    <a:pt x="846" y="800"/>
                  </a:cubicBezTo>
                  <a:lnTo>
                    <a:pt x="0" y="80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64000" r="-12000"/>
              </a:stretch>
            </a:blip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2" name="Freeform 14"/>
            <p:cNvSpPr>
              <a:spLocks/>
            </p:cNvSpPr>
            <p:nvPr/>
          </p:nvSpPr>
          <p:spPr bwMode="auto">
            <a:xfrm>
              <a:off x="1635614" y="3787021"/>
              <a:ext cx="2350386" cy="1165638"/>
            </a:xfrm>
            <a:custGeom>
              <a:avLst/>
              <a:gdLst>
                <a:gd name="T0" fmla="*/ 846 w 846"/>
                <a:gd name="T1" fmla="*/ 0 h 420"/>
                <a:gd name="T2" fmla="*/ 846 w 846"/>
                <a:gd name="T3" fmla="*/ 375 h 420"/>
                <a:gd name="T4" fmla="*/ 802 w 846"/>
                <a:gd name="T5" fmla="*/ 420 h 420"/>
                <a:gd name="T6" fmla="*/ 45 w 846"/>
                <a:gd name="T7" fmla="*/ 420 h 420"/>
                <a:gd name="T8" fmla="*/ 0 w 846"/>
                <a:gd name="T9" fmla="*/ 375 h 420"/>
                <a:gd name="T10" fmla="*/ 0 w 846"/>
                <a:gd name="T11" fmla="*/ 0 h 420"/>
                <a:gd name="T12" fmla="*/ 846 w 846"/>
                <a:gd name="T13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420">
                  <a:moveTo>
                    <a:pt x="846" y="0"/>
                  </a:moveTo>
                  <a:cubicBezTo>
                    <a:pt x="846" y="375"/>
                    <a:pt x="846" y="375"/>
                    <a:pt x="846" y="375"/>
                  </a:cubicBezTo>
                  <a:cubicBezTo>
                    <a:pt x="846" y="400"/>
                    <a:pt x="826" y="420"/>
                    <a:pt x="802" y="420"/>
                  </a:cubicBezTo>
                  <a:cubicBezTo>
                    <a:pt x="45" y="420"/>
                    <a:pt x="45" y="420"/>
                    <a:pt x="45" y="420"/>
                  </a:cubicBezTo>
                  <a:cubicBezTo>
                    <a:pt x="20" y="420"/>
                    <a:pt x="0" y="400"/>
                    <a:pt x="0" y="3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8" name="Grup 2087"/>
            <p:cNvGrpSpPr/>
            <p:nvPr/>
          </p:nvGrpSpPr>
          <p:grpSpPr>
            <a:xfrm>
              <a:off x="1637178" y="3792292"/>
              <a:ext cx="2348821" cy="392013"/>
              <a:chOff x="1317366" y="3111232"/>
              <a:chExt cx="2340000" cy="392013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317366" y="3111232"/>
                <a:ext cx="2340000" cy="153988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5" name="Freeform 6"/>
              <p:cNvSpPr>
                <a:spLocks/>
              </p:cNvSpPr>
              <p:nvPr/>
            </p:nvSpPr>
            <p:spPr bwMode="auto">
              <a:xfrm>
                <a:off x="2318298" y="3255595"/>
                <a:ext cx="338137" cy="247650"/>
              </a:xfrm>
              <a:custGeom>
                <a:avLst/>
                <a:gdLst>
                  <a:gd name="T0" fmla="*/ 99 w 213"/>
                  <a:gd name="T1" fmla="*/ 156 h 156"/>
                  <a:gd name="T2" fmla="*/ 213 w 213"/>
                  <a:gd name="T3" fmla="*/ 0 h 156"/>
                  <a:gd name="T4" fmla="*/ 0 w 213"/>
                  <a:gd name="T5" fmla="*/ 0 h 156"/>
                  <a:gd name="T6" fmla="*/ 99 w 213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56">
                    <a:moveTo>
                      <a:pt x="99" y="156"/>
                    </a:moveTo>
                    <a:lnTo>
                      <a:pt x="213" y="0"/>
                    </a:lnTo>
                    <a:lnTo>
                      <a:pt x="0" y="0"/>
                    </a:lnTo>
                    <a:lnTo>
                      <a:pt x="99" y="156"/>
                    </a:lnTo>
                    <a:close/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105" name="Metin kutusu 2104"/>
            <p:cNvSpPr txBox="1"/>
            <p:nvPr/>
          </p:nvSpPr>
          <p:spPr>
            <a:xfrm>
              <a:off x="1637178" y="4176118"/>
              <a:ext cx="23488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dirty="0"/>
                <a:t>Sık sık nefessiz kalıp öksürük nöbetleri</a:t>
              </a:r>
            </a:p>
            <a:p>
              <a:pPr algn="ctr"/>
              <a:r>
                <a:rPr lang="tr-TR" sz="1400" dirty="0"/>
                <a:t>geçirirler.</a:t>
              </a:r>
            </a:p>
          </p:txBody>
        </p:sp>
      </p:grpSp>
      <p:grpSp>
        <p:nvGrpSpPr>
          <p:cNvPr id="64" name="Grup 63"/>
          <p:cNvGrpSpPr/>
          <p:nvPr/>
        </p:nvGrpSpPr>
        <p:grpSpPr>
          <a:xfrm>
            <a:off x="3691400" y="1802305"/>
            <a:ext cx="1768782" cy="3150354"/>
            <a:chOff x="4921867" y="1802305"/>
            <a:chExt cx="2358376" cy="3150354"/>
          </a:xfrm>
        </p:grpSpPr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4930361" y="1802305"/>
              <a:ext cx="2340832" cy="2222609"/>
            </a:xfrm>
            <a:custGeom>
              <a:avLst/>
              <a:gdLst>
                <a:gd name="T0" fmla="*/ 0 w 846"/>
                <a:gd name="T1" fmla="*/ 800 h 800"/>
                <a:gd name="T2" fmla="*/ 0 w 846"/>
                <a:gd name="T3" fmla="*/ 45 h 800"/>
                <a:gd name="T4" fmla="*/ 44 w 846"/>
                <a:gd name="T5" fmla="*/ 0 h 800"/>
                <a:gd name="T6" fmla="*/ 801 w 846"/>
                <a:gd name="T7" fmla="*/ 0 h 800"/>
                <a:gd name="T8" fmla="*/ 846 w 846"/>
                <a:gd name="T9" fmla="*/ 45 h 800"/>
                <a:gd name="T10" fmla="*/ 846 w 846"/>
                <a:gd name="T11" fmla="*/ 800 h 800"/>
                <a:gd name="T12" fmla="*/ 0 w 846"/>
                <a:gd name="T1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800">
                  <a:moveTo>
                    <a:pt x="0" y="80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826" y="0"/>
                    <a:pt x="846" y="20"/>
                    <a:pt x="846" y="45"/>
                  </a:cubicBezTo>
                  <a:cubicBezTo>
                    <a:pt x="846" y="800"/>
                    <a:pt x="846" y="800"/>
                    <a:pt x="846" y="800"/>
                  </a:cubicBezTo>
                  <a:lnTo>
                    <a:pt x="0" y="80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4921867" y="3787021"/>
              <a:ext cx="2358376" cy="1165638"/>
            </a:xfrm>
            <a:custGeom>
              <a:avLst/>
              <a:gdLst>
                <a:gd name="T0" fmla="*/ 846 w 846"/>
                <a:gd name="T1" fmla="*/ 0 h 420"/>
                <a:gd name="T2" fmla="*/ 846 w 846"/>
                <a:gd name="T3" fmla="*/ 375 h 420"/>
                <a:gd name="T4" fmla="*/ 802 w 846"/>
                <a:gd name="T5" fmla="*/ 420 h 420"/>
                <a:gd name="T6" fmla="*/ 45 w 846"/>
                <a:gd name="T7" fmla="*/ 420 h 420"/>
                <a:gd name="T8" fmla="*/ 0 w 846"/>
                <a:gd name="T9" fmla="*/ 375 h 420"/>
                <a:gd name="T10" fmla="*/ 0 w 846"/>
                <a:gd name="T11" fmla="*/ 0 h 420"/>
                <a:gd name="T12" fmla="*/ 846 w 846"/>
                <a:gd name="T13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420">
                  <a:moveTo>
                    <a:pt x="846" y="0"/>
                  </a:moveTo>
                  <a:cubicBezTo>
                    <a:pt x="846" y="375"/>
                    <a:pt x="846" y="375"/>
                    <a:pt x="846" y="375"/>
                  </a:cubicBezTo>
                  <a:cubicBezTo>
                    <a:pt x="846" y="400"/>
                    <a:pt x="826" y="420"/>
                    <a:pt x="802" y="420"/>
                  </a:cubicBezTo>
                  <a:cubicBezTo>
                    <a:pt x="45" y="420"/>
                    <a:pt x="45" y="420"/>
                    <a:pt x="45" y="420"/>
                  </a:cubicBezTo>
                  <a:cubicBezTo>
                    <a:pt x="20" y="420"/>
                    <a:pt x="0" y="400"/>
                    <a:pt x="0" y="3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114" name="Grup 113"/>
            <p:cNvGrpSpPr/>
            <p:nvPr/>
          </p:nvGrpSpPr>
          <p:grpSpPr>
            <a:xfrm>
              <a:off x="4931422" y="3792292"/>
              <a:ext cx="2348821" cy="392013"/>
              <a:chOff x="1317366" y="3111232"/>
              <a:chExt cx="2340000" cy="392013"/>
            </a:xfrm>
          </p:grpSpPr>
          <p:sp>
            <p:nvSpPr>
              <p:cNvPr id="115" name="Rectangle 5"/>
              <p:cNvSpPr>
                <a:spLocks noChangeArrowheads="1"/>
              </p:cNvSpPr>
              <p:nvPr/>
            </p:nvSpPr>
            <p:spPr bwMode="auto">
              <a:xfrm>
                <a:off x="1317366" y="3111232"/>
                <a:ext cx="2340000" cy="153988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Freeform 6"/>
              <p:cNvSpPr>
                <a:spLocks/>
              </p:cNvSpPr>
              <p:nvPr/>
            </p:nvSpPr>
            <p:spPr bwMode="auto">
              <a:xfrm>
                <a:off x="2318298" y="3255595"/>
                <a:ext cx="338137" cy="247650"/>
              </a:xfrm>
              <a:custGeom>
                <a:avLst/>
                <a:gdLst>
                  <a:gd name="T0" fmla="*/ 99 w 213"/>
                  <a:gd name="T1" fmla="*/ 156 h 156"/>
                  <a:gd name="T2" fmla="*/ 213 w 213"/>
                  <a:gd name="T3" fmla="*/ 0 h 156"/>
                  <a:gd name="T4" fmla="*/ 0 w 213"/>
                  <a:gd name="T5" fmla="*/ 0 h 156"/>
                  <a:gd name="T6" fmla="*/ 99 w 213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56">
                    <a:moveTo>
                      <a:pt x="99" y="156"/>
                    </a:moveTo>
                    <a:lnTo>
                      <a:pt x="213" y="0"/>
                    </a:lnTo>
                    <a:lnTo>
                      <a:pt x="0" y="0"/>
                    </a:lnTo>
                    <a:lnTo>
                      <a:pt x="99" y="156"/>
                    </a:lnTo>
                    <a:close/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23" name="Metin kutusu 122"/>
            <p:cNvSpPr txBox="1"/>
            <p:nvPr/>
          </p:nvSpPr>
          <p:spPr>
            <a:xfrm>
              <a:off x="5253524" y="4176118"/>
              <a:ext cx="17046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dirty="0"/>
                <a:t>Kemiklerin</a:t>
              </a:r>
            </a:p>
            <a:p>
              <a:pPr algn="ctr"/>
              <a:r>
                <a:rPr lang="tr-TR" sz="1400" dirty="0"/>
                <a:t>kırılma riski artar.</a:t>
              </a:r>
            </a:p>
          </p:txBody>
        </p:sp>
      </p:grpSp>
      <p:grpSp>
        <p:nvGrpSpPr>
          <p:cNvPr id="65" name="Grup 64"/>
          <p:cNvGrpSpPr/>
          <p:nvPr/>
        </p:nvGrpSpPr>
        <p:grpSpPr>
          <a:xfrm>
            <a:off x="6154500" y="1794118"/>
            <a:ext cx="1762790" cy="3150354"/>
            <a:chOff x="8206000" y="1794118"/>
            <a:chExt cx="2350386" cy="3150354"/>
          </a:xfrm>
        </p:grpSpPr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8206000" y="1794118"/>
              <a:ext cx="2350386" cy="2222609"/>
            </a:xfrm>
            <a:custGeom>
              <a:avLst/>
              <a:gdLst>
                <a:gd name="T0" fmla="*/ 0 w 846"/>
                <a:gd name="T1" fmla="*/ 800 h 800"/>
                <a:gd name="T2" fmla="*/ 0 w 846"/>
                <a:gd name="T3" fmla="*/ 45 h 800"/>
                <a:gd name="T4" fmla="*/ 44 w 846"/>
                <a:gd name="T5" fmla="*/ 0 h 800"/>
                <a:gd name="T6" fmla="*/ 801 w 846"/>
                <a:gd name="T7" fmla="*/ 0 h 800"/>
                <a:gd name="T8" fmla="*/ 846 w 846"/>
                <a:gd name="T9" fmla="*/ 45 h 800"/>
                <a:gd name="T10" fmla="*/ 846 w 846"/>
                <a:gd name="T11" fmla="*/ 800 h 800"/>
                <a:gd name="T12" fmla="*/ 0 w 846"/>
                <a:gd name="T1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800">
                  <a:moveTo>
                    <a:pt x="0" y="80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826" y="0"/>
                    <a:pt x="846" y="20"/>
                    <a:pt x="846" y="45"/>
                  </a:cubicBezTo>
                  <a:cubicBezTo>
                    <a:pt x="846" y="800"/>
                    <a:pt x="846" y="800"/>
                    <a:pt x="846" y="800"/>
                  </a:cubicBezTo>
                  <a:lnTo>
                    <a:pt x="0" y="80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42000" r="-12000"/>
              </a:stretch>
            </a:blip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Freeform 14"/>
            <p:cNvSpPr>
              <a:spLocks/>
            </p:cNvSpPr>
            <p:nvPr/>
          </p:nvSpPr>
          <p:spPr bwMode="auto">
            <a:xfrm>
              <a:off x="8207061" y="3778834"/>
              <a:ext cx="2348264" cy="1165638"/>
            </a:xfrm>
            <a:custGeom>
              <a:avLst/>
              <a:gdLst>
                <a:gd name="T0" fmla="*/ 846 w 846"/>
                <a:gd name="T1" fmla="*/ 0 h 420"/>
                <a:gd name="T2" fmla="*/ 846 w 846"/>
                <a:gd name="T3" fmla="*/ 375 h 420"/>
                <a:gd name="T4" fmla="*/ 802 w 846"/>
                <a:gd name="T5" fmla="*/ 420 h 420"/>
                <a:gd name="T6" fmla="*/ 45 w 846"/>
                <a:gd name="T7" fmla="*/ 420 h 420"/>
                <a:gd name="T8" fmla="*/ 0 w 846"/>
                <a:gd name="T9" fmla="*/ 375 h 420"/>
                <a:gd name="T10" fmla="*/ 0 w 846"/>
                <a:gd name="T11" fmla="*/ 0 h 420"/>
                <a:gd name="T12" fmla="*/ 846 w 846"/>
                <a:gd name="T13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420">
                  <a:moveTo>
                    <a:pt x="846" y="0"/>
                  </a:moveTo>
                  <a:cubicBezTo>
                    <a:pt x="846" y="375"/>
                    <a:pt x="846" y="375"/>
                    <a:pt x="846" y="375"/>
                  </a:cubicBezTo>
                  <a:cubicBezTo>
                    <a:pt x="846" y="400"/>
                    <a:pt x="826" y="420"/>
                    <a:pt x="802" y="420"/>
                  </a:cubicBezTo>
                  <a:cubicBezTo>
                    <a:pt x="45" y="420"/>
                    <a:pt x="45" y="420"/>
                    <a:pt x="45" y="420"/>
                  </a:cubicBezTo>
                  <a:cubicBezTo>
                    <a:pt x="20" y="420"/>
                    <a:pt x="0" y="400"/>
                    <a:pt x="0" y="3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119" name="Grup 118"/>
            <p:cNvGrpSpPr/>
            <p:nvPr/>
          </p:nvGrpSpPr>
          <p:grpSpPr>
            <a:xfrm>
              <a:off x="8206783" y="3784105"/>
              <a:ext cx="2348821" cy="392013"/>
              <a:chOff x="1317366" y="3111232"/>
              <a:chExt cx="2340000" cy="392013"/>
            </a:xfrm>
          </p:grpSpPr>
          <p:sp>
            <p:nvSpPr>
              <p:cNvPr id="120" name="Rectangle 5"/>
              <p:cNvSpPr>
                <a:spLocks noChangeArrowheads="1"/>
              </p:cNvSpPr>
              <p:nvPr/>
            </p:nvSpPr>
            <p:spPr bwMode="auto">
              <a:xfrm>
                <a:off x="1317366" y="3111232"/>
                <a:ext cx="2340000" cy="153988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1" name="Freeform 6"/>
              <p:cNvSpPr>
                <a:spLocks/>
              </p:cNvSpPr>
              <p:nvPr/>
            </p:nvSpPr>
            <p:spPr bwMode="auto">
              <a:xfrm>
                <a:off x="2318298" y="3255595"/>
                <a:ext cx="338137" cy="247650"/>
              </a:xfrm>
              <a:custGeom>
                <a:avLst/>
                <a:gdLst>
                  <a:gd name="T0" fmla="*/ 99 w 213"/>
                  <a:gd name="T1" fmla="*/ 156 h 156"/>
                  <a:gd name="T2" fmla="*/ 213 w 213"/>
                  <a:gd name="T3" fmla="*/ 0 h 156"/>
                  <a:gd name="T4" fmla="*/ 0 w 213"/>
                  <a:gd name="T5" fmla="*/ 0 h 156"/>
                  <a:gd name="T6" fmla="*/ 99 w 213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56">
                    <a:moveTo>
                      <a:pt x="99" y="156"/>
                    </a:moveTo>
                    <a:lnTo>
                      <a:pt x="213" y="0"/>
                    </a:lnTo>
                    <a:lnTo>
                      <a:pt x="0" y="0"/>
                    </a:lnTo>
                    <a:lnTo>
                      <a:pt x="99" y="156"/>
                    </a:lnTo>
                    <a:close/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24" name="Metin kutusu 123"/>
            <p:cNvSpPr txBox="1"/>
            <p:nvPr/>
          </p:nvSpPr>
          <p:spPr>
            <a:xfrm>
              <a:off x="8528885" y="4190655"/>
              <a:ext cx="17046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dirty="0"/>
                <a:t>Saç dökülmesine</a:t>
              </a:r>
            </a:p>
            <a:p>
              <a:pPr algn="ctr"/>
              <a:r>
                <a:rPr lang="tr-TR" sz="1400" dirty="0"/>
                <a:t>neden olur.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9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444155" y="568326"/>
            <a:ext cx="8255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Ya Bir de Uzun Süre İçenler?</a:t>
            </a:r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485424" y="1600813"/>
            <a:ext cx="8173152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" name="Grup 1"/>
          <p:cNvGrpSpPr/>
          <p:nvPr/>
        </p:nvGrpSpPr>
        <p:grpSpPr>
          <a:xfrm>
            <a:off x="1226710" y="1802305"/>
            <a:ext cx="1762790" cy="3150354"/>
            <a:chOff x="1635614" y="1802305"/>
            <a:chExt cx="2350386" cy="3150354"/>
          </a:xfrm>
        </p:grpSpPr>
        <p:sp>
          <p:nvSpPr>
            <p:cNvPr id="2098" name="Freeform 10"/>
            <p:cNvSpPr>
              <a:spLocks/>
            </p:cNvSpPr>
            <p:nvPr/>
          </p:nvSpPr>
          <p:spPr bwMode="auto">
            <a:xfrm>
              <a:off x="1635614" y="1802305"/>
              <a:ext cx="2350386" cy="2222609"/>
            </a:xfrm>
            <a:custGeom>
              <a:avLst/>
              <a:gdLst>
                <a:gd name="T0" fmla="*/ 0 w 846"/>
                <a:gd name="T1" fmla="*/ 800 h 800"/>
                <a:gd name="T2" fmla="*/ 0 w 846"/>
                <a:gd name="T3" fmla="*/ 45 h 800"/>
                <a:gd name="T4" fmla="*/ 44 w 846"/>
                <a:gd name="T5" fmla="*/ 0 h 800"/>
                <a:gd name="T6" fmla="*/ 801 w 846"/>
                <a:gd name="T7" fmla="*/ 0 h 800"/>
                <a:gd name="T8" fmla="*/ 846 w 846"/>
                <a:gd name="T9" fmla="*/ 45 h 800"/>
                <a:gd name="T10" fmla="*/ 846 w 846"/>
                <a:gd name="T11" fmla="*/ 800 h 800"/>
                <a:gd name="T12" fmla="*/ 0 w 846"/>
                <a:gd name="T1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800">
                  <a:moveTo>
                    <a:pt x="0" y="80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826" y="0"/>
                    <a:pt x="846" y="20"/>
                    <a:pt x="846" y="45"/>
                  </a:cubicBezTo>
                  <a:cubicBezTo>
                    <a:pt x="846" y="800"/>
                    <a:pt x="846" y="800"/>
                    <a:pt x="846" y="800"/>
                  </a:cubicBezTo>
                  <a:lnTo>
                    <a:pt x="0" y="80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22000" r="-22000"/>
              </a:stretch>
            </a:blip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2" name="Freeform 14"/>
            <p:cNvSpPr>
              <a:spLocks/>
            </p:cNvSpPr>
            <p:nvPr/>
          </p:nvSpPr>
          <p:spPr bwMode="auto">
            <a:xfrm>
              <a:off x="1635614" y="3787021"/>
              <a:ext cx="2350386" cy="1165638"/>
            </a:xfrm>
            <a:custGeom>
              <a:avLst/>
              <a:gdLst>
                <a:gd name="T0" fmla="*/ 846 w 846"/>
                <a:gd name="T1" fmla="*/ 0 h 420"/>
                <a:gd name="T2" fmla="*/ 846 w 846"/>
                <a:gd name="T3" fmla="*/ 375 h 420"/>
                <a:gd name="T4" fmla="*/ 802 w 846"/>
                <a:gd name="T5" fmla="*/ 420 h 420"/>
                <a:gd name="T6" fmla="*/ 45 w 846"/>
                <a:gd name="T7" fmla="*/ 420 h 420"/>
                <a:gd name="T8" fmla="*/ 0 w 846"/>
                <a:gd name="T9" fmla="*/ 375 h 420"/>
                <a:gd name="T10" fmla="*/ 0 w 846"/>
                <a:gd name="T11" fmla="*/ 0 h 420"/>
                <a:gd name="T12" fmla="*/ 846 w 846"/>
                <a:gd name="T13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420">
                  <a:moveTo>
                    <a:pt x="846" y="0"/>
                  </a:moveTo>
                  <a:cubicBezTo>
                    <a:pt x="846" y="375"/>
                    <a:pt x="846" y="375"/>
                    <a:pt x="846" y="375"/>
                  </a:cubicBezTo>
                  <a:cubicBezTo>
                    <a:pt x="846" y="400"/>
                    <a:pt x="826" y="420"/>
                    <a:pt x="802" y="420"/>
                  </a:cubicBezTo>
                  <a:cubicBezTo>
                    <a:pt x="45" y="420"/>
                    <a:pt x="45" y="420"/>
                    <a:pt x="45" y="420"/>
                  </a:cubicBezTo>
                  <a:cubicBezTo>
                    <a:pt x="20" y="420"/>
                    <a:pt x="0" y="400"/>
                    <a:pt x="0" y="3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8" name="Grup 2087"/>
            <p:cNvGrpSpPr/>
            <p:nvPr/>
          </p:nvGrpSpPr>
          <p:grpSpPr>
            <a:xfrm>
              <a:off x="1637178" y="3792292"/>
              <a:ext cx="2348821" cy="392013"/>
              <a:chOff x="1317366" y="3111232"/>
              <a:chExt cx="2340000" cy="392013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317366" y="3111232"/>
                <a:ext cx="2340000" cy="153988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5" name="Freeform 6"/>
              <p:cNvSpPr>
                <a:spLocks/>
              </p:cNvSpPr>
              <p:nvPr/>
            </p:nvSpPr>
            <p:spPr bwMode="auto">
              <a:xfrm>
                <a:off x="2318298" y="3255595"/>
                <a:ext cx="338137" cy="247650"/>
              </a:xfrm>
              <a:custGeom>
                <a:avLst/>
                <a:gdLst>
                  <a:gd name="T0" fmla="*/ 99 w 213"/>
                  <a:gd name="T1" fmla="*/ 156 h 156"/>
                  <a:gd name="T2" fmla="*/ 213 w 213"/>
                  <a:gd name="T3" fmla="*/ 0 h 156"/>
                  <a:gd name="T4" fmla="*/ 0 w 213"/>
                  <a:gd name="T5" fmla="*/ 0 h 156"/>
                  <a:gd name="T6" fmla="*/ 99 w 213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56">
                    <a:moveTo>
                      <a:pt x="99" y="156"/>
                    </a:moveTo>
                    <a:lnTo>
                      <a:pt x="213" y="0"/>
                    </a:lnTo>
                    <a:lnTo>
                      <a:pt x="0" y="0"/>
                    </a:lnTo>
                    <a:lnTo>
                      <a:pt x="99" y="156"/>
                    </a:lnTo>
                    <a:close/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105" name="Metin kutusu 2104"/>
            <p:cNvSpPr txBox="1"/>
            <p:nvPr/>
          </p:nvSpPr>
          <p:spPr>
            <a:xfrm>
              <a:off x="1931030" y="4190655"/>
              <a:ext cx="17046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/>
                <a:t>Sigara kullanan kişi</a:t>
              </a:r>
            </a:p>
            <a:p>
              <a:pPr algn="ctr"/>
              <a:r>
                <a:rPr lang="sv-SE" sz="1400" dirty="0"/>
                <a:t>kötü kokar</a:t>
              </a:r>
              <a:r>
                <a:rPr lang="tr-TR" sz="1400" dirty="0"/>
                <a:t>.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691400" y="1802305"/>
            <a:ext cx="1768782" cy="3150354"/>
            <a:chOff x="4921867" y="1802305"/>
            <a:chExt cx="2358376" cy="3150354"/>
          </a:xfrm>
        </p:grpSpPr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4930361" y="1802305"/>
              <a:ext cx="2340832" cy="2222609"/>
            </a:xfrm>
            <a:custGeom>
              <a:avLst/>
              <a:gdLst>
                <a:gd name="T0" fmla="*/ 0 w 846"/>
                <a:gd name="T1" fmla="*/ 800 h 800"/>
                <a:gd name="T2" fmla="*/ 0 w 846"/>
                <a:gd name="T3" fmla="*/ 45 h 800"/>
                <a:gd name="T4" fmla="*/ 44 w 846"/>
                <a:gd name="T5" fmla="*/ 0 h 800"/>
                <a:gd name="T6" fmla="*/ 801 w 846"/>
                <a:gd name="T7" fmla="*/ 0 h 800"/>
                <a:gd name="T8" fmla="*/ 846 w 846"/>
                <a:gd name="T9" fmla="*/ 45 h 800"/>
                <a:gd name="T10" fmla="*/ 846 w 846"/>
                <a:gd name="T11" fmla="*/ 800 h 800"/>
                <a:gd name="T12" fmla="*/ 0 w 846"/>
                <a:gd name="T1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800">
                  <a:moveTo>
                    <a:pt x="0" y="80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826" y="0"/>
                    <a:pt x="846" y="20"/>
                    <a:pt x="846" y="45"/>
                  </a:cubicBezTo>
                  <a:cubicBezTo>
                    <a:pt x="846" y="800"/>
                    <a:pt x="846" y="800"/>
                    <a:pt x="846" y="800"/>
                  </a:cubicBezTo>
                  <a:lnTo>
                    <a:pt x="0" y="80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4921867" y="3787021"/>
              <a:ext cx="2358376" cy="1165638"/>
            </a:xfrm>
            <a:custGeom>
              <a:avLst/>
              <a:gdLst>
                <a:gd name="T0" fmla="*/ 846 w 846"/>
                <a:gd name="T1" fmla="*/ 0 h 420"/>
                <a:gd name="T2" fmla="*/ 846 w 846"/>
                <a:gd name="T3" fmla="*/ 375 h 420"/>
                <a:gd name="T4" fmla="*/ 802 w 846"/>
                <a:gd name="T5" fmla="*/ 420 h 420"/>
                <a:gd name="T6" fmla="*/ 45 w 846"/>
                <a:gd name="T7" fmla="*/ 420 h 420"/>
                <a:gd name="T8" fmla="*/ 0 w 846"/>
                <a:gd name="T9" fmla="*/ 375 h 420"/>
                <a:gd name="T10" fmla="*/ 0 w 846"/>
                <a:gd name="T11" fmla="*/ 0 h 420"/>
                <a:gd name="T12" fmla="*/ 846 w 846"/>
                <a:gd name="T13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420">
                  <a:moveTo>
                    <a:pt x="846" y="0"/>
                  </a:moveTo>
                  <a:cubicBezTo>
                    <a:pt x="846" y="375"/>
                    <a:pt x="846" y="375"/>
                    <a:pt x="846" y="375"/>
                  </a:cubicBezTo>
                  <a:cubicBezTo>
                    <a:pt x="846" y="400"/>
                    <a:pt x="826" y="420"/>
                    <a:pt x="802" y="420"/>
                  </a:cubicBezTo>
                  <a:cubicBezTo>
                    <a:pt x="45" y="420"/>
                    <a:pt x="45" y="420"/>
                    <a:pt x="45" y="420"/>
                  </a:cubicBezTo>
                  <a:cubicBezTo>
                    <a:pt x="20" y="420"/>
                    <a:pt x="0" y="400"/>
                    <a:pt x="0" y="3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114" name="Grup 113"/>
            <p:cNvGrpSpPr/>
            <p:nvPr/>
          </p:nvGrpSpPr>
          <p:grpSpPr>
            <a:xfrm>
              <a:off x="4931422" y="3792292"/>
              <a:ext cx="2348821" cy="392013"/>
              <a:chOff x="1317366" y="3111232"/>
              <a:chExt cx="2340000" cy="392013"/>
            </a:xfrm>
          </p:grpSpPr>
          <p:sp>
            <p:nvSpPr>
              <p:cNvPr id="115" name="Rectangle 5"/>
              <p:cNvSpPr>
                <a:spLocks noChangeArrowheads="1"/>
              </p:cNvSpPr>
              <p:nvPr/>
            </p:nvSpPr>
            <p:spPr bwMode="auto">
              <a:xfrm>
                <a:off x="1317366" y="3111232"/>
                <a:ext cx="2340000" cy="153988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Freeform 6"/>
              <p:cNvSpPr>
                <a:spLocks/>
              </p:cNvSpPr>
              <p:nvPr/>
            </p:nvSpPr>
            <p:spPr bwMode="auto">
              <a:xfrm>
                <a:off x="2318298" y="3255595"/>
                <a:ext cx="338137" cy="247650"/>
              </a:xfrm>
              <a:custGeom>
                <a:avLst/>
                <a:gdLst>
                  <a:gd name="T0" fmla="*/ 99 w 213"/>
                  <a:gd name="T1" fmla="*/ 156 h 156"/>
                  <a:gd name="T2" fmla="*/ 213 w 213"/>
                  <a:gd name="T3" fmla="*/ 0 h 156"/>
                  <a:gd name="T4" fmla="*/ 0 w 213"/>
                  <a:gd name="T5" fmla="*/ 0 h 156"/>
                  <a:gd name="T6" fmla="*/ 99 w 213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56">
                    <a:moveTo>
                      <a:pt x="99" y="156"/>
                    </a:moveTo>
                    <a:lnTo>
                      <a:pt x="213" y="0"/>
                    </a:lnTo>
                    <a:lnTo>
                      <a:pt x="0" y="0"/>
                    </a:lnTo>
                    <a:lnTo>
                      <a:pt x="99" y="156"/>
                    </a:lnTo>
                    <a:close/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23" name="Metin kutusu 122"/>
            <p:cNvSpPr txBox="1"/>
            <p:nvPr/>
          </p:nvSpPr>
          <p:spPr>
            <a:xfrm>
              <a:off x="5174867" y="4176118"/>
              <a:ext cx="18650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Parmak ve tırnaklarda</a:t>
              </a:r>
            </a:p>
            <a:p>
              <a:pPr algn="ctr"/>
              <a:r>
                <a:rPr lang="es-ES" sz="1400" dirty="0"/>
                <a:t>sararma yapar</a:t>
              </a:r>
              <a:r>
                <a:rPr lang="tr-TR" sz="1400" dirty="0"/>
                <a:t>.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54500" y="1794118"/>
            <a:ext cx="1762790" cy="3150354"/>
            <a:chOff x="8206000" y="1794118"/>
            <a:chExt cx="2350386" cy="3150354"/>
          </a:xfrm>
        </p:grpSpPr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8206000" y="1794118"/>
              <a:ext cx="2350386" cy="2222609"/>
            </a:xfrm>
            <a:custGeom>
              <a:avLst/>
              <a:gdLst>
                <a:gd name="T0" fmla="*/ 0 w 846"/>
                <a:gd name="T1" fmla="*/ 800 h 800"/>
                <a:gd name="T2" fmla="*/ 0 w 846"/>
                <a:gd name="T3" fmla="*/ 45 h 800"/>
                <a:gd name="T4" fmla="*/ 44 w 846"/>
                <a:gd name="T5" fmla="*/ 0 h 800"/>
                <a:gd name="T6" fmla="*/ 801 w 846"/>
                <a:gd name="T7" fmla="*/ 0 h 800"/>
                <a:gd name="T8" fmla="*/ 846 w 846"/>
                <a:gd name="T9" fmla="*/ 45 h 800"/>
                <a:gd name="T10" fmla="*/ 846 w 846"/>
                <a:gd name="T11" fmla="*/ 800 h 800"/>
                <a:gd name="T12" fmla="*/ 0 w 846"/>
                <a:gd name="T1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800">
                  <a:moveTo>
                    <a:pt x="0" y="80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826" y="0"/>
                    <a:pt x="846" y="20"/>
                    <a:pt x="846" y="45"/>
                  </a:cubicBezTo>
                  <a:cubicBezTo>
                    <a:pt x="846" y="800"/>
                    <a:pt x="846" y="800"/>
                    <a:pt x="846" y="800"/>
                  </a:cubicBezTo>
                  <a:lnTo>
                    <a:pt x="0" y="80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42000" r="-12000"/>
              </a:stretch>
            </a:blip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Freeform 14"/>
            <p:cNvSpPr>
              <a:spLocks/>
            </p:cNvSpPr>
            <p:nvPr/>
          </p:nvSpPr>
          <p:spPr bwMode="auto">
            <a:xfrm>
              <a:off x="8207061" y="3778834"/>
              <a:ext cx="2348264" cy="1165638"/>
            </a:xfrm>
            <a:custGeom>
              <a:avLst/>
              <a:gdLst>
                <a:gd name="T0" fmla="*/ 846 w 846"/>
                <a:gd name="T1" fmla="*/ 0 h 420"/>
                <a:gd name="T2" fmla="*/ 846 w 846"/>
                <a:gd name="T3" fmla="*/ 375 h 420"/>
                <a:gd name="T4" fmla="*/ 802 w 846"/>
                <a:gd name="T5" fmla="*/ 420 h 420"/>
                <a:gd name="T6" fmla="*/ 45 w 846"/>
                <a:gd name="T7" fmla="*/ 420 h 420"/>
                <a:gd name="T8" fmla="*/ 0 w 846"/>
                <a:gd name="T9" fmla="*/ 375 h 420"/>
                <a:gd name="T10" fmla="*/ 0 w 846"/>
                <a:gd name="T11" fmla="*/ 0 h 420"/>
                <a:gd name="T12" fmla="*/ 846 w 846"/>
                <a:gd name="T13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420">
                  <a:moveTo>
                    <a:pt x="846" y="0"/>
                  </a:moveTo>
                  <a:cubicBezTo>
                    <a:pt x="846" y="375"/>
                    <a:pt x="846" y="375"/>
                    <a:pt x="846" y="375"/>
                  </a:cubicBezTo>
                  <a:cubicBezTo>
                    <a:pt x="846" y="400"/>
                    <a:pt x="826" y="420"/>
                    <a:pt x="802" y="420"/>
                  </a:cubicBezTo>
                  <a:cubicBezTo>
                    <a:pt x="45" y="420"/>
                    <a:pt x="45" y="420"/>
                    <a:pt x="45" y="420"/>
                  </a:cubicBezTo>
                  <a:cubicBezTo>
                    <a:pt x="20" y="420"/>
                    <a:pt x="0" y="400"/>
                    <a:pt x="0" y="3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119" name="Grup 118"/>
            <p:cNvGrpSpPr/>
            <p:nvPr/>
          </p:nvGrpSpPr>
          <p:grpSpPr>
            <a:xfrm>
              <a:off x="8206783" y="3784105"/>
              <a:ext cx="2348821" cy="392013"/>
              <a:chOff x="1317366" y="3111232"/>
              <a:chExt cx="2340000" cy="392013"/>
            </a:xfrm>
          </p:grpSpPr>
          <p:sp>
            <p:nvSpPr>
              <p:cNvPr id="120" name="Rectangle 5"/>
              <p:cNvSpPr>
                <a:spLocks noChangeArrowheads="1"/>
              </p:cNvSpPr>
              <p:nvPr/>
            </p:nvSpPr>
            <p:spPr bwMode="auto">
              <a:xfrm>
                <a:off x="1317366" y="3111232"/>
                <a:ext cx="2340000" cy="153988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1" name="Freeform 6"/>
              <p:cNvSpPr>
                <a:spLocks/>
              </p:cNvSpPr>
              <p:nvPr/>
            </p:nvSpPr>
            <p:spPr bwMode="auto">
              <a:xfrm>
                <a:off x="2318298" y="3255595"/>
                <a:ext cx="338137" cy="247650"/>
              </a:xfrm>
              <a:custGeom>
                <a:avLst/>
                <a:gdLst>
                  <a:gd name="T0" fmla="*/ 99 w 213"/>
                  <a:gd name="T1" fmla="*/ 156 h 156"/>
                  <a:gd name="T2" fmla="*/ 213 w 213"/>
                  <a:gd name="T3" fmla="*/ 0 h 156"/>
                  <a:gd name="T4" fmla="*/ 0 w 213"/>
                  <a:gd name="T5" fmla="*/ 0 h 156"/>
                  <a:gd name="T6" fmla="*/ 99 w 213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56">
                    <a:moveTo>
                      <a:pt x="99" y="156"/>
                    </a:moveTo>
                    <a:lnTo>
                      <a:pt x="213" y="0"/>
                    </a:lnTo>
                    <a:lnTo>
                      <a:pt x="0" y="0"/>
                    </a:lnTo>
                    <a:lnTo>
                      <a:pt x="99" y="156"/>
                    </a:lnTo>
                    <a:close/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24" name="Metin kutusu 123"/>
            <p:cNvSpPr txBox="1"/>
            <p:nvPr/>
          </p:nvSpPr>
          <p:spPr>
            <a:xfrm>
              <a:off x="8528885" y="4190655"/>
              <a:ext cx="1704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dirty="0"/>
                <a:t>Ciltleri kurur</a:t>
              </a:r>
            </a:p>
            <a:p>
              <a:pPr algn="ctr"/>
              <a:r>
                <a:rPr lang="tr-TR" sz="1400" dirty="0"/>
                <a:t>ve kırışır.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1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1462656" y="568325"/>
            <a:ext cx="6218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Sigaranın Tetiklediği</a:t>
            </a:r>
          </a:p>
          <a:p>
            <a:pPr algn="ctr"/>
            <a:r>
              <a:rPr lang="tr-TR" sz="4800" b="1" dirty="0">
                <a:solidFill>
                  <a:srgbClr val="E61F4F"/>
                </a:solidFill>
              </a:rPr>
              <a:t>Hastalıklar</a:t>
            </a:r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485424" y="2137985"/>
            <a:ext cx="8173152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091" name="AutoShape 3"/>
          <p:cNvSpPr>
            <a:spLocks noChangeAspect="1" noChangeArrowheads="1" noTextEdit="1"/>
          </p:cNvSpPr>
          <p:nvPr/>
        </p:nvSpPr>
        <p:spPr bwMode="auto">
          <a:xfrm>
            <a:off x="2273378" y="852156"/>
            <a:ext cx="776288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092" name="Line 5"/>
          <p:cNvSpPr>
            <a:spLocks noChangeShapeType="1"/>
          </p:cNvSpPr>
          <p:nvPr/>
        </p:nvSpPr>
        <p:spPr bwMode="auto">
          <a:xfrm>
            <a:off x="2337710" y="3438861"/>
            <a:ext cx="682229" cy="0"/>
          </a:xfrm>
          <a:prstGeom prst="line">
            <a:avLst/>
          </a:prstGeom>
          <a:noFill/>
          <a:ln w="120650" cap="rnd">
            <a:solidFill>
              <a:srgbClr val="FAB5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093" name="Dikdörtgen 2092"/>
          <p:cNvSpPr/>
          <p:nvPr/>
        </p:nvSpPr>
        <p:spPr>
          <a:xfrm>
            <a:off x="2273378" y="2996993"/>
            <a:ext cx="898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Kanser</a:t>
            </a:r>
            <a:endParaRPr lang="tr-TR" dirty="0"/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5747350" y="3438861"/>
            <a:ext cx="682229" cy="0"/>
          </a:xfrm>
          <a:prstGeom prst="line">
            <a:avLst/>
          </a:prstGeom>
          <a:noFill/>
          <a:ln w="120650" cap="rnd">
            <a:solidFill>
              <a:srgbClr val="FAB5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02" name="Dikdörtgen 101"/>
          <p:cNvSpPr/>
          <p:nvPr/>
        </p:nvSpPr>
        <p:spPr>
          <a:xfrm>
            <a:off x="5747350" y="2996993"/>
            <a:ext cx="682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Felç</a:t>
            </a:r>
          </a:p>
        </p:txBody>
      </p:sp>
      <p:sp>
        <p:nvSpPr>
          <p:cNvPr id="103" name="Line 5"/>
          <p:cNvSpPr>
            <a:spLocks noChangeShapeType="1"/>
          </p:cNvSpPr>
          <p:nvPr/>
        </p:nvSpPr>
        <p:spPr bwMode="auto">
          <a:xfrm>
            <a:off x="3959585" y="4151664"/>
            <a:ext cx="682229" cy="0"/>
          </a:xfrm>
          <a:prstGeom prst="line">
            <a:avLst/>
          </a:prstGeom>
          <a:noFill/>
          <a:ln w="120650" cap="rnd">
            <a:solidFill>
              <a:srgbClr val="FAB5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04" name="Dikdörtgen 103"/>
          <p:cNvSpPr/>
          <p:nvPr/>
        </p:nvSpPr>
        <p:spPr>
          <a:xfrm>
            <a:off x="3821295" y="3709796"/>
            <a:ext cx="958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Astım</a:t>
            </a:r>
          </a:p>
        </p:txBody>
      </p:sp>
      <p:sp>
        <p:nvSpPr>
          <p:cNvPr id="105" name="Line 5"/>
          <p:cNvSpPr>
            <a:spLocks noChangeShapeType="1"/>
          </p:cNvSpPr>
          <p:nvPr/>
        </p:nvSpPr>
        <p:spPr bwMode="auto">
          <a:xfrm>
            <a:off x="3908773" y="5459770"/>
            <a:ext cx="682229" cy="0"/>
          </a:xfrm>
          <a:prstGeom prst="line">
            <a:avLst/>
          </a:prstGeom>
          <a:noFill/>
          <a:ln w="120650" cap="rnd">
            <a:solidFill>
              <a:srgbClr val="FAB5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06" name="Dikdörtgen 105"/>
          <p:cNvSpPr/>
          <p:nvPr/>
        </p:nvSpPr>
        <p:spPr>
          <a:xfrm>
            <a:off x="3680559" y="5017902"/>
            <a:ext cx="1099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Zatürre</a:t>
            </a:r>
          </a:p>
        </p:txBody>
      </p:sp>
      <p:sp>
        <p:nvSpPr>
          <p:cNvPr id="107" name="Line 5"/>
          <p:cNvSpPr>
            <a:spLocks noChangeShapeType="1"/>
          </p:cNvSpPr>
          <p:nvPr/>
        </p:nvSpPr>
        <p:spPr bwMode="auto">
          <a:xfrm>
            <a:off x="2056663" y="4755539"/>
            <a:ext cx="1172132" cy="0"/>
          </a:xfrm>
          <a:prstGeom prst="line">
            <a:avLst/>
          </a:prstGeom>
          <a:noFill/>
          <a:ln w="120650" cap="rnd">
            <a:solidFill>
              <a:srgbClr val="FAB5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08" name="Dikdörtgen 107"/>
          <p:cNvSpPr/>
          <p:nvPr/>
        </p:nvSpPr>
        <p:spPr>
          <a:xfrm>
            <a:off x="1847785" y="4036672"/>
            <a:ext cx="1589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Kalp ve mide</a:t>
            </a:r>
          </a:p>
          <a:p>
            <a:pPr algn="ctr"/>
            <a:r>
              <a:rPr lang="tr-TR" dirty="0"/>
              <a:t>hastalıkları</a:t>
            </a:r>
          </a:p>
        </p:txBody>
      </p:sp>
      <p:sp>
        <p:nvSpPr>
          <p:cNvPr id="109" name="Line 5"/>
          <p:cNvSpPr>
            <a:spLocks noChangeShapeType="1"/>
          </p:cNvSpPr>
          <p:nvPr/>
        </p:nvSpPr>
        <p:spPr bwMode="auto">
          <a:xfrm>
            <a:off x="5302594" y="4748280"/>
            <a:ext cx="1673773" cy="0"/>
          </a:xfrm>
          <a:prstGeom prst="line">
            <a:avLst/>
          </a:prstGeom>
          <a:noFill/>
          <a:ln w="120650" cap="rnd">
            <a:solidFill>
              <a:srgbClr val="FAB5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10" name="Dikdörtgen 109"/>
          <p:cNvSpPr/>
          <p:nvPr/>
        </p:nvSpPr>
        <p:spPr>
          <a:xfrm>
            <a:off x="5393625" y="3851169"/>
            <a:ext cx="149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Damar kalınlaşması</a:t>
            </a:r>
          </a:p>
          <a:p>
            <a:pPr algn="ctr"/>
            <a:r>
              <a:rPr lang="tr-TR" dirty="0"/>
              <a:t>ve daralması</a:t>
            </a: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>
            <a:off x="3695448" y="3048019"/>
            <a:ext cx="1172132" cy="0"/>
          </a:xfrm>
          <a:prstGeom prst="line">
            <a:avLst/>
          </a:prstGeom>
          <a:noFill/>
          <a:ln w="120650" cap="rnd">
            <a:solidFill>
              <a:srgbClr val="FAB5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22" name="Dikdörtgen 121"/>
          <p:cNvSpPr/>
          <p:nvPr/>
        </p:nvSpPr>
        <p:spPr>
          <a:xfrm>
            <a:off x="3496528" y="2329152"/>
            <a:ext cx="1458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Parmaklarda</a:t>
            </a:r>
          </a:p>
          <a:p>
            <a:pPr algn="ctr"/>
            <a:r>
              <a:rPr lang="tr-TR" dirty="0"/>
              <a:t>kangren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943" y="2441660"/>
            <a:ext cx="430313" cy="5737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710" y="3558669"/>
            <a:ext cx="430313" cy="585000"/>
          </a:xfrm>
          <a:prstGeom prst="rect">
            <a:avLst/>
          </a:prstGeom>
        </p:spPr>
      </p:pic>
      <p:pic>
        <p:nvPicPr>
          <p:cNvPr id="92" name="Resim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697" y="3910395"/>
            <a:ext cx="430313" cy="573750"/>
          </a:xfrm>
          <a:prstGeom prst="rect">
            <a:avLst/>
          </a:prstGeom>
        </p:spPr>
      </p:pic>
      <p:pic>
        <p:nvPicPr>
          <p:cNvPr id="93" name="Resim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499" y="3577915"/>
            <a:ext cx="368060" cy="490747"/>
          </a:xfrm>
          <a:prstGeom prst="rect">
            <a:avLst/>
          </a:prstGeom>
        </p:spPr>
      </p:pic>
      <p:pic>
        <p:nvPicPr>
          <p:cNvPr id="94" name="Resim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345" y="2340957"/>
            <a:ext cx="363759" cy="494522"/>
          </a:xfrm>
          <a:prstGeom prst="rect">
            <a:avLst/>
          </a:prstGeom>
        </p:spPr>
      </p:pic>
      <p:pic>
        <p:nvPicPr>
          <p:cNvPr id="95" name="Resim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131" y="4464836"/>
            <a:ext cx="337256" cy="458491"/>
          </a:xfrm>
          <a:prstGeom prst="rect">
            <a:avLst/>
          </a:prstGeom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044" y="3455165"/>
            <a:ext cx="327860" cy="4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8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5" grpId="0" animBg="1"/>
      <p:bldP spid="2092" grpId="0" animBg="1"/>
      <p:bldP spid="2093" grpId="0"/>
      <p:bldP spid="101" grpId="0" animBg="1"/>
      <p:bldP spid="102" grpId="0"/>
      <p:bldP spid="103" grpId="0" animBg="1"/>
      <p:bldP spid="104" grpId="0"/>
      <p:bldP spid="105" grpId="0" animBg="1"/>
      <p:bldP spid="106" grpId="0"/>
      <p:bldP spid="107" grpId="0" animBg="1"/>
      <p:bldP spid="108" grpId="0"/>
      <p:bldP spid="109" grpId="0" animBg="1"/>
      <p:bldP spid="110" grpId="0"/>
      <p:bldP spid="111" grpId="0" animBg="1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21" y="1750486"/>
            <a:ext cx="8229600" cy="4824536"/>
          </a:xfrm>
        </p:spPr>
        <p:txBody>
          <a:bodyPr>
            <a:normAutofit/>
          </a:bodyPr>
          <a:lstStyle/>
          <a:p>
            <a:r>
              <a:rPr lang="tr-TR" sz="2400" dirty="0"/>
              <a:t>Bitkinlik</a:t>
            </a:r>
            <a:r>
              <a:rPr lang="tr-TR" sz="2400" dirty="0" smtClean="0"/>
              <a:t>, dalgınlık</a:t>
            </a:r>
            <a:endParaRPr lang="tr-TR" sz="2400" dirty="0"/>
          </a:p>
          <a:p>
            <a:r>
              <a:rPr lang="tr-TR" sz="2400" dirty="0"/>
              <a:t>Gözde kanlanma</a:t>
            </a:r>
          </a:p>
          <a:p>
            <a:r>
              <a:rPr lang="tr-TR" sz="2400" dirty="0"/>
              <a:t>Uyku bozuklukları</a:t>
            </a:r>
          </a:p>
          <a:p>
            <a:r>
              <a:rPr lang="tr-TR" sz="2400" dirty="0"/>
              <a:t>Yürüme bozukluğu</a:t>
            </a:r>
          </a:p>
          <a:p>
            <a:r>
              <a:rPr lang="tr-TR" sz="2400" dirty="0"/>
              <a:t>Solunum güçlüğü</a:t>
            </a:r>
          </a:p>
          <a:p>
            <a:r>
              <a:rPr lang="tr-TR" sz="2400" dirty="0"/>
              <a:t>İlgi-istek kaybı</a:t>
            </a:r>
          </a:p>
          <a:p>
            <a:r>
              <a:rPr lang="tr-TR" sz="2400" dirty="0"/>
              <a:t>Bilişsel bozukluklar</a:t>
            </a:r>
          </a:p>
          <a:p>
            <a:r>
              <a:rPr lang="tr-TR" sz="2400" dirty="0"/>
              <a:t>Başarıda azalma</a:t>
            </a:r>
          </a:p>
          <a:p>
            <a:r>
              <a:rPr lang="tr-TR" sz="2400" dirty="0"/>
              <a:t>Suç işleme eğilimi</a:t>
            </a:r>
          </a:p>
          <a:p>
            <a:r>
              <a:rPr lang="tr-TR" sz="2400" dirty="0"/>
              <a:t>Evden uzaklaşma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291508" y="180826"/>
            <a:ext cx="6561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E61F4F"/>
                </a:solidFill>
              </a:rPr>
              <a:t>Uyuşturucu Kullanan </a:t>
            </a:r>
          </a:p>
          <a:p>
            <a:pPr algn="ctr"/>
            <a:r>
              <a:rPr lang="tr-TR" sz="4800" b="1" dirty="0" smtClean="0">
                <a:solidFill>
                  <a:srgbClr val="E61F4F"/>
                </a:solidFill>
              </a:rPr>
              <a:t>Kişiye Neler Olur</a:t>
            </a:r>
            <a:endParaRPr lang="tr-TR" sz="4800" b="1" dirty="0">
              <a:solidFill>
                <a:srgbClr val="E61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1581</TotalTime>
  <Words>1207</Words>
  <Application>Microsoft Office PowerPoint</Application>
  <PresentationFormat>Ekran Gösterisi (4:3)</PresentationFormat>
  <Paragraphs>210</Paragraphs>
  <Slides>28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Akış</vt:lpstr>
      <vt:lpstr>MADDE BAĞIMLILIĞI</vt:lpstr>
      <vt:lpstr>Madde bağımlılığı nedir?</vt:lpstr>
      <vt:lpstr>PowerPoint Sunusu</vt:lpstr>
      <vt:lpstr>BAĞIMLILIĞIN ÖZELLİKLERİ</vt:lpstr>
      <vt:lpstr>PowerPoint Sunusu</vt:lpstr>
      <vt:lpstr>PowerPoint Sunusu</vt:lpstr>
      <vt:lpstr>PowerPoint Sunusu</vt:lpstr>
      <vt:lpstr>PowerPoint Sunusu</vt:lpstr>
      <vt:lpstr>PowerPoint Sunusu</vt:lpstr>
      <vt:lpstr>Alkolün Sağlığa Etkileri</vt:lpstr>
      <vt:lpstr>PowerPoint Sunusu</vt:lpstr>
      <vt:lpstr>İÇKİ, SİGARA VE UYUŞTURUCUNUN YAPTIĞI TAHRİBATI HİÇBİR DÜŞMAN YAPMAZ!! </vt:lpstr>
      <vt:lpstr>PowerPoint Sunusu</vt:lpstr>
      <vt:lpstr>PowerPoint Sunusu</vt:lpstr>
      <vt:lpstr>PowerPoint Sunusu</vt:lpstr>
      <vt:lpstr>Nasıl kandırıyorlar?</vt:lpstr>
      <vt:lpstr>Ağa düşmemek için...</vt:lpstr>
      <vt:lpstr>Uzak kalmak</vt:lpstr>
      <vt:lpstr>Uygun kişiler</vt:lpstr>
      <vt:lpstr>Hayır diyebilmek</vt:lpstr>
      <vt:lpstr>Hayır demek neden bu kadar önemli?</vt:lpstr>
      <vt:lpstr>Hayır diyebiliyor musunuz?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 Bağımlılığı</dc:title>
  <dc:creator>user</dc:creator>
  <cp:lastModifiedBy>user</cp:lastModifiedBy>
  <cp:revision>22</cp:revision>
  <dcterms:created xsi:type="dcterms:W3CDTF">2018-04-14T15:19:04Z</dcterms:created>
  <dcterms:modified xsi:type="dcterms:W3CDTF">2018-04-24T21:46:09Z</dcterms:modified>
</cp:coreProperties>
</file>