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20" r:id="rId64"/>
  </p:sldIdLst>
  <p:sldSz cx="12192000" cy="6858000"/>
  <p:notesSz cx="6858000" cy="9144000"/>
  <p:embeddedFontLst>
    <p:embeddedFont>
      <p:font typeface="Century Gothic" pitchFamily="34" charset="0"/>
      <p:regular r:id="rId66"/>
      <p:bold r:id="rId67"/>
      <p:italic r:id="rId68"/>
      <p:boldItalic r:id="rId69"/>
    </p:embeddedFont>
    <p:embeddedFont>
      <p:font typeface="Calibri" pitchFamily="34" charset="0"/>
      <p:regular r:id="rId70"/>
      <p:bold r:id="rId71"/>
      <p:italic r:id="rId72"/>
      <p:boldItalic r:id="rId73"/>
    </p:embeddedFont>
    <p:embeddedFont>
      <p:font typeface="Impact" pitchFamily="34" charset="0"/>
      <p:regular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558"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38"/>
        <p:cNvGrpSpPr/>
        <p:nvPr/>
      </p:nvGrpSpPr>
      <p:grpSpPr>
        <a:xfrm>
          <a:off x="0" y="0"/>
          <a:ext cx="0" cy="0"/>
          <a:chOff x="0" y="0"/>
          <a:chExt cx="0" cy="0"/>
        </a:xfrm>
      </p:grpSpPr>
      <p:sp>
        <p:nvSpPr>
          <p:cNvPr id="39" name="Google Shape;39;p2"/>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262626"/>
              </a:buClr>
              <a:buSzPts val="5400"/>
              <a:buFont typeface="Century Gothic"/>
              <a:buNone/>
              <a:defRPr sz="54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0" name="Google Shape;40;p2"/>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Autofit/>
          </a:bodyPr>
          <a:lstStyle>
            <a:lvl1pPr marR="0" lvl="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R="0" lvl="1" algn="ctr"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2pPr>
            <a:lvl3pPr marR="0" lvl="2" algn="ctr"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3pPr>
            <a:lvl4pPr marR="0" lvl="3"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4pPr>
            <a:lvl5pPr marR="0" lvl="4"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5pPr>
            <a:lvl6pPr marR="0" lvl="5"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6pPr>
            <a:lvl7pPr marR="0" lvl="6"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7pPr>
            <a:lvl8pPr marR="0" lvl="7"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8pPr>
            <a:lvl9pPr marR="0" lvl="8"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41" name="Google Shape;41;p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2" name="Google Shape;42;p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3" name="Google Shape;43;p2"/>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Resim Yazısı">
  <p:cSld name="Başlık ve Resim Yazısı">
    <p:spTree>
      <p:nvGrpSpPr>
        <p:cNvPr id="1" name="Shape 104"/>
        <p:cNvGrpSpPr/>
        <p:nvPr/>
      </p:nvGrpSpPr>
      <p:grpSpPr>
        <a:xfrm>
          <a:off x="0" y="0"/>
          <a:ext cx="0" cy="0"/>
          <a:chOff x="0" y="0"/>
          <a:chExt cx="0" cy="0"/>
        </a:xfrm>
      </p:grpSpPr>
      <p:sp>
        <p:nvSpPr>
          <p:cNvPr id="105" name="Google Shape;105;p11"/>
          <p:cNvSpPr txBox="1">
            <a:spLocks noGrp="1"/>
          </p:cNvSpPr>
          <p:nvPr>
            <p:ph type="title"/>
          </p:nvPr>
        </p:nvSpPr>
        <p:spPr>
          <a:xfrm>
            <a:off x="2589212" y="609600"/>
            <a:ext cx="8915399" cy="3117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6" name="Google Shape;106;p11"/>
          <p:cNvSpPr txBox="1">
            <a:spLocks noGrp="1"/>
          </p:cNvSpPr>
          <p:nvPr>
            <p:ph type="body" idx="1"/>
          </p:nvPr>
        </p:nvSpPr>
        <p:spPr>
          <a:xfrm>
            <a:off x="2589212" y="4354046"/>
            <a:ext cx="8915399" cy="15558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07" name="Google Shape;107;p1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8" name="Google Shape;108;p1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9" name="Google Shape;109;p11"/>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sim Yazılı Alıntı">
  <p:cSld name="Resim Yazılı Alıntı">
    <p:spTree>
      <p:nvGrpSpPr>
        <p:cNvPr id="1" name="Shape 111"/>
        <p:cNvGrpSpPr/>
        <p:nvPr/>
      </p:nvGrpSpPr>
      <p:grpSpPr>
        <a:xfrm>
          <a:off x="0" y="0"/>
          <a:ext cx="0" cy="0"/>
          <a:chOff x="0" y="0"/>
          <a:chExt cx="0" cy="0"/>
        </a:xfrm>
      </p:grpSpPr>
      <p:sp>
        <p:nvSpPr>
          <p:cNvPr id="112" name="Google Shape;112;p12"/>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3" name="Google Shape;113;p12"/>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000"/>
              </a:spcBef>
              <a:spcAft>
                <a:spcPts val="0"/>
              </a:spcAft>
              <a:buClr>
                <a:schemeClr val="accent1"/>
              </a:buClr>
              <a:buSzPts val="1600"/>
              <a:buFont typeface="Noto Sans Symbols"/>
              <a:buNone/>
              <a:defRPr sz="1600" b="0" i="0" u="none" strike="noStrike" cap="none">
                <a:solidFill>
                  <a:srgbClr val="7F7F7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4" name="Google Shape;114;p12"/>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5" name="Google Shape;115;p1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6" name="Google Shape;116;p1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7" name="Google Shape;117;p12"/>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
        <p:nvSpPr>
          <p:cNvPr id="119" name="Google Shape;119;p12"/>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tr-TR" sz="8000" b="0" i="0" u="none" strike="noStrike" cap="none">
                <a:solidFill>
                  <a:schemeClr val="accent1"/>
                </a:solidFill>
                <a:latin typeface="Arial"/>
                <a:ea typeface="Arial"/>
                <a:cs typeface="Arial"/>
                <a:sym typeface="Arial"/>
              </a:rPr>
              <a:t>“</a:t>
            </a:r>
            <a:endParaRPr/>
          </a:p>
        </p:txBody>
      </p:sp>
      <p:sp>
        <p:nvSpPr>
          <p:cNvPr id="120" name="Google Shape;120;p12"/>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tr-TR" sz="8000" b="0" i="0" u="none" strike="noStrike" cap="none">
                <a:solidFill>
                  <a:schemeClr val="accent1"/>
                </a:solidFill>
                <a:latin typeface="Arial"/>
                <a:ea typeface="Arial"/>
                <a:cs typeface="Arial"/>
                <a:sym typeface="Arial"/>
              </a:rPr>
              <a:t>”</a:t>
            </a:r>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sim Kartı">
  <p:cSld name="İsim Kartı">
    <p:spTree>
      <p:nvGrpSpPr>
        <p:cNvPr id="1" name="Shape 121"/>
        <p:cNvGrpSpPr/>
        <p:nvPr/>
      </p:nvGrpSpPr>
      <p:grpSpPr>
        <a:xfrm>
          <a:off x="0" y="0"/>
          <a:ext cx="0" cy="0"/>
          <a:chOff x="0" y="0"/>
          <a:chExt cx="0" cy="0"/>
        </a:xfrm>
      </p:grpSpPr>
      <p:sp>
        <p:nvSpPr>
          <p:cNvPr id="122" name="Google Shape;122;p13"/>
          <p:cNvSpPr txBox="1">
            <a:spLocks noGrp="1"/>
          </p:cNvSpPr>
          <p:nvPr>
            <p:ph type="title"/>
          </p:nvPr>
        </p:nvSpPr>
        <p:spPr>
          <a:xfrm>
            <a:off x="2589213" y="2438400"/>
            <a:ext cx="8915400" cy="272484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3" name="Google Shape;123;p13"/>
          <p:cNvSpPr txBox="1">
            <a:spLocks noGrp="1"/>
          </p:cNvSpPr>
          <p:nvPr>
            <p:ph type="body" idx="1"/>
          </p:nvPr>
        </p:nvSpPr>
        <p:spPr>
          <a:xfrm>
            <a:off x="2589213" y="5181600"/>
            <a:ext cx="8915400" cy="72962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4" name="Google Shape;124;p1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5" name="Google Shape;125;p1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6" name="Google Shape;126;p13"/>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ıntı İsim Kartı">
  <p:cSld name="Alıntı İsim Kartı">
    <p:spTree>
      <p:nvGrpSpPr>
        <p:cNvPr id="1" name="Shape 128"/>
        <p:cNvGrpSpPr/>
        <p:nvPr/>
      </p:nvGrpSpPr>
      <p:grpSpPr>
        <a:xfrm>
          <a:off x="0" y="0"/>
          <a:ext cx="0" cy="0"/>
          <a:chOff x="0" y="0"/>
          <a:chExt cx="0" cy="0"/>
        </a:xfrm>
      </p:grpSpPr>
      <p:sp>
        <p:nvSpPr>
          <p:cNvPr id="129" name="Google Shape;129;p14"/>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0" name="Google Shape;130;p14"/>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1" name="Google Shape;131;p14"/>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2" name="Google Shape;132;p1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3" name="Google Shape;133;p1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4" name="Google Shape;134;p14"/>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
        <p:nvSpPr>
          <p:cNvPr id="136" name="Google Shape;136;p14"/>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tr-TR" sz="8000" b="0" i="0" u="none" strike="noStrike" cap="none">
                <a:solidFill>
                  <a:schemeClr val="accent1"/>
                </a:solidFill>
                <a:latin typeface="Arial"/>
                <a:ea typeface="Arial"/>
                <a:cs typeface="Arial"/>
                <a:sym typeface="Arial"/>
              </a:rPr>
              <a:t>“</a:t>
            </a:r>
            <a:endParaRPr/>
          </a:p>
        </p:txBody>
      </p:sp>
      <p:sp>
        <p:nvSpPr>
          <p:cNvPr id="137" name="Google Shape;137;p1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tr-TR" sz="8000" b="0" i="0" u="none" strike="noStrike" cap="none">
                <a:solidFill>
                  <a:schemeClr val="accent1"/>
                </a:solidFill>
                <a:latin typeface="Arial"/>
                <a:ea typeface="Arial"/>
                <a:cs typeface="Arial"/>
                <a:sym typeface="Arial"/>
              </a:rPr>
              <a:t>”</a:t>
            </a:r>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oğru veya Yanlış">
  <p:cSld name="Doğru veya Yanlış">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0" name="Google Shape;140;p15"/>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1" name="Google Shape;141;p15"/>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2" name="Google Shape;142;p1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3" name="Google Shape;143;p1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4" name="Google Shape;144;p15"/>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8" name="Google Shape;148;p16"/>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9" name="Google Shape;149;p1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0" name="Google Shape;150;p1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1" name="Google Shape;151;p1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5" name="Google Shape;155;p17"/>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6" name="Google Shape;156;p1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7" name="Google Shape;157;p1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8" name="Google Shape;158;p1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7" name="Google Shape;47;p3"/>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8" name="Google Shape;48;p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9" name="Google Shape;49;p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0" name="Google Shape;50;p3"/>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52"/>
        <p:cNvGrpSpPr/>
        <p:nvPr/>
      </p:nvGrpSpPr>
      <p:grpSpPr>
        <a:xfrm>
          <a:off x="0" y="0"/>
          <a:ext cx="0" cy="0"/>
          <a:chOff x="0" y="0"/>
          <a:chExt cx="0" cy="0"/>
        </a:xfrm>
      </p:grpSpPr>
      <p:sp>
        <p:nvSpPr>
          <p:cNvPr id="53" name="Google Shape;53;p4"/>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262626"/>
              </a:buClr>
              <a:buSzPts val="4000"/>
              <a:buFont typeface="Century Gothic"/>
              <a:buNone/>
              <a:defRPr sz="40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4" name="Google Shape;54;p4"/>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000"/>
              </a:spcBef>
              <a:spcAft>
                <a:spcPts val="0"/>
              </a:spcAft>
              <a:buClr>
                <a:schemeClr val="accent1"/>
              </a:buClr>
              <a:buSzPts val="2000"/>
              <a:buFont typeface="Noto Sans Symbols"/>
              <a:buNone/>
              <a:defRPr sz="20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55" name="Google Shape;55;p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6" name="Google Shape;56;p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7" name="Google Shape;57;p4"/>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59"/>
        <p:cNvGrpSpPr/>
        <p:nvPr/>
      </p:nvGrpSpPr>
      <p:grpSpPr>
        <a:xfrm>
          <a:off x="0" y="0"/>
          <a:ext cx="0" cy="0"/>
          <a:chOff x="0" y="0"/>
          <a:chExt cx="0" cy="0"/>
        </a:xfrm>
      </p:grpSpPr>
      <p:sp>
        <p:nvSpPr>
          <p:cNvPr id="60" name="Google Shape;60;p5"/>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1" name="Google Shape;61;p5"/>
          <p:cNvSpPr txBox="1">
            <a:spLocks noGrp="1"/>
          </p:cNvSpPr>
          <p:nvPr>
            <p:ph type="body" idx="1"/>
          </p:nvPr>
        </p:nvSpPr>
        <p:spPr>
          <a:xfrm>
            <a:off x="2589212" y="2133600"/>
            <a:ext cx="4313864" cy="3777622"/>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2" name="Google Shape;62;p5"/>
          <p:cNvSpPr txBox="1">
            <a:spLocks noGrp="1"/>
          </p:cNvSpPr>
          <p:nvPr>
            <p:ph type="body" idx="2"/>
          </p:nvPr>
        </p:nvSpPr>
        <p:spPr>
          <a:xfrm>
            <a:off x="7190747" y="2126222"/>
            <a:ext cx="4313864" cy="3777622"/>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3" name="Google Shape;63;p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 name="Google Shape;65;p5"/>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9" name="Google Shape;69;p6"/>
          <p:cNvSpPr txBox="1">
            <a:spLocks noGrp="1"/>
          </p:cNvSpPr>
          <p:nvPr>
            <p:ph type="body" idx="1"/>
          </p:nvPr>
        </p:nvSpPr>
        <p:spPr>
          <a:xfrm>
            <a:off x="2939373" y="1972703"/>
            <a:ext cx="3992732" cy="5762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70" name="Google Shape;70;p6"/>
          <p:cNvSpPr txBox="1">
            <a:spLocks noGrp="1"/>
          </p:cNvSpPr>
          <p:nvPr>
            <p:ph type="body" idx="2"/>
          </p:nvPr>
        </p:nvSpPr>
        <p:spPr>
          <a:xfrm>
            <a:off x="2589212" y="2548966"/>
            <a:ext cx="4342893" cy="335406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1" name="Google Shape;71;p6"/>
          <p:cNvSpPr txBox="1">
            <a:spLocks noGrp="1"/>
          </p:cNvSpPr>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72" name="Google Shape;72;p6"/>
          <p:cNvSpPr txBox="1">
            <a:spLocks noGrp="1"/>
          </p:cNvSpPr>
          <p:nvPr>
            <p:ph type="body" idx="4"/>
          </p:nvPr>
        </p:nvSpPr>
        <p:spPr>
          <a:xfrm>
            <a:off x="7166957" y="2545738"/>
            <a:ext cx="4338674" cy="335406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3" name="Google Shape;73;p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Google Shape;74;p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5" name="Google Shape;75;p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9" name="Google Shape;79;p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0" name="Google Shape;80;p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1" name="Google Shape;81;p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83"/>
        <p:cNvGrpSpPr/>
        <p:nvPr/>
      </p:nvGrpSpPr>
      <p:grpSpPr>
        <a:xfrm>
          <a:off x="0" y="0"/>
          <a:ext cx="0" cy="0"/>
          <a:chOff x="0" y="0"/>
          <a:chExt cx="0" cy="0"/>
        </a:xfrm>
      </p:grpSpPr>
      <p:sp>
        <p:nvSpPr>
          <p:cNvPr id="84" name="Google Shape;84;p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5" name="Google Shape;85;p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6" name="Google Shape;86;p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88"/>
        <p:cNvGrpSpPr/>
        <p:nvPr/>
      </p:nvGrpSpPr>
      <p:grpSpPr>
        <a:xfrm>
          <a:off x="0" y="0"/>
          <a:ext cx="0" cy="0"/>
          <a:chOff x="0" y="0"/>
          <a:chExt cx="0" cy="0"/>
        </a:xfrm>
      </p:grpSpPr>
      <p:sp>
        <p:nvSpPr>
          <p:cNvPr id="89" name="Google Shape;89;p9"/>
          <p:cNvSpPr txBox="1">
            <a:spLocks noGrp="1"/>
          </p:cNvSpPr>
          <p:nvPr>
            <p:ph type="title"/>
          </p:nvPr>
        </p:nvSpPr>
        <p:spPr>
          <a:xfrm>
            <a:off x="2589212" y="446088"/>
            <a:ext cx="3505199" cy="97631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262626"/>
              </a:buClr>
              <a:buSzPts val="2000"/>
              <a:buFont typeface="Century Gothic"/>
              <a:buNone/>
              <a:defRPr sz="20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0" name="Google Shape;90;p9"/>
          <p:cNvSpPr txBox="1">
            <a:spLocks noGrp="1"/>
          </p:cNvSpPr>
          <p:nvPr>
            <p:ph type="body" idx="1"/>
          </p:nvPr>
        </p:nvSpPr>
        <p:spPr>
          <a:xfrm>
            <a:off x="6323012" y="446088"/>
            <a:ext cx="5181600" cy="5414963"/>
          </a:xfrm>
          <a:prstGeom prst="rect">
            <a:avLst/>
          </a:prstGeom>
          <a:noFill/>
          <a:ln>
            <a:noFill/>
          </a:ln>
        </p:spPr>
        <p:txBody>
          <a:bodyPr spcFirstLastPara="1" wrap="square" lIns="91425" tIns="45700" rIns="91425" bIns="45700" anchor="ctr"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1" name="Google Shape;91;p9"/>
          <p:cNvSpPr txBox="1">
            <a:spLocks noGrp="1"/>
          </p:cNvSpPr>
          <p:nvPr>
            <p:ph type="body" idx="2"/>
          </p:nvPr>
        </p:nvSpPr>
        <p:spPr>
          <a:xfrm>
            <a:off x="2589212" y="1598613"/>
            <a:ext cx="3505199" cy="426243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92" name="Google Shape;92;p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3" name="Google Shape;93;p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4" name="Google Shape;94;p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96"/>
        <p:cNvGrpSpPr/>
        <p:nvPr/>
      </p:nvGrpSpPr>
      <p:grpSpPr>
        <a:xfrm>
          <a:off x="0" y="0"/>
          <a:ext cx="0" cy="0"/>
          <a:chOff x="0" y="0"/>
          <a:chExt cx="0" cy="0"/>
        </a:xfrm>
      </p:grpSpPr>
      <p:sp>
        <p:nvSpPr>
          <p:cNvPr id="97" name="Google Shape;97;p10"/>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262626"/>
              </a:buClr>
              <a:buSzPts val="2400"/>
              <a:buFont typeface="Century Gothic"/>
              <a:buNone/>
              <a:defRPr sz="24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8" name="Google Shape;98;p10"/>
          <p:cNvSpPr>
            <a:spLocks noGrp="1"/>
          </p:cNvSpPr>
          <p:nvPr>
            <p:ph type="pic" idx="2"/>
          </p:nvPr>
        </p:nvSpPr>
        <p:spPr>
          <a:xfrm>
            <a:off x="2589212" y="634965"/>
            <a:ext cx="8915400" cy="3854970"/>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99" name="Google Shape;99;p10"/>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00" name="Google Shape;100;p1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1" name="Google Shape;101;p1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2" name="Google Shape;102;p10"/>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a:path>
          <a:tileRect/>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 y="228600"/>
            <a:ext cx="2851516" cy="6638628"/>
            <a:chOff x="2487613" y="285750"/>
            <a:chExt cx="2428875" cy="5654676"/>
          </a:xfrm>
        </p:grpSpPr>
        <p:sp>
          <p:nvSpPr>
            <p:cNvPr id="7" name="Google Shape;7;p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1"/>
          <p:cNvGrpSpPr/>
          <p:nvPr/>
        </p:nvGrpSpPr>
        <p:grpSpPr>
          <a:xfrm>
            <a:off x="27222" y="-786"/>
            <a:ext cx="2356674" cy="6854039"/>
            <a:chOff x="6627813" y="194833"/>
            <a:chExt cx="1952625" cy="5678918"/>
          </a:xfrm>
        </p:grpSpPr>
        <p:sp>
          <p:nvSpPr>
            <p:cNvPr id="20" name="Google Shape;20;p1"/>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1"/>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 name="Google Shape;34;p1"/>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5" name="Google Shape;35;p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images.google.com/imgres?imgurl=http://www.maxandmaudes.com/images/products/2311.jpg&amp;imgrefurl=http://www.maxandmaudes.com/swimwear.htm&amp;h=214&amp;w=176&amp;sz=40&amp;hl=en&amp;start=1&amp;tbnid=uUmbP3mbU1ALvM:&amp;tbnh=106&amp;tbnw=87&amp;prev=/images?q=bathing+suit+for+kids&amp;svnum=10&amp;hl=en&amp;lr="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images.google.com.tr/imgres?imgurl=http://unyezile.com/tel.gif&amp;imgrefurl=http://www.bloggertr.com/yazi/turktelekom-web-sitelerine-erisimi-engelliyor/&amp;usg=__pmPJdoxQL8h-rBHF5HLNc7FuNlA=&amp;h=382&amp;w=491&amp;sz=12&amp;hl=tr&amp;start=226&amp;um=1&amp;tbnid=_VdYqwvLY2PMVM:&amp;tbnh=101&amp;tbnw=130&amp;prev=/images?q=%C3%A7ocuk+istismar%C4%B1&amp;ndsp=20&amp;hl=tr&amp;sa=N&amp;start=220&amp;um=1"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8800"/>
              <a:buFont typeface="Arial"/>
              <a:buNone/>
            </a:pPr>
            <a:r>
              <a:rPr lang="tr-TR" sz="8800" b="1" i="0" u="none" strike="noStrike" cap="none">
                <a:solidFill>
                  <a:schemeClr val="dk1"/>
                </a:solidFill>
                <a:latin typeface="Arial"/>
                <a:ea typeface="Arial"/>
                <a:cs typeface="Arial"/>
                <a:sym typeface="Arial"/>
              </a:rPr>
              <a:t>Çocuk İhmali ve İstismarı</a:t>
            </a:r>
            <a:endParaRPr sz="8800" b="1" i="0" u="none" strike="noStrike" cap="none">
              <a:solidFill>
                <a:schemeClr val="dk1"/>
              </a:solidFill>
              <a:latin typeface="Arial"/>
              <a:ea typeface="Arial"/>
              <a:cs typeface="Arial"/>
              <a:sym typeface="Arial"/>
            </a:endParaRPr>
          </a:p>
        </p:txBody>
      </p:sp>
      <p:sp>
        <p:nvSpPr>
          <p:cNvPr id="165" name="Google Shape;165;p18"/>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800"/>
              <a:buFont typeface="Noto Sans Symbols"/>
              <a:buNone/>
            </a:pPr>
            <a:endParaRPr sz="1800" b="0" i="0" u="none" strike="noStrike" cap="none">
              <a:solidFill>
                <a:srgbClr val="595959"/>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Fiziksel İstismar</a:t>
            </a:r>
            <a:endParaRPr sz="4000" b="1" i="0" u="none" strike="noStrike" cap="none">
              <a:solidFill>
                <a:srgbClr val="FF0000"/>
              </a:solidFill>
              <a:latin typeface="Arial"/>
              <a:ea typeface="Arial"/>
              <a:cs typeface="Arial"/>
              <a:sym typeface="Arial"/>
            </a:endParaRPr>
          </a:p>
        </p:txBody>
      </p:sp>
      <p:sp>
        <p:nvSpPr>
          <p:cNvPr id="219" name="Google Shape;219;p27"/>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3000"/>
              <a:buFont typeface="Noto Sans Symbols"/>
              <a:buChar char="•"/>
            </a:pPr>
            <a:r>
              <a:rPr lang="tr-TR" sz="3000" b="1" i="0" u="none" strike="noStrike" cap="none">
                <a:solidFill>
                  <a:schemeClr val="dk1"/>
                </a:solidFill>
                <a:latin typeface="Arial"/>
                <a:ea typeface="Arial"/>
                <a:cs typeface="Arial"/>
                <a:sym typeface="Arial"/>
              </a:rPr>
              <a:t>Çocuğun kaza dışı sebeple bir yetişkin tarafından yaralanması ve örselenmesidir</a:t>
            </a:r>
            <a:endParaRPr sz="3000" b="1" i="0" u="none" strike="noStrike" cap="none">
              <a:solidFill>
                <a:schemeClr val="dk1"/>
              </a:solidFill>
              <a:latin typeface="Arial"/>
              <a:ea typeface="Arial"/>
              <a:cs typeface="Arial"/>
              <a:sym typeface="Arial"/>
            </a:endParaRPr>
          </a:p>
          <a:p>
            <a:pPr marL="342900" marR="0" lvl="0" indent="-342900" algn="l" rtl="0">
              <a:spcBef>
                <a:spcPts val="600"/>
              </a:spcBef>
              <a:spcAft>
                <a:spcPts val="0"/>
              </a:spcAft>
              <a:buClr>
                <a:schemeClr val="accent1"/>
              </a:buClr>
              <a:buSzPts val="3000"/>
              <a:buFont typeface="Noto Sans Symbols"/>
              <a:buChar char="•"/>
            </a:pPr>
            <a:r>
              <a:rPr lang="tr-TR" sz="3000" b="1" i="0" u="none" strike="noStrike" cap="none">
                <a:solidFill>
                  <a:schemeClr val="dk1"/>
                </a:solidFill>
                <a:latin typeface="Arial"/>
                <a:ea typeface="Arial"/>
                <a:cs typeface="Arial"/>
                <a:sym typeface="Arial"/>
              </a:rPr>
              <a:t>Bir tokattan başlayarak çeşitli aletlerin kullanılmasına kadar devam edebilir</a:t>
            </a:r>
            <a:endParaRPr sz="3000" b="1" i="0" u="none" strike="noStrike" cap="none">
              <a:solidFill>
                <a:schemeClr val="dk1"/>
              </a:solidFill>
              <a:latin typeface="Arial"/>
              <a:ea typeface="Arial"/>
              <a:cs typeface="Arial"/>
              <a:sym typeface="Arial"/>
            </a:endParaRPr>
          </a:p>
          <a:p>
            <a:pPr marL="342900" marR="0" lvl="0" indent="-342900" algn="l" rtl="0">
              <a:spcBef>
                <a:spcPts val="600"/>
              </a:spcBef>
              <a:spcAft>
                <a:spcPts val="0"/>
              </a:spcAft>
              <a:buClr>
                <a:schemeClr val="accent1"/>
              </a:buClr>
              <a:buSzPts val="3000"/>
              <a:buFont typeface="Noto Sans Symbols"/>
              <a:buChar char="•"/>
            </a:pPr>
            <a:r>
              <a:rPr lang="tr-TR" sz="3000" b="1" i="0" u="none" strike="noStrike" cap="none">
                <a:solidFill>
                  <a:schemeClr val="dk1"/>
                </a:solidFill>
                <a:latin typeface="Arial"/>
                <a:ea typeface="Arial"/>
                <a:cs typeface="Arial"/>
                <a:sym typeface="Arial"/>
              </a:rPr>
              <a:t>En yaygın rastlanılan ve belirlenmesi en kolay olan istismar tipidir.</a:t>
            </a:r>
            <a:endParaRPr sz="3000" b="1" i="0" u="none" strike="noStrike" cap="none">
              <a:solidFill>
                <a:schemeClr val="dk1"/>
              </a:solidFill>
              <a:latin typeface="Arial"/>
              <a:ea typeface="Arial"/>
              <a:cs typeface="Arial"/>
              <a:sym typeface="Arial"/>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Duygusal İstismar</a:t>
            </a:r>
            <a:endParaRPr sz="4000" b="1" i="0" u="none" strike="noStrike" cap="none">
              <a:solidFill>
                <a:srgbClr val="FF0000"/>
              </a:solidFill>
              <a:latin typeface="Arial"/>
              <a:ea typeface="Arial"/>
              <a:cs typeface="Arial"/>
              <a:sym typeface="Arial"/>
            </a:endParaRPr>
          </a:p>
        </p:txBody>
      </p:sp>
      <p:sp>
        <p:nvSpPr>
          <p:cNvPr id="225" name="Google Shape;225;p28"/>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Çocuğun  gereksinim duyduğu ilgi, sevgi ve bakımdan  yoksun bırakılarak psikolojik hasara uğratılmasıdır</a:t>
            </a:r>
            <a:endParaRPr sz="2800" b="1" i="0" u="none" strike="noStrike" cap="none">
              <a:solidFill>
                <a:schemeClr val="dk1"/>
              </a:solidFill>
              <a:latin typeface="Arial"/>
              <a:ea typeface="Arial"/>
              <a:cs typeface="Arial"/>
              <a:sym typeface="Arial"/>
            </a:endParaRPr>
          </a:p>
          <a:p>
            <a:pPr marL="342900" marR="0" lvl="0" indent="-342900" algn="l" rtl="0">
              <a:spcBef>
                <a:spcPts val="625"/>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Tanımlanması en zor ancak en sık gerçekleşen istismar türüdür</a:t>
            </a:r>
            <a:endParaRPr sz="2800" b="1" i="0" u="none" strike="noStrike" cap="none">
              <a:solidFill>
                <a:schemeClr val="dk1"/>
              </a:solidFill>
              <a:latin typeface="Arial"/>
              <a:ea typeface="Arial"/>
              <a:cs typeface="Arial"/>
              <a:sym typeface="Arial"/>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Duygusal İstismar Çeşitleri</a:t>
            </a:r>
            <a:endParaRPr sz="4000" b="1" i="0" u="none" strike="noStrike" cap="none">
              <a:solidFill>
                <a:srgbClr val="FF0000"/>
              </a:solidFill>
              <a:latin typeface="Arial"/>
              <a:ea typeface="Arial"/>
              <a:cs typeface="Arial"/>
              <a:sym typeface="Arial"/>
            </a:endParaRPr>
          </a:p>
        </p:txBody>
      </p:sp>
      <p:sp>
        <p:nvSpPr>
          <p:cNvPr id="231" name="Google Shape;231;p29"/>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accent1"/>
              </a:buClr>
              <a:buSzPts val="2590"/>
              <a:buFont typeface="Noto Sans Symbols"/>
              <a:buChar char="•"/>
            </a:pPr>
            <a:r>
              <a:rPr lang="tr-TR" sz="2590" b="1" i="0" u="none" strike="noStrike" cap="none">
                <a:solidFill>
                  <a:schemeClr val="dk1"/>
                </a:solidFill>
                <a:latin typeface="Arial"/>
                <a:ea typeface="Arial"/>
                <a:cs typeface="Arial"/>
                <a:sym typeface="Arial"/>
              </a:rPr>
              <a:t>Aşağılama, yalnız bırakma, ayırma, </a:t>
            </a:r>
            <a:endParaRPr/>
          </a:p>
          <a:p>
            <a:pPr marL="342900" marR="0" lvl="0" indent="-342900" algn="l" rtl="0">
              <a:lnSpc>
                <a:spcPct val="80000"/>
              </a:lnSpc>
              <a:spcBef>
                <a:spcPts val="625"/>
              </a:spcBef>
              <a:spcAft>
                <a:spcPts val="0"/>
              </a:spcAft>
              <a:buClr>
                <a:schemeClr val="accent1"/>
              </a:buClr>
              <a:buSzPts val="2590"/>
              <a:buFont typeface="Noto Sans Symbols"/>
              <a:buChar char="•"/>
            </a:pPr>
            <a:r>
              <a:rPr lang="tr-TR" sz="2590" b="1" i="0" u="none" strike="noStrike" cap="none">
                <a:solidFill>
                  <a:schemeClr val="dk1"/>
                </a:solidFill>
                <a:latin typeface="Arial"/>
                <a:ea typeface="Arial"/>
                <a:cs typeface="Arial"/>
                <a:sym typeface="Arial"/>
              </a:rPr>
              <a:t>Korkutma, yıldırma, tehdit etme, suça yöneltme, </a:t>
            </a:r>
            <a:endParaRPr/>
          </a:p>
          <a:p>
            <a:pPr marL="342900" marR="0" lvl="0" indent="-342900" algn="l" rtl="0">
              <a:lnSpc>
                <a:spcPct val="80000"/>
              </a:lnSpc>
              <a:spcBef>
                <a:spcPts val="625"/>
              </a:spcBef>
              <a:spcAft>
                <a:spcPts val="0"/>
              </a:spcAft>
              <a:buClr>
                <a:schemeClr val="accent1"/>
              </a:buClr>
              <a:buSzPts val="2590"/>
              <a:buFont typeface="Noto Sans Symbols"/>
              <a:buChar char="•"/>
            </a:pPr>
            <a:r>
              <a:rPr lang="tr-TR" sz="2590" b="1" i="0" u="none" strike="noStrike" cap="none">
                <a:solidFill>
                  <a:schemeClr val="dk1"/>
                </a:solidFill>
                <a:latin typeface="Arial"/>
                <a:ea typeface="Arial"/>
                <a:cs typeface="Arial"/>
                <a:sym typeface="Arial"/>
              </a:rPr>
              <a:t>Önemsememe, küçük düşürme, alaylı konuşma, </a:t>
            </a:r>
            <a:endParaRPr/>
          </a:p>
          <a:p>
            <a:pPr marL="342900" marR="0" lvl="0" indent="-342900" algn="l" rtl="0">
              <a:lnSpc>
                <a:spcPct val="80000"/>
              </a:lnSpc>
              <a:spcBef>
                <a:spcPts val="625"/>
              </a:spcBef>
              <a:spcAft>
                <a:spcPts val="0"/>
              </a:spcAft>
              <a:buClr>
                <a:schemeClr val="accent1"/>
              </a:buClr>
              <a:buSzPts val="2590"/>
              <a:buFont typeface="Noto Sans Symbols"/>
              <a:buChar char="•"/>
            </a:pPr>
            <a:r>
              <a:rPr lang="tr-TR" sz="2590" b="1" i="0" u="none" strike="noStrike" cap="none">
                <a:solidFill>
                  <a:schemeClr val="dk1"/>
                </a:solidFill>
                <a:latin typeface="Arial"/>
                <a:ea typeface="Arial"/>
                <a:cs typeface="Arial"/>
                <a:sym typeface="Arial"/>
              </a:rPr>
              <a:t>Lakap takma, aşırı baskı ve otorite kurma</a:t>
            </a:r>
            <a:endParaRPr sz="2590" b="1" i="0" u="none" strike="noStrike" cap="none">
              <a:solidFill>
                <a:schemeClr val="dk1"/>
              </a:solidFill>
              <a:latin typeface="Arial"/>
              <a:ea typeface="Arial"/>
              <a:cs typeface="Arial"/>
              <a:sym typeface="Arial"/>
            </a:endParaRPr>
          </a:p>
          <a:p>
            <a:pPr marL="342900" marR="0" lvl="0" indent="-342900" algn="l" rtl="0">
              <a:lnSpc>
                <a:spcPct val="80000"/>
              </a:lnSpc>
              <a:spcBef>
                <a:spcPts val="625"/>
              </a:spcBef>
              <a:spcAft>
                <a:spcPts val="0"/>
              </a:spcAft>
              <a:buClr>
                <a:schemeClr val="accent1"/>
              </a:buClr>
              <a:buSzPts val="2590"/>
              <a:buFont typeface="Noto Sans Symbols"/>
              <a:buChar char="•"/>
            </a:pPr>
            <a:r>
              <a:rPr lang="tr-TR" sz="2590" b="1" i="0" u="none" strike="noStrike" cap="none">
                <a:solidFill>
                  <a:schemeClr val="dk1"/>
                </a:solidFill>
                <a:latin typeface="Arial"/>
                <a:ea typeface="Arial"/>
                <a:cs typeface="Arial"/>
                <a:sym typeface="Arial"/>
              </a:rPr>
              <a:t>Duygusal bakımdan gereksinimlerin karşılanmaması, </a:t>
            </a:r>
            <a:endParaRPr/>
          </a:p>
          <a:p>
            <a:pPr marL="342900" marR="0" lvl="0" indent="-342900" algn="l" rtl="0">
              <a:lnSpc>
                <a:spcPct val="80000"/>
              </a:lnSpc>
              <a:spcBef>
                <a:spcPts val="625"/>
              </a:spcBef>
              <a:spcAft>
                <a:spcPts val="0"/>
              </a:spcAft>
              <a:buClr>
                <a:schemeClr val="accent1"/>
              </a:buClr>
              <a:buSzPts val="2590"/>
              <a:buFont typeface="Noto Sans Symbols"/>
              <a:buChar char="•"/>
            </a:pPr>
            <a:r>
              <a:rPr lang="tr-TR" sz="2590" b="1" i="0" u="none" strike="noStrike" cap="none">
                <a:solidFill>
                  <a:schemeClr val="dk1"/>
                </a:solidFill>
                <a:latin typeface="Arial"/>
                <a:ea typeface="Arial"/>
                <a:cs typeface="Arial"/>
                <a:sym typeface="Arial"/>
              </a:rPr>
              <a:t>Sık eleştirme, yaşının üstünde sorumluluklar bekleme, </a:t>
            </a:r>
            <a:endParaRPr/>
          </a:p>
          <a:p>
            <a:pPr marL="342900" marR="0" lvl="0" indent="-342900" algn="l" rtl="0">
              <a:lnSpc>
                <a:spcPct val="80000"/>
              </a:lnSpc>
              <a:spcBef>
                <a:spcPts val="625"/>
              </a:spcBef>
              <a:spcAft>
                <a:spcPts val="0"/>
              </a:spcAft>
              <a:buClr>
                <a:schemeClr val="accent1"/>
              </a:buClr>
              <a:buSzPts val="2590"/>
              <a:buFont typeface="Noto Sans Symbols"/>
              <a:buChar char="•"/>
            </a:pPr>
            <a:r>
              <a:rPr lang="tr-TR" sz="2590" b="1" i="0" u="none" strike="noStrike" cap="none">
                <a:solidFill>
                  <a:schemeClr val="dk1"/>
                </a:solidFill>
                <a:latin typeface="Arial"/>
                <a:ea typeface="Arial"/>
                <a:cs typeface="Arial"/>
                <a:sym typeface="Arial"/>
              </a:rPr>
              <a:t>Kardeşler arasında ayrım yapma, değer vermeme </a:t>
            </a:r>
            <a:endParaRPr sz="2590" b="0" i="0" u="none" strike="noStrike" cap="none">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txBox="1">
            <a:spLocks noGrp="1"/>
          </p:cNvSpPr>
          <p:nvPr>
            <p:ph type="title"/>
          </p:nvPr>
        </p:nvSpPr>
        <p:spPr>
          <a:xfrm>
            <a:off x="2592925" y="624110"/>
            <a:ext cx="8911687" cy="7816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Belirtileri:</a:t>
            </a:r>
            <a:endParaRPr sz="3600" b="0" i="0" u="none" strike="noStrike" cap="none">
              <a:solidFill>
                <a:srgbClr val="262626"/>
              </a:solidFill>
              <a:latin typeface="Arial"/>
              <a:ea typeface="Arial"/>
              <a:cs typeface="Arial"/>
              <a:sym typeface="Arial"/>
            </a:endParaRPr>
          </a:p>
        </p:txBody>
      </p:sp>
      <p:sp>
        <p:nvSpPr>
          <p:cNvPr id="237" name="Google Shape;237;p30"/>
          <p:cNvSpPr txBox="1">
            <a:spLocks noGrp="1"/>
          </p:cNvSpPr>
          <p:nvPr>
            <p:ph type="body" idx="1"/>
          </p:nvPr>
        </p:nvSpPr>
        <p:spPr>
          <a:xfrm>
            <a:off x="2589212" y="1651379"/>
            <a:ext cx="8915400" cy="425984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Dünyaya karşı belli bir ilgisizlik</a:t>
            </a:r>
            <a:endParaRPr sz="2800" b="1" i="0" u="none" strike="noStrike" cap="none">
              <a:solidFill>
                <a:schemeClr val="dk1"/>
              </a:solidFill>
              <a:latin typeface="Arial"/>
              <a:ea typeface="Arial"/>
              <a:cs typeface="Arial"/>
              <a:sym typeface="Arial"/>
            </a:endParaRPr>
          </a:p>
          <a:p>
            <a:pPr marL="342900" marR="0" lvl="0" indent="-342900" algn="l" rtl="0">
              <a:spcBef>
                <a:spcPts val="100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Depresif ve pasif davranış</a:t>
            </a:r>
            <a:endParaRPr sz="2800" b="1" i="0" u="none" strike="noStrike" cap="none">
              <a:solidFill>
                <a:schemeClr val="dk1"/>
              </a:solidFill>
              <a:latin typeface="Arial"/>
              <a:ea typeface="Arial"/>
              <a:cs typeface="Arial"/>
              <a:sym typeface="Arial"/>
            </a:endParaRPr>
          </a:p>
          <a:p>
            <a:pPr marL="342900" marR="0" lvl="0" indent="-342900" algn="l" rtl="0">
              <a:spcBef>
                <a:spcPts val="100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Karşısındakine çok ihtiyatlı yaklaşmak</a:t>
            </a:r>
            <a:endParaRPr sz="2800" b="1" i="0" u="none" strike="noStrike" cap="none">
              <a:solidFill>
                <a:schemeClr val="dk1"/>
              </a:solidFill>
              <a:latin typeface="Arial"/>
              <a:ea typeface="Arial"/>
              <a:cs typeface="Arial"/>
              <a:sym typeface="Arial"/>
            </a:endParaRPr>
          </a:p>
          <a:p>
            <a:pPr marL="342900" marR="0" lvl="0" indent="-342900" algn="l" rtl="0">
              <a:spcBef>
                <a:spcPts val="100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Kendine güvensizlik</a:t>
            </a:r>
            <a:endParaRPr sz="2800" b="1" i="0" u="none" strike="noStrike" cap="none">
              <a:solidFill>
                <a:schemeClr val="dk1"/>
              </a:solidFill>
              <a:latin typeface="Arial"/>
              <a:ea typeface="Arial"/>
              <a:cs typeface="Arial"/>
              <a:sym typeface="Arial"/>
            </a:endParaRPr>
          </a:p>
          <a:p>
            <a:pPr marL="342900" marR="0" lvl="0" indent="-342900" algn="l" rtl="0">
              <a:spcBef>
                <a:spcPts val="100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Korku</a:t>
            </a:r>
            <a:endParaRPr sz="2800" b="1" i="0" u="none" strike="noStrike" cap="none">
              <a:solidFill>
                <a:schemeClr val="dk1"/>
              </a:solidFill>
              <a:latin typeface="Arial"/>
              <a:ea typeface="Arial"/>
              <a:cs typeface="Arial"/>
              <a:sym typeface="Arial"/>
            </a:endParaRPr>
          </a:p>
          <a:p>
            <a:pPr marL="342900" marR="0" lvl="0" indent="-342900" algn="l" rtl="0">
              <a:spcBef>
                <a:spcPts val="100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Küçük yaşlardaki davranışlara dönüş</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1"/>
          <p:cNvSpPr txBox="1">
            <a:spLocks noGrp="1"/>
          </p:cNvSpPr>
          <p:nvPr>
            <p:ph type="title"/>
          </p:nvPr>
        </p:nvSpPr>
        <p:spPr>
          <a:xfrm>
            <a:off x="2592925" y="624110"/>
            <a:ext cx="8911687" cy="6587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Cinsel İstismar </a:t>
            </a:r>
            <a:endParaRPr sz="3600" b="1" i="0" u="none" strike="noStrike" cap="none">
              <a:solidFill>
                <a:srgbClr val="FF0000"/>
              </a:solidFill>
              <a:latin typeface="Arial"/>
              <a:ea typeface="Arial"/>
              <a:cs typeface="Arial"/>
              <a:sym typeface="Arial"/>
            </a:endParaRPr>
          </a:p>
        </p:txBody>
      </p:sp>
      <p:sp>
        <p:nvSpPr>
          <p:cNvPr id="243" name="Google Shape;243;p31"/>
          <p:cNvSpPr txBox="1">
            <a:spLocks noGrp="1"/>
          </p:cNvSpPr>
          <p:nvPr>
            <p:ph type="body" idx="1"/>
          </p:nvPr>
        </p:nvSpPr>
        <p:spPr>
          <a:xfrm>
            <a:off x="2589212" y="1514901"/>
            <a:ext cx="8915400" cy="439632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400"/>
              <a:buFont typeface="Noto Sans Symbols"/>
              <a:buNone/>
            </a:pPr>
            <a:r>
              <a:rPr lang="tr-TR" sz="2400" b="1" i="1" u="none" strike="noStrike" cap="none">
                <a:solidFill>
                  <a:srgbClr val="FF0000"/>
                </a:solidFill>
                <a:latin typeface="Arial"/>
                <a:ea typeface="Arial"/>
                <a:cs typeface="Arial"/>
                <a:sym typeface="Arial"/>
              </a:rPr>
              <a:t>Bir kişinin, çocuğa yönelik  cinsel haz duyma amacıyla;</a:t>
            </a:r>
            <a:endParaRPr/>
          </a:p>
          <a:p>
            <a:pPr marL="342900" marR="0" lvl="0" indent="-342900" algn="l" rtl="0">
              <a:spcBef>
                <a:spcPts val="70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Cinsel organlarına dokunması ve/veya dokundurtması </a:t>
            </a:r>
            <a:endParaRPr/>
          </a:p>
          <a:p>
            <a:pPr marL="342900" marR="0" lvl="0" indent="-342900" algn="l" rtl="0">
              <a:spcBef>
                <a:spcPts val="70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Irzına geçmesi</a:t>
            </a:r>
            <a:endParaRPr/>
          </a:p>
          <a:p>
            <a:pPr marL="342900" marR="0" lvl="0" indent="-342900" algn="l" rtl="0">
              <a:spcBef>
                <a:spcPts val="70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Teşhircilik yapması </a:t>
            </a:r>
            <a:endParaRPr sz="2400" b="1" i="0" u="none" strike="noStrike" cap="none">
              <a:solidFill>
                <a:schemeClr val="dk1"/>
              </a:solidFill>
              <a:latin typeface="Arial"/>
              <a:ea typeface="Arial"/>
              <a:cs typeface="Arial"/>
              <a:sym typeface="Arial"/>
            </a:endParaRPr>
          </a:p>
          <a:p>
            <a:pPr marL="342900" marR="0" lvl="0" indent="-342900" algn="l" rtl="0">
              <a:spcBef>
                <a:spcPts val="65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Cinsel uyarı ve doyum için kullanılması,</a:t>
            </a:r>
            <a:endParaRPr sz="2400" b="1" i="0" u="none" strike="noStrike" cap="none">
              <a:solidFill>
                <a:schemeClr val="dk1"/>
              </a:solidFill>
              <a:latin typeface="Arial"/>
              <a:ea typeface="Arial"/>
              <a:cs typeface="Arial"/>
              <a:sym typeface="Arial"/>
            </a:endParaRPr>
          </a:p>
          <a:p>
            <a:pPr marL="342900" marR="0" lvl="0" indent="-342900" algn="l" rtl="0">
              <a:spcBef>
                <a:spcPts val="65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Fuhuşa zorlanması,</a:t>
            </a:r>
            <a:endParaRPr sz="2400" b="1" i="0" u="none" strike="noStrike" cap="none">
              <a:solidFill>
                <a:schemeClr val="dk1"/>
              </a:solidFill>
              <a:latin typeface="Arial"/>
              <a:ea typeface="Arial"/>
              <a:cs typeface="Arial"/>
              <a:sym typeface="Arial"/>
            </a:endParaRPr>
          </a:p>
          <a:p>
            <a:pPr marL="342900" marR="0" lvl="0" indent="-342900" algn="l" rtl="0">
              <a:spcBef>
                <a:spcPts val="65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Pornografi gibi türlü suçlarda cinsel obje olarak kullanılması</a:t>
            </a:r>
            <a:endParaRPr sz="2400" b="1" i="0" u="none" strike="noStrike" cap="none">
              <a:solidFill>
                <a:schemeClr val="dk1"/>
              </a:solidFill>
              <a:latin typeface="Arial"/>
              <a:ea typeface="Arial"/>
              <a:cs typeface="Arial"/>
              <a:sym typeface="Arial"/>
            </a:endParaRPr>
          </a:p>
          <a:p>
            <a:pPr marL="342900" marR="0" lvl="0" indent="-342900" algn="l" rtl="0">
              <a:spcBef>
                <a:spcPts val="65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Çocuğun yanında Pornografik görüntüler izlenmesi ve izletilmesi</a:t>
            </a:r>
            <a:r>
              <a:rPr lang="tr-TR" sz="2400" b="1" i="1" u="none" strike="noStrike" cap="none">
                <a:solidFill>
                  <a:schemeClr val="dk1"/>
                </a:solidFill>
                <a:latin typeface="Arial"/>
                <a:ea typeface="Arial"/>
                <a:cs typeface="Arial"/>
                <a:sym typeface="Arial"/>
              </a:rPr>
              <a:t>.</a:t>
            </a:r>
            <a:endParaRPr sz="2400" b="1" i="0" u="none" strike="noStrike" cap="none">
              <a:solidFill>
                <a:schemeClr val="dk1"/>
              </a:solidFill>
              <a:latin typeface="Arial"/>
              <a:ea typeface="Arial"/>
              <a:cs typeface="Arial"/>
              <a:sym typeface="Arial"/>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2"/>
          <p:cNvSpPr txBox="1">
            <a:spLocks noGrp="1"/>
          </p:cNvSpPr>
          <p:nvPr>
            <p:ph type="title"/>
          </p:nvPr>
        </p:nvSpPr>
        <p:spPr>
          <a:xfrm>
            <a:off x="2592925" y="624110"/>
            <a:ext cx="8911687" cy="8634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Cinsel İstismarcı Kim Olabilir?</a:t>
            </a:r>
            <a:endParaRPr sz="4000" b="1" i="0" u="none" strike="noStrike" cap="none">
              <a:solidFill>
                <a:srgbClr val="FF0000"/>
              </a:solidFill>
              <a:latin typeface="Arial"/>
              <a:ea typeface="Arial"/>
              <a:cs typeface="Arial"/>
              <a:sym typeface="Arial"/>
            </a:endParaRPr>
          </a:p>
        </p:txBody>
      </p:sp>
      <p:sp>
        <p:nvSpPr>
          <p:cNvPr id="249" name="Google Shape;249;p32"/>
          <p:cNvSpPr txBox="1">
            <a:spLocks noGrp="1"/>
          </p:cNvSpPr>
          <p:nvPr>
            <p:ph type="body" idx="1"/>
          </p:nvPr>
        </p:nvSpPr>
        <p:spPr>
          <a:xfrm>
            <a:off x="2589212" y="1487606"/>
            <a:ext cx="8915400" cy="442361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3600"/>
              <a:buFont typeface="Noto Sans Symbols"/>
              <a:buChar char="•"/>
            </a:pPr>
            <a:r>
              <a:rPr lang="tr-TR" sz="3600" b="1" i="0" u="none" strike="noStrike" cap="none">
                <a:solidFill>
                  <a:schemeClr val="dk1"/>
                </a:solidFill>
                <a:latin typeface="Arial"/>
                <a:ea typeface="Arial"/>
                <a:cs typeface="Arial"/>
                <a:sym typeface="Arial"/>
              </a:rPr>
              <a:t>Yetişkin bir erkek</a:t>
            </a:r>
            <a:endParaRPr/>
          </a:p>
          <a:p>
            <a:pPr marL="342900" marR="0" lvl="0" indent="-342900" algn="l" rtl="0">
              <a:spcBef>
                <a:spcPts val="1000"/>
              </a:spcBef>
              <a:spcAft>
                <a:spcPts val="0"/>
              </a:spcAft>
              <a:buClr>
                <a:schemeClr val="accent1"/>
              </a:buClr>
              <a:buSzPts val="3600"/>
              <a:buFont typeface="Noto Sans Symbols"/>
              <a:buChar char="•"/>
            </a:pPr>
            <a:r>
              <a:rPr lang="tr-TR" sz="3600" b="1" i="0" u="none" strike="noStrike" cap="none">
                <a:solidFill>
                  <a:schemeClr val="dk1"/>
                </a:solidFill>
                <a:latin typeface="Arial"/>
                <a:ea typeface="Arial"/>
                <a:cs typeface="Arial"/>
                <a:sym typeface="Arial"/>
              </a:rPr>
              <a:t>Yetişkin bir kadın </a:t>
            </a:r>
            <a:endParaRPr/>
          </a:p>
          <a:p>
            <a:pPr marL="342900" marR="0" lvl="0" indent="-342900" algn="l" rtl="0">
              <a:spcBef>
                <a:spcPts val="1000"/>
              </a:spcBef>
              <a:spcAft>
                <a:spcPts val="0"/>
              </a:spcAft>
              <a:buClr>
                <a:schemeClr val="accent1"/>
              </a:buClr>
              <a:buSzPts val="3600"/>
              <a:buFont typeface="Noto Sans Symbols"/>
              <a:buChar char="•"/>
            </a:pPr>
            <a:r>
              <a:rPr lang="tr-TR" sz="3600" b="1" i="0" u="none" strike="noStrike" cap="none">
                <a:solidFill>
                  <a:schemeClr val="dk1"/>
                </a:solidFill>
                <a:latin typeface="Arial"/>
                <a:ea typeface="Arial"/>
                <a:cs typeface="Arial"/>
                <a:sym typeface="Arial"/>
              </a:rPr>
              <a:t>Yaşıtı</a:t>
            </a:r>
            <a:endParaRPr/>
          </a:p>
          <a:p>
            <a:pPr marL="342900" marR="0" lvl="0" indent="-342900" algn="l" rtl="0">
              <a:spcBef>
                <a:spcPts val="1000"/>
              </a:spcBef>
              <a:spcAft>
                <a:spcPts val="0"/>
              </a:spcAft>
              <a:buClr>
                <a:schemeClr val="accent1"/>
              </a:buClr>
              <a:buSzPts val="3600"/>
              <a:buFont typeface="Noto Sans Symbols"/>
              <a:buChar char="•"/>
            </a:pPr>
            <a:r>
              <a:rPr lang="tr-TR" sz="3600" b="1" i="0" u="none" strike="noStrike" cap="none">
                <a:solidFill>
                  <a:schemeClr val="dk1"/>
                </a:solidFill>
                <a:latin typeface="Arial"/>
                <a:ea typeface="Arial"/>
                <a:cs typeface="Arial"/>
                <a:sym typeface="Arial"/>
              </a:rPr>
              <a:t>Yaş olarak kendinden büyük çocuk</a:t>
            </a:r>
            <a:endParaRPr/>
          </a:p>
          <a:p>
            <a:pPr marL="342900" marR="0" lvl="0" indent="-342900" algn="l" rtl="0">
              <a:spcBef>
                <a:spcPts val="1000"/>
              </a:spcBef>
              <a:spcAft>
                <a:spcPts val="0"/>
              </a:spcAft>
              <a:buClr>
                <a:schemeClr val="accent1"/>
              </a:buClr>
              <a:buSzPts val="3600"/>
              <a:buFont typeface="Noto Sans Symbols"/>
              <a:buChar char="•"/>
            </a:pPr>
            <a:r>
              <a:rPr lang="tr-TR" sz="3600" b="1" i="0" u="none" strike="noStrike" cap="none">
                <a:solidFill>
                  <a:schemeClr val="dk1"/>
                </a:solidFill>
                <a:latin typeface="Arial"/>
                <a:ea typeface="Arial"/>
                <a:cs typeface="Arial"/>
                <a:sym typeface="Arial"/>
              </a:rPr>
              <a:t>Aileden biri de olabilir.</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2589211" y="187704"/>
            <a:ext cx="8559871" cy="9041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Cinsel İstismarcı Kim Olabilir?</a:t>
            </a:r>
            <a:endParaRPr sz="4000" b="1" i="0" u="none" strike="noStrike" cap="none">
              <a:solidFill>
                <a:srgbClr val="FF0000"/>
              </a:solidFill>
              <a:latin typeface="Arial"/>
              <a:ea typeface="Arial"/>
              <a:cs typeface="Arial"/>
              <a:sym typeface="Arial"/>
            </a:endParaRPr>
          </a:p>
        </p:txBody>
      </p:sp>
      <p:sp>
        <p:nvSpPr>
          <p:cNvPr id="255" name="Google Shape;255;p33"/>
          <p:cNvSpPr txBox="1">
            <a:spLocks noGrp="1"/>
          </p:cNvSpPr>
          <p:nvPr>
            <p:ph type="body" idx="1"/>
          </p:nvPr>
        </p:nvSpPr>
        <p:spPr>
          <a:xfrm>
            <a:off x="2589212" y="1091821"/>
            <a:ext cx="8915400" cy="481940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960"/>
              <a:buFont typeface="Noto Sans Symbols"/>
              <a:buNone/>
            </a:pPr>
            <a:r>
              <a:rPr lang="tr-TR" sz="2960" b="1" i="0" u="none" strike="noStrike" cap="none">
                <a:solidFill>
                  <a:srgbClr val="FF0000"/>
                </a:solidFill>
                <a:latin typeface="Arial"/>
                <a:ea typeface="Arial"/>
                <a:cs typeface="Arial"/>
                <a:sym typeface="Arial"/>
              </a:rPr>
              <a:t>Ensest</a:t>
            </a:r>
            <a:endParaRPr sz="2960" b="1" i="0" u="none" strike="noStrike" cap="none">
              <a:solidFill>
                <a:srgbClr val="FF0000"/>
              </a:solidFill>
              <a:latin typeface="Arial"/>
              <a:ea typeface="Arial"/>
              <a:cs typeface="Arial"/>
              <a:sym typeface="Arial"/>
            </a:endParaRPr>
          </a:p>
          <a:p>
            <a:pPr marL="342900" marR="0" lvl="0" indent="-342900" algn="l" rtl="0">
              <a:spcBef>
                <a:spcPts val="592"/>
              </a:spcBef>
              <a:spcAft>
                <a:spcPts val="0"/>
              </a:spcAft>
              <a:buClr>
                <a:schemeClr val="accent1"/>
              </a:buClr>
              <a:buSzPts val="2960"/>
              <a:buFont typeface="Noto Sans Symbols"/>
              <a:buChar char="•"/>
            </a:pPr>
            <a:r>
              <a:rPr lang="tr-TR" sz="2960" b="1" i="0" u="none" strike="noStrike" cap="none">
                <a:solidFill>
                  <a:schemeClr val="dk1"/>
                </a:solidFill>
                <a:latin typeface="Arial"/>
                <a:ea typeface="Arial"/>
                <a:cs typeface="Arial"/>
                <a:sym typeface="Arial"/>
              </a:rPr>
              <a:t>Kanunen evlenmelerine izin verilmeyen iki kişi arasındaki cinsel ilişkiye verilen isimdir. </a:t>
            </a:r>
            <a:endParaRPr/>
          </a:p>
          <a:p>
            <a:pPr marL="342900" marR="0" lvl="0" indent="-342900" algn="l" rtl="0">
              <a:spcBef>
                <a:spcPts val="592"/>
              </a:spcBef>
              <a:spcAft>
                <a:spcPts val="0"/>
              </a:spcAft>
              <a:buClr>
                <a:schemeClr val="accent1"/>
              </a:buClr>
              <a:buSzPts val="2960"/>
              <a:buFont typeface="Noto Sans Symbols"/>
              <a:buChar char="•"/>
            </a:pPr>
            <a:r>
              <a:rPr lang="tr-TR" sz="2960" b="1" i="0" u="none" strike="noStrike" cap="none">
                <a:solidFill>
                  <a:schemeClr val="dk1"/>
                </a:solidFill>
                <a:latin typeface="Arial"/>
                <a:ea typeface="Arial"/>
                <a:cs typeface="Arial"/>
                <a:sym typeface="Arial"/>
              </a:rPr>
              <a:t>Anne-oğul, baba-kız, erkek kardeş-kız kardeş</a:t>
            </a:r>
            <a:endParaRPr/>
          </a:p>
          <a:p>
            <a:pPr marL="342900" marR="0" lvl="0" indent="-342900" algn="l" rtl="0">
              <a:spcBef>
                <a:spcPts val="592"/>
              </a:spcBef>
              <a:spcAft>
                <a:spcPts val="0"/>
              </a:spcAft>
              <a:buClr>
                <a:schemeClr val="accent1"/>
              </a:buClr>
              <a:buSzPts val="2960"/>
              <a:buFont typeface="Noto Sans Symbols"/>
              <a:buChar char="•"/>
            </a:pPr>
            <a:r>
              <a:rPr lang="tr-TR" sz="2960" b="1" i="0" u="none" strike="noStrike" cap="none">
                <a:solidFill>
                  <a:schemeClr val="dk1"/>
                </a:solidFill>
                <a:latin typeface="Arial"/>
                <a:ea typeface="Arial"/>
                <a:cs typeface="Arial"/>
                <a:sym typeface="Arial"/>
              </a:rPr>
              <a:t>Üvey baba ve üvey kardeş </a:t>
            </a:r>
            <a:endParaRPr/>
          </a:p>
          <a:p>
            <a:pPr marL="342900" marR="0" lvl="0" indent="-342900" algn="l" rtl="0">
              <a:spcBef>
                <a:spcPts val="592"/>
              </a:spcBef>
              <a:spcAft>
                <a:spcPts val="0"/>
              </a:spcAft>
              <a:buClr>
                <a:schemeClr val="accent1"/>
              </a:buClr>
              <a:buSzPts val="2960"/>
              <a:buFont typeface="Noto Sans Symbols"/>
              <a:buChar char="•"/>
            </a:pPr>
            <a:r>
              <a:rPr lang="tr-TR" sz="2960" b="1" i="0" u="none" strike="noStrike" cap="none">
                <a:solidFill>
                  <a:schemeClr val="dk1"/>
                </a:solidFill>
                <a:latin typeface="Arial"/>
                <a:ea typeface="Arial"/>
                <a:cs typeface="Arial"/>
                <a:sym typeface="Arial"/>
              </a:rPr>
              <a:t>Amca Dayı gibi  bir  akraba ile </a:t>
            </a:r>
            <a:endParaRPr/>
          </a:p>
          <a:p>
            <a:pPr marL="342900" marR="0" lvl="0" indent="-342900" algn="l" rtl="0">
              <a:spcBef>
                <a:spcPts val="592"/>
              </a:spcBef>
              <a:spcAft>
                <a:spcPts val="0"/>
              </a:spcAft>
              <a:buClr>
                <a:schemeClr val="accent1"/>
              </a:buClr>
              <a:buSzPts val="2960"/>
              <a:buFont typeface="Noto Sans Symbols"/>
              <a:buNone/>
            </a:pPr>
            <a:r>
              <a:rPr lang="tr-TR" sz="2960" b="1" i="0" u="none" strike="noStrike" cap="none">
                <a:solidFill>
                  <a:srgbClr val="FF0000"/>
                </a:solidFill>
                <a:latin typeface="Arial"/>
                <a:ea typeface="Arial"/>
                <a:cs typeface="Arial"/>
                <a:sym typeface="Arial"/>
              </a:rPr>
              <a:t>	Ensest, cinsel istismarın en çok görülen  ve en kabul edilemez biçimidir.</a:t>
            </a:r>
            <a:endParaRPr/>
          </a:p>
          <a:p>
            <a:pPr marL="342900" marR="0" lvl="0" indent="-237172" algn="l" rtl="0">
              <a:spcBef>
                <a:spcPts val="1000"/>
              </a:spcBef>
              <a:spcAft>
                <a:spcPts val="0"/>
              </a:spcAft>
              <a:buClr>
                <a:schemeClr val="accent1"/>
              </a:buClr>
              <a:buSzPts val="1665"/>
              <a:buFont typeface="Noto Sans Symbols"/>
              <a:buNone/>
            </a:pPr>
            <a:endParaRPr sz="1665"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a:spLocks noGrp="1"/>
          </p:cNvSpPr>
          <p:nvPr>
            <p:ph type="title"/>
          </p:nvPr>
        </p:nvSpPr>
        <p:spPr>
          <a:xfrm>
            <a:off x="2592925" y="624110"/>
            <a:ext cx="8911687" cy="8634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Cinsel İstismarcı Kim Olabilir?</a:t>
            </a:r>
            <a:endParaRPr sz="4000" b="1" i="0" u="none" strike="noStrike" cap="none">
              <a:solidFill>
                <a:srgbClr val="FF0000"/>
              </a:solidFill>
              <a:latin typeface="Arial"/>
              <a:ea typeface="Arial"/>
              <a:cs typeface="Arial"/>
              <a:sym typeface="Arial"/>
            </a:endParaRPr>
          </a:p>
        </p:txBody>
      </p:sp>
      <p:sp>
        <p:nvSpPr>
          <p:cNvPr id="261" name="Google Shape;261;p34"/>
          <p:cNvSpPr txBox="1">
            <a:spLocks noGrp="1"/>
          </p:cNvSpPr>
          <p:nvPr>
            <p:ph type="body" idx="1"/>
          </p:nvPr>
        </p:nvSpPr>
        <p:spPr>
          <a:xfrm>
            <a:off x="2589212" y="1746913"/>
            <a:ext cx="8915400" cy="416430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90000"/>
              </a:lnSpc>
              <a:spcBef>
                <a:spcPts val="0"/>
              </a:spcBef>
              <a:spcAft>
                <a:spcPts val="0"/>
              </a:spcAft>
              <a:buClr>
                <a:schemeClr val="accent1"/>
              </a:buClr>
              <a:buSzPts val="3200"/>
              <a:buFont typeface="Noto Sans Symbols"/>
              <a:buChar char="•"/>
            </a:pPr>
            <a:r>
              <a:rPr lang="tr-TR" sz="3200" b="1" i="0" u="none" strike="noStrike" cap="none">
                <a:solidFill>
                  <a:schemeClr val="dk1"/>
                </a:solidFill>
                <a:latin typeface="Century Gothic"/>
                <a:ea typeface="Century Gothic"/>
                <a:cs typeface="Century Gothic"/>
                <a:sym typeface="Century Gothic"/>
              </a:rPr>
              <a:t>İs</a:t>
            </a:r>
            <a:r>
              <a:rPr lang="tr-TR" sz="3200" b="1" i="0" u="none" strike="noStrike" cap="none">
                <a:solidFill>
                  <a:schemeClr val="dk1"/>
                </a:solidFill>
                <a:latin typeface="Arial"/>
                <a:ea typeface="Arial"/>
                <a:cs typeface="Arial"/>
                <a:sym typeface="Arial"/>
              </a:rPr>
              <a:t>tismarcıların %96’sı erkek</a:t>
            </a:r>
            <a:endParaRPr/>
          </a:p>
          <a:p>
            <a:pPr marL="342900" marR="0" lvl="0" indent="-342900" algn="l" rtl="0">
              <a:lnSpc>
                <a:spcPct val="190000"/>
              </a:lnSpc>
              <a:spcBef>
                <a:spcPts val="1000"/>
              </a:spcBef>
              <a:spcAft>
                <a:spcPts val="0"/>
              </a:spcAft>
              <a:buClr>
                <a:schemeClr val="accent1"/>
              </a:buClr>
              <a:buSzPts val="3200"/>
              <a:buFont typeface="Noto Sans Symbols"/>
              <a:buChar char="•"/>
            </a:pPr>
            <a:r>
              <a:rPr lang="tr-TR" sz="3200" b="1" i="0" u="none" strike="noStrike" cap="none">
                <a:solidFill>
                  <a:schemeClr val="dk1"/>
                </a:solidFill>
                <a:latin typeface="Arial"/>
                <a:ea typeface="Arial"/>
                <a:cs typeface="Arial"/>
                <a:sym typeface="Arial"/>
              </a:rPr>
              <a:t>%63,5’u çocuğun tanıdığı, </a:t>
            </a:r>
            <a:endParaRPr/>
          </a:p>
          <a:p>
            <a:pPr marL="342900" marR="0" lvl="0" indent="-342900" algn="l" rtl="0">
              <a:lnSpc>
                <a:spcPct val="190000"/>
              </a:lnSpc>
              <a:spcBef>
                <a:spcPts val="1000"/>
              </a:spcBef>
              <a:spcAft>
                <a:spcPts val="0"/>
              </a:spcAft>
              <a:buClr>
                <a:schemeClr val="accent1"/>
              </a:buClr>
              <a:buSzPts val="3200"/>
              <a:buFont typeface="Noto Sans Symbols"/>
              <a:buChar char="•"/>
            </a:pPr>
            <a:r>
              <a:rPr lang="tr-TR" sz="3200" b="1" i="0" u="none" strike="noStrike" cap="none">
                <a:solidFill>
                  <a:schemeClr val="dk1"/>
                </a:solidFill>
                <a:latin typeface="Arial"/>
                <a:ea typeface="Arial"/>
                <a:cs typeface="Arial"/>
                <a:sym typeface="Arial"/>
              </a:rPr>
              <a:t>Hatta %25’nin de ensest dediğimiz 1. ve 2.derece akraba olduğu belirlenmiştir.</a:t>
            </a:r>
            <a:endParaRPr/>
          </a:p>
          <a:p>
            <a:pPr marL="342900" marR="0" lvl="0" indent="-228600" algn="l" rtl="0">
              <a:lnSpc>
                <a:spcPct val="90000"/>
              </a:lnSpc>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5"/>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Kimler Cinsel İstismara Uğrar?</a:t>
            </a:r>
            <a:endParaRPr sz="4000" b="1" i="0" u="none" strike="noStrike" cap="none">
              <a:solidFill>
                <a:srgbClr val="FF0000"/>
              </a:solidFill>
              <a:latin typeface="Arial"/>
              <a:ea typeface="Arial"/>
              <a:cs typeface="Arial"/>
              <a:sym typeface="Arial"/>
            </a:endParaRPr>
          </a:p>
        </p:txBody>
      </p:sp>
      <p:sp>
        <p:nvSpPr>
          <p:cNvPr id="267" name="Google Shape;267;p35"/>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Noto Sans Symbols"/>
              <a:buNone/>
            </a:pPr>
            <a:r>
              <a:rPr lang="tr-TR" sz="3600" b="1" i="0" u="none" strike="noStrike" cap="none">
                <a:solidFill>
                  <a:schemeClr val="dk1"/>
                </a:solidFill>
                <a:latin typeface="Arial"/>
                <a:ea typeface="Arial"/>
                <a:cs typeface="Arial"/>
                <a:sym typeface="Arial"/>
              </a:rPr>
              <a:t>Cinsel istismara uğrayanların </a:t>
            </a:r>
            <a:endParaRPr/>
          </a:p>
          <a:p>
            <a:pPr marL="0" marR="0" lvl="0" indent="0" algn="l" rtl="0">
              <a:spcBef>
                <a:spcPts val="1000"/>
              </a:spcBef>
              <a:spcAft>
                <a:spcPts val="0"/>
              </a:spcAft>
              <a:buClr>
                <a:schemeClr val="accent1"/>
              </a:buClr>
              <a:buSzPts val="3600"/>
              <a:buFont typeface="Noto Sans Symbols"/>
              <a:buNone/>
            </a:pPr>
            <a:r>
              <a:rPr lang="tr-TR" sz="3600" b="1" i="0" u="none" strike="noStrike" cap="none">
                <a:solidFill>
                  <a:schemeClr val="dk1"/>
                </a:solidFill>
                <a:latin typeface="Arial"/>
                <a:ea typeface="Arial"/>
                <a:cs typeface="Arial"/>
                <a:sym typeface="Arial"/>
              </a:rPr>
              <a:t>%71’i kız,</a:t>
            </a:r>
            <a:endParaRPr/>
          </a:p>
          <a:p>
            <a:pPr marL="0" marR="0" lvl="0" indent="0" algn="l" rtl="0">
              <a:spcBef>
                <a:spcPts val="1000"/>
              </a:spcBef>
              <a:spcAft>
                <a:spcPts val="0"/>
              </a:spcAft>
              <a:buClr>
                <a:schemeClr val="accent1"/>
              </a:buClr>
              <a:buSzPts val="3600"/>
              <a:buFont typeface="Noto Sans Symbols"/>
              <a:buNone/>
            </a:pPr>
            <a:r>
              <a:rPr lang="tr-TR" sz="3600" b="1" i="0" u="none" strike="noStrike" cap="none">
                <a:solidFill>
                  <a:schemeClr val="dk1"/>
                </a:solidFill>
                <a:latin typeface="Arial"/>
                <a:ea typeface="Arial"/>
                <a:cs typeface="Arial"/>
                <a:sym typeface="Arial"/>
              </a:rPr>
              <a:t>%29’u erkek </a:t>
            </a:r>
            <a:endParaRPr/>
          </a:p>
          <a:p>
            <a:pPr marL="0" marR="0" lvl="0" indent="0" algn="l" rtl="0">
              <a:spcBef>
                <a:spcPts val="1000"/>
              </a:spcBef>
              <a:spcAft>
                <a:spcPts val="0"/>
              </a:spcAft>
              <a:buClr>
                <a:schemeClr val="accent1"/>
              </a:buClr>
              <a:buSzPts val="3600"/>
              <a:buFont typeface="Noto Sans Symbols"/>
              <a:buNone/>
            </a:pPr>
            <a:r>
              <a:rPr lang="tr-TR" sz="3600" b="1" i="0" u="none" strike="noStrike" cap="none">
                <a:solidFill>
                  <a:schemeClr val="dk1"/>
                </a:solidFill>
                <a:latin typeface="Arial"/>
                <a:ea typeface="Arial"/>
                <a:cs typeface="Arial"/>
                <a:sym typeface="Arial"/>
              </a:rPr>
              <a:t>çocuklardır</a:t>
            </a:r>
            <a:r>
              <a:rPr lang="tr-TR" sz="3600" b="0" i="0" u="none" strike="noStrike" cap="none">
                <a:solidFill>
                  <a:schemeClr val="dk1"/>
                </a:solidFill>
                <a:latin typeface="Arial"/>
                <a:ea typeface="Arial"/>
                <a:cs typeface="Arial"/>
                <a:sym typeface="Arial"/>
              </a:rPr>
              <a:t>.</a:t>
            </a:r>
            <a:endParaRPr/>
          </a:p>
          <a:p>
            <a:pPr marL="0" marR="0" lvl="0" indent="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a:spLocks noGrp="1"/>
          </p:cNvSpPr>
          <p:nvPr>
            <p:ph type="title"/>
          </p:nvPr>
        </p:nvSpPr>
        <p:spPr>
          <a:xfrm>
            <a:off x="2152485" y="624110"/>
            <a:ext cx="9352128" cy="117739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40"/>
              <a:buFont typeface="Arial"/>
              <a:buNone/>
            </a:pPr>
            <a:r>
              <a:rPr lang="tr-TR" sz="3240" b="1" i="0" u="none" strike="noStrike" cap="none">
                <a:solidFill>
                  <a:schemeClr val="dk1"/>
                </a:solidFill>
                <a:latin typeface="Arial"/>
                <a:ea typeface="Arial"/>
                <a:cs typeface="Arial"/>
                <a:sym typeface="Arial"/>
              </a:rPr>
              <a:t>Cinsel İstismara Maruz Kalan Çocukların Yaşa Göre Dağılımları İncelendiğinde;</a:t>
            </a:r>
            <a:endParaRPr sz="3240" b="1" i="0" u="none" strike="noStrike" cap="none">
              <a:solidFill>
                <a:schemeClr val="dk1"/>
              </a:solidFill>
              <a:latin typeface="Arial"/>
              <a:ea typeface="Arial"/>
              <a:cs typeface="Arial"/>
              <a:sym typeface="Arial"/>
            </a:endParaRPr>
          </a:p>
        </p:txBody>
      </p:sp>
      <p:sp>
        <p:nvSpPr>
          <p:cNvPr id="273" name="Google Shape;273;p36"/>
          <p:cNvSpPr txBox="1">
            <a:spLocks noGrp="1"/>
          </p:cNvSpPr>
          <p:nvPr>
            <p:ph type="body" idx="1"/>
          </p:nvPr>
        </p:nvSpPr>
        <p:spPr>
          <a:xfrm>
            <a:off x="2152484" y="2156346"/>
            <a:ext cx="8915400" cy="435537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000"/>
              <a:buFont typeface="Noto Sans Symbols"/>
              <a:buChar char="•"/>
            </a:pPr>
            <a:r>
              <a:rPr lang="tr-TR" sz="2000" b="1" i="0" u="none" strike="noStrike" cap="none">
                <a:solidFill>
                  <a:srgbClr val="FF0000"/>
                </a:solidFill>
                <a:latin typeface="Arial"/>
                <a:ea typeface="Arial"/>
                <a:cs typeface="Arial"/>
                <a:sym typeface="Arial"/>
              </a:rPr>
              <a:t>%30’unun 2-5</a:t>
            </a:r>
            <a:endParaRPr/>
          </a:p>
          <a:p>
            <a:pPr marL="342900" marR="0" lvl="0" indent="-342900" algn="l" rtl="0">
              <a:spcBef>
                <a:spcPts val="1000"/>
              </a:spcBef>
              <a:spcAft>
                <a:spcPts val="0"/>
              </a:spcAft>
              <a:buClr>
                <a:schemeClr val="accent1"/>
              </a:buClr>
              <a:buSzPts val="2000"/>
              <a:buFont typeface="Noto Sans Symbols"/>
              <a:buChar char="•"/>
            </a:pPr>
            <a:r>
              <a:rPr lang="tr-TR" sz="2000" b="1" i="0" u="none" strike="noStrike" cap="none">
                <a:solidFill>
                  <a:srgbClr val="FF0000"/>
                </a:solidFill>
                <a:latin typeface="Arial"/>
                <a:ea typeface="Arial"/>
                <a:cs typeface="Arial"/>
                <a:sym typeface="Arial"/>
              </a:rPr>
              <a:t>%40’ının 6-10</a:t>
            </a:r>
            <a:endParaRPr/>
          </a:p>
          <a:p>
            <a:pPr marL="342900" marR="0" lvl="0" indent="-342900" algn="l" rtl="0">
              <a:spcBef>
                <a:spcPts val="1000"/>
              </a:spcBef>
              <a:spcAft>
                <a:spcPts val="0"/>
              </a:spcAft>
              <a:buClr>
                <a:schemeClr val="accent1"/>
              </a:buClr>
              <a:buSzPts val="2000"/>
              <a:buFont typeface="Noto Sans Symbols"/>
              <a:buChar char="•"/>
            </a:pPr>
            <a:r>
              <a:rPr lang="tr-TR" sz="2000" b="1" i="0" u="none" strike="noStrike" cap="none">
                <a:solidFill>
                  <a:srgbClr val="FF0000"/>
                </a:solidFill>
                <a:latin typeface="Arial"/>
                <a:ea typeface="Arial"/>
                <a:cs typeface="Arial"/>
                <a:sym typeface="Arial"/>
              </a:rPr>
              <a:t>%30’unun 11-17</a:t>
            </a:r>
            <a:endParaRPr/>
          </a:p>
          <a:p>
            <a:pPr marL="342900" marR="0" lvl="0" indent="-342900" algn="l" rtl="0">
              <a:spcBef>
                <a:spcPts val="100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Yaş grubunda olduğunu görüyoruz.</a:t>
            </a:r>
            <a:endParaRPr/>
          </a:p>
          <a:p>
            <a:pPr marL="342900" marR="0" lvl="0" indent="-228600" algn="l" rtl="0">
              <a:spcBef>
                <a:spcPts val="1000"/>
              </a:spcBef>
              <a:spcAft>
                <a:spcPts val="0"/>
              </a:spcAft>
              <a:buClr>
                <a:schemeClr val="accent1"/>
              </a:buClr>
              <a:buSzPts val="1800"/>
              <a:buFont typeface="Noto Sans Symbols"/>
              <a:buNone/>
            </a:pPr>
            <a:endParaRPr sz="1800" b="1" i="0" u="none" strike="noStrike" cap="none">
              <a:solidFill>
                <a:srgbClr val="3F3F3F"/>
              </a:solidFill>
              <a:latin typeface="Arial"/>
              <a:ea typeface="Arial"/>
              <a:cs typeface="Arial"/>
              <a:sym typeface="Arial"/>
            </a:endParaRPr>
          </a:p>
          <a:p>
            <a:pPr marL="342900" marR="0" lvl="0" indent="-342900" algn="l" rtl="0">
              <a:spcBef>
                <a:spcPts val="1000"/>
              </a:spcBef>
              <a:spcAft>
                <a:spcPts val="0"/>
              </a:spcAft>
              <a:buClr>
                <a:schemeClr val="accent1"/>
              </a:buClr>
              <a:buSzPts val="1800"/>
              <a:buFont typeface="Noto Sans Symbols"/>
              <a:buChar char="•"/>
            </a:pPr>
            <a:r>
              <a:rPr lang="tr-TR" sz="1800" b="1" i="0" u="none" strike="noStrike" cap="none">
                <a:solidFill>
                  <a:schemeClr val="dk1"/>
                </a:solidFill>
                <a:latin typeface="Arial"/>
                <a:ea typeface="Arial"/>
                <a:cs typeface="Arial"/>
                <a:sym typeface="Arial"/>
              </a:rPr>
              <a:t>Bir başka deyişle </a:t>
            </a:r>
            <a:r>
              <a:rPr lang="tr-TR" sz="1800" b="1" i="0" u="none" strike="noStrike" cap="none">
                <a:solidFill>
                  <a:srgbClr val="FF0000"/>
                </a:solidFill>
                <a:latin typeface="Arial"/>
                <a:ea typeface="Arial"/>
                <a:cs typeface="Arial"/>
                <a:sym typeface="Arial"/>
              </a:rPr>
              <a:t>mağdurların %70’ini küçük yaş grubu </a:t>
            </a:r>
            <a:r>
              <a:rPr lang="tr-TR" sz="1800" b="1" i="0" u="none" strike="noStrike" cap="none">
                <a:solidFill>
                  <a:schemeClr val="dk1"/>
                </a:solidFill>
                <a:latin typeface="Arial"/>
                <a:ea typeface="Arial"/>
                <a:cs typeface="Arial"/>
                <a:sym typeface="Arial"/>
              </a:rPr>
              <a:t>oluşturmaktadır.</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Çocuk İhmali Nedir?</a:t>
            </a:r>
            <a:endParaRPr sz="4000" b="1" i="0" u="none" strike="noStrike" cap="none">
              <a:solidFill>
                <a:srgbClr val="FF0000"/>
              </a:solidFill>
              <a:latin typeface="Arial"/>
              <a:ea typeface="Arial"/>
              <a:cs typeface="Arial"/>
              <a:sym typeface="Arial"/>
            </a:endParaRPr>
          </a:p>
        </p:txBody>
      </p:sp>
      <p:sp>
        <p:nvSpPr>
          <p:cNvPr id="171" name="Google Shape;171;p19"/>
          <p:cNvSpPr txBox="1">
            <a:spLocks noGrp="1"/>
          </p:cNvSpPr>
          <p:nvPr>
            <p:ph type="body" idx="1"/>
          </p:nvPr>
        </p:nvSpPr>
        <p:spPr>
          <a:xfrm>
            <a:off x="2595538" y="1428736"/>
            <a:ext cx="7929618" cy="46434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800"/>
              <a:buFont typeface="Noto Sans Symbols"/>
              <a:buNone/>
            </a:pPr>
            <a:r>
              <a:rPr lang="tr-TR" sz="2000" b="1" i="0" u="none" strike="noStrike" cap="none" dirty="0">
                <a:solidFill>
                  <a:schemeClr val="dk1"/>
                </a:solidFill>
                <a:latin typeface="Arial"/>
                <a:ea typeface="Arial"/>
                <a:cs typeface="Arial"/>
                <a:sym typeface="Arial"/>
              </a:rPr>
              <a:t>İhmal, çocuğa bakmakla yükümlü kimsenin çocuğun gelişimi için gerekli ihtiyaçları karşılamaması veya bu ihtiyaçları dikkate almamasıdır. Bu ihtiyaçlar sağlık, eğitim, duygusal gelişim, beslenme, barınma ve güvenli yaşam şartlarıdır.</a:t>
            </a:r>
            <a:endParaRPr sz="2000"/>
          </a:p>
          <a:p>
            <a:pPr marL="342900" marR="0" lvl="0" indent="-228600" algn="l" rtl="0">
              <a:spcBef>
                <a:spcPts val="1000"/>
              </a:spcBef>
              <a:spcAft>
                <a:spcPts val="0"/>
              </a:spcAft>
              <a:buClr>
                <a:schemeClr val="accent1"/>
              </a:buClr>
              <a:buSzPts val="1800"/>
              <a:buFont typeface="Noto Sans Symbols"/>
              <a:buNone/>
            </a:pPr>
            <a:endParaRPr sz="2000" b="0" i="0" u="none" strike="noStrike" cap="none">
              <a:solidFill>
                <a:srgbClr val="3F3F3F"/>
              </a:solidFill>
              <a:latin typeface="Century Gothic"/>
              <a:ea typeface="Century Gothic"/>
              <a:cs typeface="Century Gothic"/>
              <a:sym typeface="Century Gothic"/>
            </a:endParaRPr>
          </a:p>
        </p:txBody>
      </p:sp>
      <p:pic>
        <p:nvPicPr>
          <p:cNvPr id="131074" name="Picture 2" descr="Ã§ocuk IstismarÄ± Stok FotoÄraf, Resimler ve GÃ¶rseller - iStock"/>
          <p:cNvPicPr>
            <a:picLocks noChangeAspect="1" noChangeArrowheads="1"/>
          </p:cNvPicPr>
          <p:nvPr/>
        </p:nvPicPr>
        <p:blipFill>
          <a:blip r:embed="rId3"/>
          <a:srcRect/>
          <a:stretch>
            <a:fillRect/>
          </a:stretch>
        </p:blipFill>
        <p:spPr bwMode="auto">
          <a:xfrm>
            <a:off x="3309918" y="2853031"/>
            <a:ext cx="4572032" cy="3143272"/>
          </a:xfrm>
          <a:prstGeom prst="rect">
            <a:avLst/>
          </a:prstGeom>
          <a:noFill/>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7"/>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Risk Etmenleri (çocukla ilgili)</a:t>
            </a:r>
            <a:endParaRPr sz="4000" b="1" i="0" u="none" strike="noStrike" cap="none">
              <a:solidFill>
                <a:srgbClr val="FF0000"/>
              </a:solidFill>
              <a:latin typeface="Arial"/>
              <a:ea typeface="Arial"/>
              <a:cs typeface="Arial"/>
              <a:sym typeface="Arial"/>
            </a:endParaRPr>
          </a:p>
        </p:txBody>
      </p:sp>
      <p:sp>
        <p:nvSpPr>
          <p:cNvPr id="279" name="Google Shape;279;p37"/>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3200"/>
              <a:buFont typeface="Noto Sans Symbols"/>
              <a:buChar char="•"/>
            </a:pPr>
            <a:r>
              <a:rPr lang="tr-TR" sz="3200" b="1" i="0" u="none" strike="noStrike" cap="none">
                <a:solidFill>
                  <a:schemeClr val="dk1"/>
                </a:solidFill>
                <a:latin typeface="Arial"/>
                <a:ea typeface="Arial"/>
                <a:cs typeface="Arial"/>
                <a:sym typeface="Arial"/>
              </a:rPr>
              <a:t>Yaşının küçük olması</a:t>
            </a:r>
            <a:endParaRPr/>
          </a:p>
          <a:p>
            <a:pPr marL="342900" marR="0" lvl="0" indent="-342900" algn="l" rtl="0">
              <a:spcBef>
                <a:spcPts val="1000"/>
              </a:spcBef>
              <a:spcAft>
                <a:spcPts val="0"/>
              </a:spcAft>
              <a:buClr>
                <a:schemeClr val="accent1"/>
              </a:buClr>
              <a:buSzPts val="3200"/>
              <a:buFont typeface="Noto Sans Symbols"/>
              <a:buChar char="•"/>
            </a:pPr>
            <a:r>
              <a:rPr lang="tr-TR" sz="3200" b="1" i="0" u="none" strike="noStrike" cap="none">
                <a:solidFill>
                  <a:schemeClr val="dk1"/>
                </a:solidFill>
                <a:latin typeface="Arial"/>
                <a:ea typeface="Arial"/>
                <a:cs typeface="Arial"/>
                <a:sym typeface="Arial"/>
              </a:rPr>
              <a:t>Bazı ruhsal(zihinsel) ,fiziksel ve gelişimsel bozukluklarının olması</a:t>
            </a:r>
            <a:endParaRPr/>
          </a:p>
          <a:p>
            <a:pPr marL="342900" marR="0" lvl="0" indent="-342900" algn="l" rtl="0">
              <a:spcBef>
                <a:spcPts val="1000"/>
              </a:spcBef>
              <a:spcAft>
                <a:spcPts val="0"/>
              </a:spcAft>
              <a:buClr>
                <a:schemeClr val="accent1"/>
              </a:buClr>
              <a:buSzPts val="3200"/>
              <a:buFont typeface="Noto Sans Symbols"/>
              <a:buChar char="•"/>
            </a:pPr>
            <a:r>
              <a:rPr lang="tr-TR" sz="3200" b="1" i="0" u="none" strike="noStrike" cap="none">
                <a:solidFill>
                  <a:schemeClr val="dk1"/>
                </a:solidFill>
                <a:latin typeface="Arial"/>
                <a:ea typeface="Arial"/>
                <a:cs typeface="Arial"/>
                <a:sym typeface="Arial"/>
              </a:rPr>
              <a:t>Süreğen tıbbi hastalığının olması</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8"/>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Risk Etmenleri (aile ile ilgili)</a:t>
            </a:r>
            <a:endParaRPr sz="4000" b="1" i="0" u="none" strike="noStrike" cap="none">
              <a:solidFill>
                <a:srgbClr val="FF0000"/>
              </a:solidFill>
              <a:latin typeface="Arial"/>
              <a:ea typeface="Arial"/>
              <a:cs typeface="Arial"/>
              <a:sym typeface="Arial"/>
            </a:endParaRPr>
          </a:p>
        </p:txBody>
      </p:sp>
      <p:sp>
        <p:nvSpPr>
          <p:cNvPr id="285" name="Google Shape;285;p38"/>
          <p:cNvSpPr txBox="1">
            <a:spLocks noGrp="1"/>
          </p:cNvSpPr>
          <p:nvPr>
            <p:ph type="body" idx="1"/>
          </p:nvPr>
        </p:nvSpPr>
        <p:spPr>
          <a:xfrm>
            <a:off x="2238348" y="1357298"/>
            <a:ext cx="5435614"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600"/>
              <a:buFont typeface="Noto Sans Symbols"/>
              <a:buChar char="•"/>
            </a:pPr>
            <a:r>
              <a:rPr lang="tr-TR" sz="2400" b="1" i="0" u="none" strike="noStrike" cap="none" dirty="0">
                <a:solidFill>
                  <a:schemeClr val="dk1"/>
                </a:solidFill>
                <a:latin typeface="Arial"/>
                <a:ea typeface="Arial"/>
                <a:cs typeface="Arial"/>
                <a:sym typeface="Arial"/>
              </a:rPr>
              <a:t>Anne babanın çocukluk döneminde istismara maruz kalması,</a:t>
            </a:r>
            <a:endParaRPr sz="2400"/>
          </a:p>
          <a:p>
            <a:pPr marL="342900" marR="0" lvl="0" indent="-342900" algn="l" rtl="0">
              <a:spcBef>
                <a:spcPts val="1000"/>
              </a:spcBef>
              <a:spcAft>
                <a:spcPts val="0"/>
              </a:spcAft>
              <a:buClr>
                <a:schemeClr val="accent1"/>
              </a:buClr>
              <a:buSzPts val="2600"/>
              <a:buFont typeface="Noto Sans Symbols"/>
              <a:buChar char="•"/>
            </a:pPr>
            <a:r>
              <a:rPr lang="tr-TR" sz="2400" b="1" i="0" u="none" strike="noStrike" cap="none" dirty="0">
                <a:solidFill>
                  <a:schemeClr val="dk1"/>
                </a:solidFill>
                <a:latin typeface="Arial"/>
                <a:ea typeface="Arial"/>
                <a:cs typeface="Arial"/>
                <a:sym typeface="Arial"/>
              </a:rPr>
              <a:t>Ailede alkol ya da madde bağımlısının olması,</a:t>
            </a:r>
            <a:endParaRPr sz="2400"/>
          </a:p>
          <a:p>
            <a:pPr marL="342900" marR="0" lvl="0" indent="-342900" algn="l" rtl="0">
              <a:spcBef>
                <a:spcPts val="1000"/>
              </a:spcBef>
              <a:spcAft>
                <a:spcPts val="0"/>
              </a:spcAft>
              <a:buClr>
                <a:schemeClr val="accent1"/>
              </a:buClr>
              <a:buSzPts val="2600"/>
              <a:buFont typeface="Noto Sans Symbols"/>
              <a:buChar char="•"/>
            </a:pPr>
            <a:r>
              <a:rPr lang="tr-TR" sz="2400" b="1" i="0" u="none" strike="noStrike" cap="none" dirty="0">
                <a:solidFill>
                  <a:schemeClr val="dk1"/>
                </a:solidFill>
                <a:latin typeface="Arial"/>
                <a:ea typeface="Arial"/>
                <a:cs typeface="Arial"/>
                <a:sym typeface="Arial"/>
              </a:rPr>
              <a:t>Annenin olmaması veya göz yumması</a:t>
            </a:r>
            <a:endParaRPr sz="2400"/>
          </a:p>
          <a:p>
            <a:pPr marL="342900" marR="0" lvl="0" indent="-342900" algn="l" rtl="0">
              <a:spcBef>
                <a:spcPts val="1000"/>
              </a:spcBef>
              <a:spcAft>
                <a:spcPts val="0"/>
              </a:spcAft>
              <a:buClr>
                <a:schemeClr val="accent1"/>
              </a:buClr>
              <a:buSzPts val="2600"/>
              <a:buFont typeface="Noto Sans Symbols"/>
              <a:buChar char="•"/>
            </a:pPr>
            <a:r>
              <a:rPr lang="tr-TR" sz="2400" b="1" i="0" u="none" strike="noStrike" cap="none" dirty="0">
                <a:solidFill>
                  <a:schemeClr val="dk1"/>
                </a:solidFill>
                <a:latin typeface="Arial"/>
                <a:ea typeface="Arial"/>
                <a:cs typeface="Arial"/>
                <a:sym typeface="Arial"/>
              </a:rPr>
              <a:t>Babanın olmaması veya göz yumması</a:t>
            </a:r>
            <a:endParaRPr sz="2400"/>
          </a:p>
          <a:p>
            <a:pPr marL="342900" marR="0" lvl="0" indent="-342900" algn="l" rtl="0">
              <a:spcBef>
                <a:spcPts val="1000"/>
              </a:spcBef>
              <a:spcAft>
                <a:spcPts val="0"/>
              </a:spcAft>
              <a:buClr>
                <a:schemeClr val="accent1"/>
              </a:buClr>
              <a:buSzPts val="2600"/>
              <a:buFont typeface="Noto Sans Symbols"/>
              <a:buChar char="•"/>
            </a:pPr>
            <a:r>
              <a:rPr lang="tr-TR" sz="2400" b="1" i="0" u="none" strike="noStrike" cap="none" dirty="0">
                <a:solidFill>
                  <a:schemeClr val="dk1"/>
                </a:solidFill>
                <a:latin typeface="Arial"/>
                <a:ea typeface="Arial"/>
                <a:cs typeface="Arial"/>
                <a:sym typeface="Arial"/>
              </a:rPr>
              <a:t>Ebeveyn olmayışı (ölmesi) </a:t>
            </a:r>
            <a:endParaRPr sz="2400"/>
          </a:p>
          <a:p>
            <a:pPr marL="342900" marR="0" lvl="0" indent="-342900" algn="l" rtl="0">
              <a:spcBef>
                <a:spcPts val="1000"/>
              </a:spcBef>
              <a:spcAft>
                <a:spcPts val="0"/>
              </a:spcAft>
              <a:buClr>
                <a:schemeClr val="accent1"/>
              </a:buClr>
              <a:buSzPts val="2600"/>
              <a:buFont typeface="Noto Sans Symbols"/>
              <a:buChar char="•"/>
            </a:pPr>
            <a:r>
              <a:rPr lang="tr-TR" sz="2400" b="1" i="0" u="none" strike="noStrike" cap="none" dirty="0">
                <a:solidFill>
                  <a:schemeClr val="dk1"/>
                </a:solidFill>
                <a:latin typeface="Arial"/>
                <a:ea typeface="Arial"/>
                <a:cs typeface="Arial"/>
                <a:sym typeface="Arial"/>
              </a:rPr>
              <a:t>Ebeveynlerin üvey olma durumu</a:t>
            </a:r>
            <a:endParaRPr sz="2400"/>
          </a:p>
          <a:p>
            <a:pPr marL="342900" marR="0" lvl="0" indent="-228600" algn="l" rtl="0">
              <a:spcBef>
                <a:spcPts val="1000"/>
              </a:spcBef>
              <a:spcAft>
                <a:spcPts val="0"/>
              </a:spcAft>
              <a:buClr>
                <a:schemeClr val="accent1"/>
              </a:buClr>
              <a:buSzPts val="1800"/>
              <a:buFont typeface="Noto Sans Symbols"/>
              <a:buNone/>
            </a:pPr>
            <a:endParaRPr sz="2400" b="0" i="0" u="none" strike="noStrike" cap="none">
              <a:solidFill>
                <a:srgbClr val="3F3F3F"/>
              </a:solidFill>
              <a:latin typeface="Century Gothic"/>
              <a:ea typeface="Century Gothic"/>
              <a:cs typeface="Century Gothic"/>
              <a:sym typeface="Century Gothic"/>
            </a:endParaRPr>
          </a:p>
        </p:txBody>
      </p:sp>
      <p:pic>
        <p:nvPicPr>
          <p:cNvPr id="92162" name="Picture 2" descr="T.C Edremit Belediyesi"/>
          <p:cNvPicPr>
            <a:picLocks noChangeAspect="1" noChangeArrowheads="1"/>
          </p:cNvPicPr>
          <p:nvPr/>
        </p:nvPicPr>
        <p:blipFill>
          <a:blip r:embed="rId3"/>
          <a:srcRect/>
          <a:stretch>
            <a:fillRect/>
          </a:stretch>
        </p:blipFill>
        <p:spPr bwMode="auto">
          <a:xfrm>
            <a:off x="6738942" y="1643050"/>
            <a:ext cx="4714908" cy="3137559"/>
          </a:xfrm>
          <a:prstGeom prst="rect">
            <a:avLst/>
          </a:prstGeom>
          <a:noFill/>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Risk Etmenleri (aile ile ilgili)</a:t>
            </a:r>
            <a:endParaRPr sz="4000" b="1" i="0" u="none" strike="noStrike" cap="none">
              <a:solidFill>
                <a:srgbClr val="FF0000"/>
              </a:solidFill>
              <a:latin typeface="Arial"/>
              <a:ea typeface="Arial"/>
              <a:cs typeface="Arial"/>
              <a:sym typeface="Arial"/>
            </a:endParaRPr>
          </a:p>
        </p:txBody>
      </p:sp>
      <p:sp>
        <p:nvSpPr>
          <p:cNvPr id="291" name="Google Shape;291;p39"/>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800"/>
              <a:buFont typeface="Noto Sans Symbols"/>
              <a:buChar char="•"/>
            </a:pPr>
            <a:r>
              <a:rPr lang="tr-TR" sz="2800" b="1" i="0" u="none" strike="noStrike" cap="none" dirty="0">
                <a:solidFill>
                  <a:schemeClr val="dk1"/>
                </a:solidFill>
                <a:latin typeface="Arial"/>
                <a:ea typeface="Arial"/>
                <a:cs typeface="Arial"/>
                <a:sym typeface="Arial"/>
              </a:rPr>
              <a:t>Tek odalı evde kalınması </a:t>
            </a:r>
            <a:endParaRPr/>
          </a:p>
          <a:p>
            <a:pPr marL="342900" marR="0" lvl="0" indent="-342900" algn="l" rtl="0">
              <a:spcBef>
                <a:spcPts val="1000"/>
              </a:spcBef>
              <a:spcAft>
                <a:spcPts val="0"/>
              </a:spcAft>
              <a:buClr>
                <a:schemeClr val="accent1"/>
              </a:buClr>
              <a:buSzPts val="2800"/>
              <a:buFont typeface="Noto Sans Symbols"/>
              <a:buChar char="•"/>
            </a:pPr>
            <a:r>
              <a:rPr lang="tr-TR" sz="2800" b="1" i="0" u="none" strike="noStrike" cap="none" dirty="0">
                <a:solidFill>
                  <a:schemeClr val="dk1"/>
                </a:solidFill>
                <a:latin typeface="Arial"/>
                <a:ea typeface="Arial"/>
                <a:cs typeface="Arial"/>
                <a:sym typeface="Arial"/>
              </a:rPr>
              <a:t>Aile içi çatışma,</a:t>
            </a:r>
            <a:endParaRPr/>
          </a:p>
          <a:p>
            <a:pPr marL="342900" marR="0" lvl="0" indent="-342900" algn="l" rtl="0">
              <a:spcBef>
                <a:spcPts val="1000"/>
              </a:spcBef>
              <a:spcAft>
                <a:spcPts val="0"/>
              </a:spcAft>
              <a:buClr>
                <a:schemeClr val="accent1"/>
              </a:buClr>
              <a:buSzPts val="2800"/>
              <a:buFont typeface="Noto Sans Symbols"/>
              <a:buChar char="•"/>
            </a:pPr>
            <a:r>
              <a:rPr lang="tr-TR" sz="2800" b="1" i="0" u="none" strike="noStrike" cap="none" dirty="0">
                <a:solidFill>
                  <a:schemeClr val="dk1"/>
                </a:solidFill>
                <a:latin typeface="Arial"/>
                <a:ea typeface="Arial"/>
                <a:cs typeface="Arial"/>
                <a:sym typeface="Arial"/>
              </a:rPr>
              <a:t>Ana babalık görevini yerine getirmeme,</a:t>
            </a:r>
            <a:endParaRPr/>
          </a:p>
          <a:p>
            <a:pPr marL="342900" marR="0" lvl="0" indent="-342900" algn="l" rtl="0">
              <a:spcBef>
                <a:spcPts val="1000"/>
              </a:spcBef>
              <a:spcAft>
                <a:spcPts val="0"/>
              </a:spcAft>
              <a:buClr>
                <a:schemeClr val="accent1"/>
              </a:buClr>
              <a:buSzPts val="2800"/>
              <a:buFont typeface="Noto Sans Symbols"/>
              <a:buChar char="•"/>
            </a:pPr>
            <a:r>
              <a:rPr lang="tr-TR" sz="2800" b="1" i="0" u="none" strike="noStrike" cap="none" dirty="0">
                <a:solidFill>
                  <a:schemeClr val="dk1"/>
                </a:solidFill>
                <a:latin typeface="Arial"/>
                <a:ea typeface="Arial"/>
                <a:cs typeface="Arial"/>
                <a:sym typeface="Arial"/>
              </a:rPr>
              <a:t>Ebeveyn çocuk ilişkisinde bozukluk </a:t>
            </a:r>
            <a:endParaRPr/>
          </a:p>
          <a:p>
            <a:pPr marL="342900" marR="0" lvl="0" indent="-342900" algn="l" rtl="0">
              <a:spcBef>
                <a:spcPts val="1000"/>
              </a:spcBef>
              <a:spcAft>
                <a:spcPts val="0"/>
              </a:spcAft>
              <a:buClr>
                <a:schemeClr val="accent1"/>
              </a:buClr>
              <a:buSzPts val="2800"/>
              <a:buFont typeface="Noto Sans Symbols"/>
              <a:buChar char="•"/>
            </a:pPr>
            <a:r>
              <a:rPr lang="tr-TR" sz="2800" b="1" i="0" u="none" strike="noStrike" cap="none" dirty="0">
                <a:solidFill>
                  <a:schemeClr val="dk1"/>
                </a:solidFill>
                <a:latin typeface="Arial"/>
                <a:ea typeface="Arial"/>
                <a:cs typeface="Arial"/>
                <a:sym typeface="Arial"/>
              </a:rPr>
              <a:t>Ailenin gelen gideninin çok olması</a:t>
            </a:r>
            <a:endParaRPr/>
          </a:p>
          <a:p>
            <a:pPr marL="342900" marR="0" lvl="0" indent="-342900" algn="l" rtl="0">
              <a:spcBef>
                <a:spcPts val="1000"/>
              </a:spcBef>
              <a:spcAft>
                <a:spcPts val="0"/>
              </a:spcAft>
              <a:buClr>
                <a:schemeClr val="accent1"/>
              </a:buClr>
              <a:buSzPts val="2800"/>
              <a:buFont typeface="Noto Sans Symbols"/>
              <a:buChar char="•"/>
            </a:pPr>
            <a:r>
              <a:rPr lang="tr-TR" sz="2800" b="1" i="0" u="none" strike="noStrike" cap="none" dirty="0">
                <a:solidFill>
                  <a:schemeClr val="dk1"/>
                </a:solidFill>
                <a:latin typeface="Arial"/>
                <a:ea typeface="Arial"/>
                <a:cs typeface="Arial"/>
                <a:sym typeface="Arial"/>
              </a:rPr>
              <a:t>Maddi sıkıntı</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Cinsel İstismara Maruz Kalan Çocuklarda Görülen Belirtiler</a:t>
            </a:r>
            <a:endParaRPr sz="3600" b="0" i="0" u="none" strike="noStrike" cap="none">
              <a:solidFill>
                <a:srgbClr val="262626"/>
              </a:solidFill>
              <a:latin typeface="Arial"/>
              <a:ea typeface="Arial"/>
              <a:cs typeface="Arial"/>
              <a:sym typeface="Arial"/>
            </a:endParaRPr>
          </a:p>
        </p:txBody>
      </p:sp>
      <p:sp>
        <p:nvSpPr>
          <p:cNvPr id="297" name="Google Shape;297;p40"/>
          <p:cNvSpPr txBox="1">
            <a:spLocks noGrp="1"/>
          </p:cNvSpPr>
          <p:nvPr>
            <p:ph type="body" idx="1"/>
          </p:nvPr>
        </p:nvSpPr>
        <p:spPr>
          <a:xfrm>
            <a:off x="2452662" y="2143116"/>
            <a:ext cx="4143404" cy="37681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Noto Sans Symbols"/>
              <a:buNone/>
            </a:pPr>
            <a:r>
              <a:rPr lang="tr-TR" sz="3600" b="1" i="0" u="none" strike="noStrike" cap="none" dirty="0">
                <a:solidFill>
                  <a:schemeClr val="dk1"/>
                </a:solidFill>
                <a:latin typeface="Arial"/>
                <a:ea typeface="Arial"/>
                <a:cs typeface="Arial"/>
                <a:sym typeface="Arial"/>
              </a:rPr>
              <a:t>Cinsel istismara bağlı duygusal ve davranışsal belirtiler yaşa göre değişebilir.</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pic>
        <p:nvPicPr>
          <p:cNvPr id="88066" name="Picture 2" descr="216 bin Ã§ocuk cinsel istismar maÄduru"/>
          <p:cNvPicPr>
            <a:picLocks noChangeAspect="1" noChangeArrowheads="1"/>
          </p:cNvPicPr>
          <p:nvPr/>
        </p:nvPicPr>
        <p:blipFill>
          <a:blip r:embed="rId3"/>
          <a:srcRect/>
          <a:stretch>
            <a:fillRect/>
          </a:stretch>
        </p:blipFill>
        <p:spPr bwMode="auto">
          <a:xfrm>
            <a:off x="6667504" y="2285992"/>
            <a:ext cx="4734523" cy="2733673"/>
          </a:xfrm>
          <a:prstGeom prst="rect">
            <a:avLst/>
          </a:prstGeom>
          <a:noFill/>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1"/>
          <p:cNvSpPr txBox="1">
            <a:spLocks noGrp="1"/>
          </p:cNvSpPr>
          <p:nvPr>
            <p:ph type="title"/>
          </p:nvPr>
        </p:nvSpPr>
        <p:spPr>
          <a:xfrm>
            <a:off x="2592925" y="624110"/>
            <a:ext cx="8502705" cy="128089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Cinsel İstismara Maruz Kalan Çocuklarda Görülen Belirtiler</a:t>
            </a:r>
            <a:endParaRPr sz="3600" b="0" i="0" u="none" strike="noStrike" cap="none">
              <a:solidFill>
                <a:srgbClr val="262626"/>
              </a:solidFill>
              <a:latin typeface="Arial"/>
              <a:ea typeface="Arial"/>
              <a:cs typeface="Arial"/>
              <a:sym typeface="Arial"/>
            </a:endParaRPr>
          </a:p>
        </p:txBody>
      </p:sp>
      <p:sp>
        <p:nvSpPr>
          <p:cNvPr id="303" name="Google Shape;303;p41"/>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accent1"/>
              </a:buClr>
              <a:buSzPts val="4800"/>
              <a:buFont typeface="Noto Sans Symbols"/>
              <a:buNone/>
            </a:pPr>
            <a:r>
              <a:rPr lang="tr-TR" sz="4800" b="1" i="0" u="none" strike="noStrike" cap="none">
                <a:solidFill>
                  <a:schemeClr val="dk1"/>
                </a:solidFill>
                <a:latin typeface="Arial"/>
                <a:ea typeface="Arial"/>
                <a:cs typeface="Arial"/>
                <a:sym typeface="Arial"/>
              </a:rPr>
              <a:t>0-3 Yaş</a:t>
            </a:r>
            <a:endParaRPr/>
          </a:p>
          <a:p>
            <a:pPr marL="0" marR="0" lvl="0" indent="0" algn="ctr" rtl="0">
              <a:lnSpc>
                <a:spcPct val="80000"/>
              </a:lnSpc>
              <a:spcBef>
                <a:spcPts val="1000"/>
              </a:spcBef>
              <a:spcAft>
                <a:spcPts val="0"/>
              </a:spcAft>
              <a:buClr>
                <a:schemeClr val="accent1"/>
              </a:buClr>
              <a:buSzPts val="2000"/>
              <a:buFont typeface="Noto Sans Symbols"/>
              <a:buNone/>
            </a:pPr>
            <a:endParaRPr sz="2000" b="1" i="0" u="none" strike="noStrike" cap="none">
              <a:solidFill>
                <a:srgbClr val="3F3F3F"/>
              </a:solidFill>
              <a:latin typeface="Arial"/>
              <a:ea typeface="Arial"/>
              <a:cs typeface="Arial"/>
              <a:sym typeface="Arial"/>
            </a:endParaRPr>
          </a:p>
          <a:p>
            <a:pPr marL="0" marR="0" lvl="0" indent="-177800" algn="l" rtl="0">
              <a:lnSpc>
                <a:spcPct val="80000"/>
              </a:lnSpc>
              <a:spcBef>
                <a:spcPts val="1000"/>
              </a:spcBef>
              <a:spcAft>
                <a:spcPts val="0"/>
              </a:spcAft>
              <a:buClr>
                <a:schemeClr val="accent1"/>
              </a:buClr>
              <a:buSzPts val="2800"/>
              <a:buFont typeface="Noto Sans Symbols"/>
              <a:buChar char="•"/>
            </a:pPr>
            <a:r>
              <a:rPr lang="tr-TR" sz="2800" b="1" i="0" u="none" strike="noStrike" cap="none">
                <a:solidFill>
                  <a:srgbClr val="FF0000"/>
                </a:solidFill>
                <a:latin typeface="Arial"/>
                <a:ea typeface="Arial"/>
                <a:cs typeface="Arial"/>
                <a:sym typeface="Arial"/>
              </a:rPr>
              <a:t>Davranışsal-fiziksel belirtiler: </a:t>
            </a:r>
            <a:r>
              <a:rPr lang="tr-TR" sz="2800" b="1" i="0" u="none" strike="noStrike" cap="none">
                <a:solidFill>
                  <a:schemeClr val="dk1"/>
                </a:solidFill>
                <a:latin typeface="Arial"/>
                <a:ea typeface="Arial"/>
                <a:cs typeface="Arial"/>
                <a:sym typeface="Arial"/>
              </a:rPr>
              <a:t>Yeme ve uyku bozuklukları, yabancılardan korkma, anneye aşırı düşkünleşme, üzerini giyip çıkarırken sorun çıkarmaya başlama.</a:t>
            </a:r>
            <a:endParaRPr/>
          </a:p>
          <a:p>
            <a:pPr marL="0" marR="0" lvl="0" indent="-177800" algn="l" rtl="0">
              <a:lnSpc>
                <a:spcPct val="80000"/>
              </a:lnSpc>
              <a:spcBef>
                <a:spcPts val="1000"/>
              </a:spcBef>
              <a:spcAft>
                <a:spcPts val="0"/>
              </a:spcAft>
              <a:buClr>
                <a:schemeClr val="accent1"/>
              </a:buClr>
              <a:buSzPts val="2800"/>
              <a:buFont typeface="Noto Sans Symbols"/>
              <a:buChar char="•"/>
            </a:pPr>
            <a:r>
              <a:rPr lang="tr-TR" sz="2800" b="1" i="0" u="none" strike="noStrike" cap="none">
                <a:solidFill>
                  <a:srgbClr val="FF0000"/>
                </a:solidFill>
                <a:latin typeface="Arial"/>
                <a:ea typeface="Arial"/>
                <a:cs typeface="Arial"/>
                <a:sym typeface="Arial"/>
              </a:rPr>
              <a:t>Duygusal belirtiler: </a:t>
            </a:r>
            <a:r>
              <a:rPr lang="tr-TR" sz="2800" b="1" i="0" u="none" strike="noStrike" cap="none">
                <a:solidFill>
                  <a:schemeClr val="dk1"/>
                </a:solidFill>
                <a:latin typeface="Arial"/>
                <a:ea typeface="Arial"/>
                <a:cs typeface="Arial"/>
                <a:sym typeface="Arial"/>
              </a:rPr>
              <a:t>Korku, her şeye ağlama, hırçınlık, ne olup bittiği ile ilgili kafası karışır.</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2"/>
          <p:cNvSpPr txBox="1">
            <a:spLocks noGrp="1"/>
          </p:cNvSpPr>
          <p:nvPr>
            <p:ph type="title"/>
          </p:nvPr>
        </p:nvSpPr>
        <p:spPr>
          <a:xfrm>
            <a:off x="2006071" y="173734"/>
            <a:ext cx="8911687" cy="128089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Cinsel İstismara Maruz Kalan Çocuklarda Görülen Belirtiler</a:t>
            </a:r>
            <a:endParaRPr sz="3600" b="0" i="0" u="none" strike="noStrike" cap="none">
              <a:solidFill>
                <a:srgbClr val="262626"/>
              </a:solidFill>
              <a:latin typeface="Arial"/>
              <a:ea typeface="Arial"/>
              <a:cs typeface="Arial"/>
              <a:sym typeface="Arial"/>
            </a:endParaRPr>
          </a:p>
        </p:txBody>
      </p:sp>
      <p:sp>
        <p:nvSpPr>
          <p:cNvPr id="309" name="Google Shape;309;p42"/>
          <p:cNvSpPr txBox="1">
            <a:spLocks noGrp="1"/>
          </p:cNvSpPr>
          <p:nvPr>
            <p:ph type="body" idx="1"/>
          </p:nvPr>
        </p:nvSpPr>
        <p:spPr>
          <a:xfrm>
            <a:off x="2006070" y="1454624"/>
            <a:ext cx="9347729" cy="458740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4800"/>
              <a:buFont typeface="Noto Sans Symbols"/>
              <a:buNone/>
            </a:pPr>
            <a:r>
              <a:rPr lang="tr-TR" sz="4800" b="1" i="0" u="none" strike="noStrike" cap="none">
                <a:solidFill>
                  <a:schemeClr val="dk1"/>
                </a:solidFill>
                <a:latin typeface="Arial"/>
                <a:ea typeface="Arial"/>
                <a:cs typeface="Arial"/>
                <a:sym typeface="Arial"/>
              </a:rPr>
              <a:t>3-6 Yaş </a:t>
            </a:r>
            <a:endParaRPr/>
          </a:p>
          <a:p>
            <a:pPr marL="0" marR="0" lvl="0" indent="0" algn="ctr" rtl="0">
              <a:spcBef>
                <a:spcPts val="1000"/>
              </a:spcBef>
              <a:spcAft>
                <a:spcPts val="0"/>
              </a:spcAft>
              <a:buClr>
                <a:schemeClr val="accent1"/>
              </a:buClr>
              <a:buSzPts val="2000"/>
              <a:buFont typeface="Noto Sans Symbols"/>
              <a:buNone/>
            </a:pPr>
            <a:endParaRPr sz="2000" b="1" i="0" u="none" strike="noStrike" cap="none">
              <a:solidFill>
                <a:srgbClr val="3F3F3F"/>
              </a:solidFill>
              <a:latin typeface="Arial"/>
              <a:ea typeface="Arial"/>
              <a:cs typeface="Arial"/>
              <a:sym typeface="Arial"/>
            </a:endParaRPr>
          </a:p>
          <a:p>
            <a:pPr marL="0" marR="0" lvl="0" indent="-152400" algn="l" rtl="0">
              <a:lnSpc>
                <a:spcPct val="80000"/>
              </a:lnSpc>
              <a:spcBef>
                <a:spcPts val="1000"/>
              </a:spcBef>
              <a:spcAft>
                <a:spcPts val="0"/>
              </a:spcAft>
              <a:buClr>
                <a:schemeClr val="accent1"/>
              </a:buClr>
              <a:buSzPts val="2400"/>
              <a:buFont typeface="Noto Sans Symbols"/>
              <a:buChar char="•"/>
            </a:pPr>
            <a:r>
              <a:rPr lang="tr-TR" sz="2400" b="1" i="0" u="none" strike="noStrike" cap="none">
                <a:solidFill>
                  <a:srgbClr val="FF0000"/>
                </a:solidFill>
                <a:latin typeface="Arial"/>
                <a:ea typeface="Arial"/>
                <a:cs typeface="Arial"/>
                <a:sym typeface="Arial"/>
              </a:rPr>
              <a:t>Davranışsal-fiziksel belirtiler: </a:t>
            </a:r>
            <a:r>
              <a:rPr lang="tr-TR" sz="2400" b="1" i="0" u="none" strike="noStrike" cap="none">
                <a:solidFill>
                  <a:schemeClr val="dk1"/>
                </a:solidFill>
                <a:latin typeface="Arial"/>
                <a:ea typeface="Arial"/>
                <a:cs typeface="Arial"/>
                <a:sym typeface="Arial"/>
              </a:rPr>
              <a:t>Bebeklik dönemine geri dönüş (bebek gibi konuşma, parmak emme gibi), içe kapanma, sözel ifadede azalma, anneye daha fazla bağlı olma, tuvaletini altına yapma, yeme ve uyku bozuklukları, cinsel oyun (sık ve devamlı), mastürbasyon yapma. </a:t>
            </a:r>
            <a:endParaRPr/>
          </a:p>
          <a:p>
            <a:pPr marL="0" marR="0" lvl="0" indent="-152400" algn="l" rtl="0">
              <a:lnSpc>
                <a:spcPct val="80000"/>
              </a:lnSpc>
              <a:spcBef>
                <a:spcPts val="1000"/>
              </a:spcBef>
              <a:spcAft>
                <a:spcPts val="0"/>
              </a:spcAft>
              <a:buClr>
                <a:schemeClr val="accent1"/>
              </a:buClr>
              <a:buSzPts val="2400"/>
              <a:buFont typeface="Noto Sans Symbols"/>
              <a:buChar char="•"/>
            </a:pPr>
            <a:r>
              <a:rPr lang="tr-TR" sz="2400" b="1" i="0" u="none" strike="noStrike" cap="none">
                <a:solidFill>
                  <a:srgbClr val="FF0000"/>
                </a:solidFill>
                <a:latin typeface="Arial"/>
                <a:ea typeface="Arial"/>
                <a:cs typeface="Arial"/>
                <a:sym typeface="Arial"/>
              </a:rPr>
              <a:t>Duygusal belirtiler: </a:t>
            </a:r>
            <a:r>
              <a:rPr lang="tr-TR" sz="2400" b="1" i="0" u="none" strike="noStrike" cap="none">
                <a:solidFill>
                  <a:schemeClr val="dk1"/>
                </a:solidFill>
                <a:latin typeface="Arial"/>
                <a:ea typeface="Arial"/>
                <a:cs typeface="Arial"/>
                <a:sym typeface="Arial"/>
              </a:rPr>
              <a:t>Ne olup bittiği ile ilgili kafası karışır. Korku, utanma, öfke, suçluluk , çaresizlik, zarara uğrama ve kirlenme duygusu</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3"/>
          <p:cNvSpPr txBox="1">
            <a:spLocks noGrp="1"/>
          </p:cNvSpPr>
          <p:nvPr>
            <p:ph type="title"/>
          </p:nvPr>
        </p:nvSpPr>
        <p:spPr>
          <a:xfrm>
            <a:off x="1992423" y="146438"/>
            <a:ext cx="8911687" cy="128089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Cinsel İstismara Maruz Kalan Çocuklarda Görülen Belirtiler</a:t>
            </a:r>
            <a:endParaRPr sz="3600" b="0" i="0" u="none" strike="noStrike" cap="none">
              <a:solidFill>
                <a:srgbClr val="262626"/>
              </a:solidFill>
              <a:latin typeface="Arial"/>
              <a:ea typeface="Arial"/>
              <a:cs typeface="Arial"/>
              <a:sym typeface="Arial"/>
            </a:endParaRPr>
          </a:p>
        </p:txBody>
      </p:sp>
      <p:sp>
        <p:nvSpPr>
          <p:cNvPr id="315" name="Google Shape;315;p43"/>
          <p:cNvSpPr txBox="1">
            <a:spLocks noGrp="1"/>
          </p:cNvSpPr>
          <p:nvPr>
            <p:ph type="body" idx="1"/>
          </p:nvPr>
        </p:nvSpPr>
        <p:spPr>
          <a:xfrm>
            <a:off x="2589212" y="1610436"/>
            <a:ext cx="8915400" cy="4300786"/>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accent1"/>
              </a:buClr>
              <a:buSzPts val="4800"/>
              <a:buFont typeface="Noto Sans Symbols"/>
              <a:buNone/>
            </a:pPr>
            <a:r>
              <a:rPr lang="tr-TR" sz="4800" b="1" i="0" u="none" strike="noStrike" cap="none">
                <a:solidFill>
                  <a:schemeClr val="dk1"/>
                </a:solidFill>
                <a:latin typeface="Arial"/>
                <a:ea typeface="Arial"/>
                <a:cs typeface="Arial"/>
                <a:sym typeface="Arial"/>
              </a:rPr>
              <a:t>6-12 Yaş </a:t>
            </a:r>
            <a:endParaRPr/>
          </a:p>
          <a:p>
            <a:pPr marL="0" marR="0" lvl="0" indent="0" algn="ctr" rtl="0">
              <a:lnSpc>
                <a:spcPct val="80000"/>
              </a:lnSpc>
              <a:spcBef>
                <a:spcPts val="1000"/>
              </a:spcBef>
              <a:spcAft>
                <a:spcPts val="0"/>
              </a:spcAft>
              <a:buClr>
                <a:schemeClr val="accent1"/>
              </a:buClr>
              <a:buSzPts val="2400"/>
              <a:buFont typeface="Noto Sans Symbols"/>
              <a:buNone/>
            </a:pPr>
            <a:endParaRPr sz="2400" b="1" i="0" u="none" strike="noStrike" cap="none">
              <a:solidFill>
                <a:srgbClr val="3F3F3F"/>
              </a:solidFill>
              <a:latin typeface="Arial"/>
              <a:ea typeface="Arial"/>
              <a:cs typeface="Arial"/>
              <a:sym typeface="Arial"/>
            </a:endParaRPr>
          </a:p>
          <a:p>
            <a:pPr marL="0" marR="0" lvl="0" indent="-165100" algn="l" rtl="0">
              <a:lnSpc>
                <a:spcPct val="70000"/>
              </a:lnSpc>
              <a:spcBef>
                <a:spcPts val="1000"/>
              </a:spcBef>
              <a:spcAft>
                <a:spcPts val="0"/>
              </a:spcAft>
              <a:buClr>
                <a:schemeClr val="accent1"/>
              </a:buClr>
              <a:buSzPts val="2600"/>
              <a:buFont typeface="Noto Sans Symbols"/>
              <a:buChar char="•"/>
            </a:pPr>
            <a:r>
              <a:rPr lang="tr-TR" sz="2600" b="1" i="0" u="none" strike="noStrike" cap="none">
                <a:solidFill>
                  <a:srgbClr val="FF0000"/>
                </a:solidFill>
                <a:latin typeface="Arial"/>
                <a:ea typeface="Arial"/>
                <a:cs typeface="Arial"/>
                <a:sym typeface="Arial"/>
              </a:rPr>
              <a:t>Davranışsal-fiziksel belirtiler:</a:t>
            </a:r>
            <a:r>
              <a:rPr lang="tr-TR" sz="2600" b="1" i="0" u="none" strike="noStrike" cap="none">
                <a:solidFill>
                  <a:schemeClr val="dk1"/>
                </a:solidFill>
                <a:latin typeface="Arial"/>
                <a:ea typeface="Arial"/>
                <a:cs typeface="Arial"/>
                <a:sym typeface="Arial"/>
              </a:rPr>
              <a:t> Sosyal içe kapanma ve tek başınalık, evden-okuldan kaçma, yeme ve uyku bozuklukları, öğrenme bozukluğu, takıntılı davranışlar ve düşünceler, kendinden küçüklere cinsel istismarda bulunma, durup dururken ağlama, hassaslaşma, karın ve baş ağrıları, huzursuzluk.</a:t>
            </a:r>
            <a:endParaRPr/>
          </a:p>
          <a:p>
            <a:pPr marL="0" marR="0" lvl="0" indent="-165100" algn="l" rtl="0">
              <a:lnSpc>
                <a:spcPct val="70000"/>
              </a:lnSpc>
              <a:spcBef>
                <a:spcPts val="1000"/>
              </a:spcBef>
              <a:spcAft>
                <a:spcPts val="0"/>
              </a:spcAft>
              <a:buClr>
                <a:schemeClr val="accent1"/>
              </a:buClr>
              <a:buSzPts val="2600"/>
              <a:buFont typeface="Noto Sans Symbols"/>
              <a:buChar char="•"/>
            </a:pPr>
            <a:r>
              <a:rPr lang="tr-TR" sz="2600" b="1" i="0" u="none" strike="noStrike" cap="none">
                <a:solidFill>
                  <a:srgbClr val="FF0000"/>
                </a:solidFill>
                <a:latin typeface="Arial"/>
                <a:ea typeface="Arial"/>
                <a:cs typeface="Arial"/>
                <a:sym typeface="Arial"/>
              </a:rPr>
              <a:t>Duygusal belirtiler:</a:t>
            </a:r>
            <a:r>
              <a:rPr lang="tr-TR" sz="2600" b="1" i="0" u="none" strike="noStrike" cap="none">
                <a:solidFill>
                  <a:schemeClr val="dk1"/>
                </a:solidFill>
                <a:latin typeface="Arial"/>
                <a:ea typeface="Arial"/>
                <a:cs typeface="Arial"/>
                <a:sym typeface="Arial"/>
              </a:rPr>
              <a:t> Korku, utanma, suçluluk, öfke, güvensizlik.</a:t>
            </a:r>
            <a:endParaRPr sz="2600" b="1"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4"/>
          <p:cNvSpPr txBox="1">
            <a:spLocks noGrp="1"/>
          </p:cNvSpPr>
          <p:nvPr>
            <p:ph type="title"/>
          </p:nvPr>
        </p:nvSpPr>
        <p:spPr>
          <a:xfrm>
            <a:off x="2019719" y="255621"/>
            <a:ext cx="8911687" cy="128089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Cinsel İstismara Maruz Kalan Çocuklarda Görülen Belirtiler</a:t>
            </a:r>
            <a:endParaRPr sz="3600" b="0" i="0" u="none" strike="noStrike" cap="none">
              <a:solidFill>
                <a:srgbClr val="262626"/>
              </a:solidFill>
              <a:latin typeface="Arial"/>
              <a:ea typeface="Arial"/>
              <a:cs typeface="Arial"/>
              <a:sym typeface="Arial"/>
            </a:endParaRPr>
          </a:p>
        </p:txBody>
      </p:sp>
      <p:sp>
        <p:nvSpPr>
          <p:cNvPr id="321" name="Google Shape;321;p44"/>
          <p:cNvSpPr txBox="1">
            <a:spLocks noGrp="1"/>
          </p:cNvSpPr>
          <p:nvPr>
            <p:ph type="body" idx="1"/>
          </p:nvPr>
        </p:nvSpPr>
        <p:spPr>
          <a:xfrm>
            <a:off x="2261665" y="1705970"/>
            <a:ext cx="8915400" cy="4150661"/>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accent1"/>
              </a:buClr>
              <a:buSzPts val="5200"/>
              <a:buFont typeface="Noto Sans Symbols"/>
              <a:buNone/>
            </a:pPr>
            <a:r>
              <a:rPr lang="tr-TR" sz="5200" b="1" i="0" u="none" strike="noStrike" cap="none">
                <a:solidFill>
                  <a:schemeClr val="dk1"/>
                </a:solidFill>
                <a:latin typeface="Arial"/>
                <a:ea typeface="Arial"/>
                <a:cs typeface="Arial"/>
                <a:sym typeface="Arial"/>
              </a:rPr>
              <a:t>13-18 Yaş</a:t>
            </a:r>
            <a:endParaRPr/>
          </a:p>
          <a:p>
            <a:pPr marL="0" marR="0" lvl="0" indent="0" algn="ctr" rtl="0">
              <a:lnSpc>
                <a:spcPct val="70000"/>
              </a:lnSpc>
              <a:spcBef>
                <a:spcPts val="1000"/>
              </a:spcBef>
              <a:spcAft>
                <a:spcPts val="0"/>
              </a:spcAft>
              <a:buClr>
                <a:schemeClr val="accent1"/>
              </a:buClr>
              <a:buSzPts val="3500"/>
              <a:buFont typeface="Noto Sans Symbols"/>
              <a:buNone/>
            </a:pPr>
            <a:r>
              <a:rPr lang="tr-TR" sz="3500" b="1" i="0" u="none" strike="noStrike" cap="none">
                <a:solidFill>
                  <a:srgbClr val="3F3F3F"/>
                </a:solidFill>
                <a:latin typeface="Arial"/>
                <a:ea typeface="Arial"/>
                <a:cs typeface="Arial"/>
                <a:sym typeface="Arial"/>
              </a:rPr>
              <a:t> </a:t>
            </a:r>
            <a:endParaRPr/>
          </a:p>
          <a:p>
            <a:pPr marL="0" marR="0" lvl="0" indent="-152400" algn="l" rtl="0">
              <a:lnSpc>
                <a:spcPct val="70000"/>
              </a:lnSpc>
              <a:spcBef>
                <a:spcPts val="1000"/>
              </a:spcBef>
              <a:spcAft>
                <a:spcPts val="0"/>
              </a:spcAft>
              <a:buClr>
                <a:schemeClr val="accent1"/>
              </a:buClr>
              <a:buSzPts val="2400"/>
              <a:buFont typeface="Noto Sans Symbols"/>
              <a:buChar char="•"/>
            </a:pPr>
            <a:r>
              <a:rPr lang="tr-TR" sz="2400" b="1" i="0" u="none" strike="noStrike" cap="none">
                <a:solidFill>
                  <a:srgbClr val="FF0000"/>
                </a:solidFill>
                <a:latin typeface="Arial"/>
                <a:ea typeface="Arial"/>
                <a:cs typeface="Arial"/>
                <a:sym typeface="Arial"/>
              </a:rPr>
              <a:t>Davranışsal-fiziksel belirtiler: </a:t>
            </a:r>
            <a:r>
              <a:rPr lang="tr-TR" sz="2400" b="1" i="0" u="none" strike="noStrike" cap="none">
                <a:solidFill>
                  <a:schemeClr val="dk1"/>
                </a:solidFill>
                <a:latin typeface="Arial"/>
                <a:ea typeface="Arial"/>
                <a:cs typeface="Arial"/>
                <a:sym typeface="Arial"/>
              </a:rPr>
              <a:t>Korkularının günlük yaşantısını engelleyecek boyuta gelmesi, bağımlılık yapan maddelere düşkünlük, evden- okuldan kaçma, başkalarını istismar etme, takıntılı düşünce ve davranışlar, duygusal ve fiziksel yakınlıktan kaçınma, yeme bozukluğu , sinirlilik, riskli cinsel davranışlar, süreğen enfeksiyonlar, sosyal içe kapanma, intihar.</a:t>
            </a:r>
            <a:endParaRPr/>
          </a:p>
          <a:p>
            <a:pPr marL="0" marR="0" lvl="0" indent="-152400" algn="l" rtl="0">
              <a:lnSpc>
                <a:spcPct val="70000"/>
              </a:lnSpc>
              <a:spcBef>
                <a:spcPts val="1000"/>
              </a:spcBef>
              <a:spcAft>
                <a:spcPts val="0"/>
              </a:spcAft>
              <a:buClr>
                <a:schemeClr val="accent1"/>
              </a:buClr>
              <a:buSzPts val="2400"/>
              <a:buFont typeface="Noto Sans Symbols"/>
              <a:buChar char="•"/>
            </a:pPr>
            <a:r>
              <a:rPr lang="tr-TR" sz="2400" b="1" i="0" u="none" strike="noStrike" cap="none">
                <a:solidFill>
                  <a:srgbClr val="FF0000"/>
                </a:solidFill>
                <a:latin typeface="Arial"/>
                <a:ea typeface="Arial"/>
                <a:cs typeface="Arial"/>
                <a:sym typeface="Arial"/>
              </a:rPr>
              <a:t>Duygusal belirtiler:</a:t>
            </a:r>
            <a:r>
              <a:rPr lang="tr-TR" sz="2400" b="1" i="0" u="none" strike="noStrike" cap="none">
                <a:solidFill>
                  <a:schemeClr val="dk1"/>
                </a:solidFill>
                <a:latin typeface="Arial"/>
                <a:ea typeface="Arial"/>
                <a:cs typeface="Arial"/>
                <a:sym typeface="Arial"/>
              </a:rPr>
              <a:t> Öfke, korku, suçluluk, utanma, güvensizlik, çaresizlik, depresyon, intihar düşüncesi, kirlenme duygusu.</a:t>
            </a:r>
            <a:endParaRPr sz="2400" b="1" i="0" u="none" strike="noStrike" cap="none">
              <a:solidFill>
                <a:schemeClr val="dk1"/>
              </a:solidFill>
              <a:latin typeface="Arial"/>
              <a:ea typeface="Arial"/>
              <a:cs typeface="Arial"/>
              <a:sym typeface="Arial"/>
            </a:endParaRPr>
          </a:p>
          <a:p>
            <a:pPr marL="342900" marR="0" lvl="0" indent="-228600" algn="l" rtl="0">
              <a:lnSpc>
                <a:spcPct val="90000"/>
              </a:lnSpc>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5"/>
          <p:cNvSpPr txBox="1">
            <a:spLocks noGrp="1"/>
          </p:cNvSpPr>
          <p:nvPr>
            <p:ph type="title"/>
          </p:nvPr>
        </p:nvSpPr>
        <p:spPr>
          <a:xfrm>
            <a:off x="2589211" y="287977"/>
            <a:ext cx="9861527" cy="1325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40"/>
              <a:buFont typeface="Arial"/>
              <a:buNone/>
            </a:pPr>
            <a:r>
              <a:rPr lang="tr-TR" sz="3240" b="1" i="0" u="none" strike="noStrike" cap="none">
                <a:solidFill>
                  <a:srgbClr val="FF0000"/>
                </a:solidFill>
                <a:latin typeface="Arial"/>
                <a:ea typeface="Arial"/>
                <a:cs typeface="Arial"/>
                <a:sym typeface="Arial"/>
              </a:rPr>
              <a:t>Cinsel İstismara Maruz Kalan Çocuklarda </a:t>
            </a:r>
            <a:br>
              <a:rPr lang="tr-TR" sz="3240" b="1" i="0" u="none" strike="noStrike" cap="none">
                <a:solidFill>
                  <a:srgbClr val="FF0000"/>
                </a:solidFill>
                <a:latin typeface="Arial"/>
                <a:ea typeface="Arial"/>
                <a:cs typeface="Arial"/>
                <a:sym typeface="Arial"/>
              </a:rPr>
            </a:br>
            <a:r>
              <a:rPr lang="tr-TR" sz="3240" b="1" i="0" u="none" strike="noStrike" cap="none">
                <a:solidFill>
                  <a:srgbClr val="FF0000"/>
                </a:solidFill>
                <a:latin typeface="Arial"/>
                <a:ea typeface="Arial"/>
                <a:cs typeface="Arial"/>
                <a:sym typeface="Arial"/>
              </a:rPr>
              <a:t>Görülebilen Belirtiler Nelerdir?</a:t>
            </a:r>
            <a:r>
              <a:rPr lang="tr-TR" sz="3240" b="1" i="0" u="none" strike="noStrike" cap="none">
                <a:solidFill>
                  <a:srgbClr val="FF0000"/>
                </a:solidFill>
                <a:latin typeface="Calibri"/>
                <a:ea typeface="Calibri"/>
                <a:cs typeface="Calibri"/>
                <a:sym typeface="Calibri"/>
              </a:rPr>
              <a:t/>
            </a:r>
            <a:br>
              <a:rPr lang="tr-TR" sz="3240" b="1" i="0" u="none" strike="noStrike" cap="none">
                <a:solidFill>
                  <a:srgbClr val="FF0000"/>
                </a:solidFill>
                <a:latin typeface="Calibri"/>
                <a:ea typeface="Calibri"/>
                <a:cs typeface="Calibri"/>
                <a:sym typeface="Calibri"/>
              </a:rPr>
            </a:br>
            <a:endParaRPr sz="3240" b="0" i="0" u="none" strike="noStrike" cap="none">
              <a:solidFill>
                <a:srgbClr val="262626"/>
              </a:solidFill>
              <a:latin typeface="Century Gothic"/>
              <a:ea typeface="Century Gothic"/>
              <a:cs typeface="Century Gothic"/>
              <a:sym typeface="Century Gothic"/>
            </a:endParaRPr>
          </a:p>
        </p:txBody>
      </p:sp>
      <p:sp>
        <p:nvSpPr>
          <p:cNvPr id="327" name="Google Shape;327;p45"/>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600"/>
              <a:buFont typeface="Noto Sans Symbols"/>
              <a:buNone/>
            </a:pPr>
            <a:r>
              <a:rPr lang="tr-TR" sz="2600" b="1" i="0" u="none" strike="noStrike" cap="none">
                <a:solidFill>
                  <a:schemeClr val="dk1"/>
                </a:solidFill>
                <a:latin typeface="Arial"/>
                <a:ea typeface="Arial"/>
                <a:cs typeface="Arial"/>
                <a:sym typeface="Arial"/>
              </a:rPr>
              <a:t>1.Tekrarlayıcı, rahatsız edici düşünceler,</a:t>
            </a:r>
            <a:endParaRPr/>
          </a:p>
          <a:p>
            <a:pPr marL="0" marR="0" lvl="0" indent="0" algn="l" rtl="0">
              <a:spcBef>
                <a:spcPts val="1000"/>
              </a:spcBef>
              <a:spcAft>
                <a:spcPts val="0"/>
              </a:spcAft>
              <a:buClr>
                <a:schemeClr val="accent1"/>
              </a:buClr>
              <a:buSzPts val="2600"/>
              <a:buFont typeface="Noto Sans Symbols"/>
              <a:buNone/>
            </a:pPr>
            <a:r>
              <a:rPr lang="tr-TR" sz="2600" b="1" i="0" u="none" strike="noStrike" cap="none">
                <a:solidFill>
                  <a:schemeClr val="dk1"/>
                </a:solidFill>
                <a:latin typeface="Arial"/>
                <a:ea typeface="Arial"/>
                <a:cs typeface="Arial"/>
                <a:sym typeface="Arial"/>
              </a:rPr>
              <a:t>2.Olayla ilgili kabuslar, </a:t>
            </a:r>
            <a:endParaRPr/>
          </a:p>
          <a:p>
            <a:pPr marL="0" marR="0" lvl="0" indent="0" algn="l" rtl="0">
              <a:spcBef>
                <a:spcPts val="1000"/>
              </a:spcBef>
              <a:spcAft>
                <a:spcPts val="0"/>
              </a:spcAft>
              <a:buClr>
                <a:schemeClr val="accent1"/>
              </a:buClr>
              <a:buSzPts val="2600"/>
              <a:buFont typeface="Noto Sans Symbols"/>
              <a:buNone/>
            </a:pPr>
            <a:r>
              <a:rPr lang="tr-TR" sz="2600" b="1" i="0" u="none" strike="noStrike" cap="none">
                <a:solidFill>
                  <a:schemeClr val="dk1"/>
                </a:solidFill>
                <a:latin typeface="Arial"/>
                <a:ea typeface="Arial"/>
                <a:cs typeface="Arial"/>
                <a:sym typeface="Arial"/>
              </a:rPr>
              <a:t>3.Uykuya dalma güçlüğü (karanlık olayı çağrıştırabilir ya da kabus göreceğini düşündüğü için uyumak istemez), </a:t>
            </a:r>
            <a:endParaRPr/>
          </a:p>
          <a:p>
            <a:pPr marL="0" marR="0" lvl="0" indent="0" algn="l" rtl="0">
              <a:spcBef>
                <a:spcPts val="1000"/>
              </a:spcBef>
              <a:spcAft>
                <a:spcPts val="0"/>
              </a:spcAft>
              <a:buClr>
                <a:schemeClr val="accent1"/>
              </a:buClr>
              <a:buSzPts val="2600"/>
              <a:buFont typeface="Noto Sans Symbols"/>
              <a:buNone/>
            </a:pPr>
            <a:r>
              <a:rPr lang="tr-TR" sz="2600" b="1" i="0" u="none" strike="noStrike" cap="none">
                <a:solidFill>
                  <a:schemeClr val="dk1"/>
                </a:solidFill>
                <a:latin typeface="Arial"/>
                <a:ea typeface="Arial"/>
                <a:cs typeface="Arial"/>
                <a:sym typeface="Arial"/>
              </a:rPr>
              <a:t>4.Öfke patlamaları, konsantrasyon güçlüğü, </a:t>
            </a:r>
            <a:endParaRPr/>
          </a:p>
          <a:p>
            <a:pPr marL="0" marR="0" lvl="0" indent="0" algn="l" rtl="0">
              <a:spcBef>
                <a:spcPts val="1000"/>
              </a:spcBef>
              <a:spcAft>
                <a:spcPts val="0"/>
              </a:spcAft>
              <a:buClr>
                <a:schemeClr val="accent1"/>
              </a:buClr>
              <a:buSzPts val="2600"/>
              <a:buFont typeface="Noto Sans Symbols"/>
              <a:buNone/>
            </a:pPr>
            <a:r>
              <a:rPr lang="tr-TR" sz="2600" b="1" i="0" u="none" strike="noStrike" cap="none">
                <a:solidFill>
                  <a:schemeClr val="dk1"/>
                </a:solidFill>
                <a:latin typeface="Arial"/>
                <a:ea typeface="Arial"/>
                <a:cs typeface="Arial"/>
                <a:sym typeface="Arial"/>
              </a:rPr>
              <a:t>5.Olay sonrasında olay anını tekrar tekrar yaşıyormuş hissi,</a:t>
            </a:r>
            <a:endParaRPr sz="2600" b="1" i="0" u="none" strike="noStrike" cap="none">
              <a:solidFill>
                <a:schemeClr val="dk1"/>
              </a:solidFill>
              <a:latin typeface="Arial"/>
              <a:ea typeface="Arial"/>
              <a:cs typeface="Arial"/>
              <a:sym typeface="Arial"/>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6"/>
          <p:cNvSpPr txBox="1">
            <a:spLocks noGrp="1"/>
          </p:cNvSpPr>
          <p:nvPr>
            <p:ph type="title"/>
          </p:nvPr>
        </p:nvSpPr>
        <p:spPr>
          <a:xfrm>
            <a:off x="2476499" y="377233"/>
            <a:ext cx="8915401" cy="1325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40"/>
              <a:buFont typeface="Arial"/>
              <a:buNone/>
            </a:pPr>
            <a:r>
              <a:rPr lang="tr-TR" sz="3240" b="1" i="0" u="none" strike="noStrike" cap="none">
                <a:solidFill>
                  <a:srgbClr val="FF0000"/>
                </a:solidFill>
                <a:latin typeface="Arial"/>
                <a:ea typeface="Arial"/>
                <a:cs typeface="Arial"/>
                <a:sym typeface="Arial"/>
              </a:rPr>
              <a:t>Cinsel İstismara Maruz Kalan Çocuklarda </a:t>
            </a:r>
            <a:br>
              <a:rPr lang="tr-TR" sz="3240" b="1" i="0" u="none" strike="noStrike" cap="none">
                <a:solidFill>
                  <a:srgbClr val="FF0000"/>
                </a:solidFill>
                <a:latin typeface="Arial"/>
                <a:ea typeface="Arial"/>
                <a:cs typeface="Arial"/>
                <a:sym typeface="Arial"/>
              </a:rPr>
            </a:br>
            <a:r>
              <a:rPr lang="tr-TR" sz="3240" b="1" i="0" u="none" strike="noStrike" cap="none">
                <a:solidFill>
                  <a:srgbClr val="FF0000"/>
                </a:solidFill>
                <a:latin typeface="Arial"/>
                <a:ea typeface="Arial"/>
                <a:cs typeface="Arial"/>
                <a:sym typeface="Arial"/>
              </a:rPr>
              <a:t>Görülebilen Belirtiler Nelerdir?</a:t>
            </a:r>
            <a:r>
              <a:rPr lang="tr-TR" sz="3240" b="1" i="0" u="none" strike="noStrike" cap="none">
                <a:solidFill>
                  <a:srgbClr val="FF0000"/>
                </a:solidFill>
                <a:latin typeface="Calibri"/>
                <a:ea typeface="Calibri"/>
                <a:cs typeface="Calibri"/>
                <a:sym typeface="Calibri"/>
              </a:rPr>
              <a:t/>
            </a:r>
            <a:br>
              <a:rPr lang="tr-TR" sz="3240" b="1" i="0" u="none" strike="noStrike" cap="none">
                <a:solidFill>
                  <a:srgbClr val="FF0000"/>
                </a:solidFill>
                <a:latin typeface="Calibri"/>
                <a:ea typeface="Calibri"/>
                <a:cs typeface="Calibri"/>
                <a:sym typeface="Calibri"/>
              </a:rPr>
            </a:br>
            <a:endParaRPr sz="3240" b="0" i="0" u="none" strike="noStrike" cap="none">
              <a:solidFill>
                <a:srgbClr val="262626"/>
              </a:solidFill>
              <a:latin typeface="Century Gothic"/>
              <a:ea typeface="Century Gothic"/>
              <a:cs typeface="Century Gothic"/>
              <a:sym typeface="Century Gothic"/>
            </a:endParaRPr>
          </a:p>
        </p:txBody>
      </p:sp>
      <p:sp>
        <p:nvSpPr>
          <p:cNvPr id="333" name="Google Shape;333;p46"/>
          <p:cNvSpPr txBox="1">
            <a:spLocks noGrp="1"/>
          </p:cNvSpPr>
          <p:nvPr>
            <p:ph type="body" idx="1"/>
          </p:nvPr>
        </p:nvSpPr>
        <p:spPr>
          <a:xfrm>
            <a:off x="2476500" y="2311021"/>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000"/>
              <a:buFont typeface="Noto Sans Symbols"/>
              <a:buNone/>
            </a:pPr>
            <a:r>
              <a:rPr lang="tr-TR" sz="2000" b="1" i="0" u="none" strike="noStrike" cap="none">
                <a:solidFill>
                  <a:schemeClr val="dk1"/>
                </a:solidFill>
                <a:latin typeface="Arial"/>
                <a:ea typeface="Arial"/>
                <a:cs typeface="Arial"/>
                <a:sym typeface="Arial"/>
              </a:rPr>
              <a:t>6.Yaşına uygun olmayan cinsel davranışlar, cinsel davranışlarda  artma, mastürbasyon, yaşadıkları cinsel travmayı yeniden yaşama ve tekrarlama eğilimi</a:t>
            </a:r>
            <a:endParaRPr/>
          </a:p>
          <a:p>
            <a:pPr marL="342900" marR="0" lvl="0" indent="-342900" algn="l" rtl="0">
              <a:spcBef>
                <a:spcPts val="1000"/>
              </a:spcBef>
              <a:spcAft>
                <a:spcPts val="0"/>
              </a:spcAft>
              <a:buClr>
                <a:schemeClr val="accent1"/>
              </a:buClr>
              <a:buSzPts val="2000"/>
              <a:buFont typeface="Noto Sans Symbols"/>
              <a:buNone/>
            </a:pPr>
            <a:r>
              <a:rPr lang="tr-TR" sz="2000" b="1" i="0" u="none" strike="noStrike" cap="none">
                <a:solidFill>
                  <a:schemeClr val="dk1"/>
                </a:solidFill>
                <a:latin typeface="Arial"/>
                <a:ea typeface="Arial"/>
                <a:cs typeface="Arial"/>
                <a:sym typeface="Arial"/>
              </a:rPr>
              <a:t>7.Cinsel oyunlar oynama, erişkinleri ayartıcı davranışlarda bulunma gibi, cinsel kimlik bozuklukları, cinsel işlev bozuklukları,</a:t>
            </a:r>
            <a:endParaRPr/>
          </a:p>
          <a:p>
            <a:pPr marL="342900" marR="0" lvl="0" indent="-342900" algn="l" rtl="0">
              <a:spcBef>
                <a:spcPts val="1000"/>
              </a:spcBef>
              <a:spcAft>
                <a:spcPts val="0"/>
              </a:spcAft>
              <a:buClr>
                <a:schemeClr val="accent1"/>
              </a:buClr>
              <a:buSzPts val="2000"/>
              <a:buFont typeface="Noto Sans Symbols"/>
              <a:buNone/>
            </a:pPr>
            <a:r>
              <a:rPr lang="tr-TR" sz="2000" b="1" i="0" u="none" strike="noStrike" cap="none">
                <a:solidFill>
                  <a:schemeClr val="dk1"/>
                </a:solidFill>
                <a:latin typeface="Arial"/>
                <a:ea typeface="Arial"/>
                <a:cs typeface="Arial"/>
                <a:sym typeface="Arial"/>
              </a:rPr>
              <a:t>8.Cinsel istismara uğrayan çocukların  %50'sinde travma sonrası stres bozukluğu görülmekte, depresyon, düşük benlik saygısı, intihar davranışları, damgalanmışlık hissi, alkol ve madde kötüye kullanımı eşlik edebilmektedir</a:t>
            </a:r>
            <a:r>
              <a:rPr lang="tr-TR" sz="1800" b="1" i="0" u="none" strike="noStrike" cap="none">
                <a:solidFill>
                  <a:schemeClr val="dk1"/>
                </a:solidFill>
                <a:latin typeface="Arial"/>
                <a:ea typeface="Arial"/>
                <a:cs typeface="Arial"/>
                <a:sym typeface="Arial"/>
              </a:rPr>
              <a:t>.</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dirty="0">
                <a:solidFill>
                  <a:srgbClr val="FF0000"/>
                </a:solidFill>
                <a:latin typeface="Arial"/>
                <a:ea typeface="Arial"/>
                <a:cs typeface="Arial"/>
                <a:sym typeface="Arial"/>
              </a:rPr>
              <a:t>İhmal Çeşitleri Nelerdir?</a:t>
            </a:r>
            <a:endParaRPr sz="3600" b="1" i="0" u="none" strike="noStrike" cap="none">
              <a:solidFill>
                <a:srgbClr val="FF0000"/>
              </a:solidFill>
              <a:latin typeface="Arial"/>
              <a:ea typeface="Arial"/>
              <a:cs typeface="Arial"/>
              <a:sym typeface="Arial"/>
            </a:endParaRPr>
          </a:p>
        </p:txBody>
      </p:sp>
      <p:pic>
        <p:nvPicPr>
          <p:cNvPr id="129028" name="Picture 4" descr="Ãocuk Ä°hmal Ä°stismar Sunu - Ãzel EÄitim Rehberlik"/>
          <p:cNvPicPr>
            <a:picLocks noChangeAspect="1" noChangeArrowheads="1"/>
          </p:cNvPicPr>
          <p:nvPr/>
        </p:nvPicPr>
        <p:blipFill>
          <a:blip r:embed="rId3"/>
          <a:srcRect/>
          <a:stretch>
            <a:fillRect/>
          </a:stretch>
        </p:blipFill>
        <p:spPr bwMode="auto">
          <a:xfrm>
            <a:off x="1832674" y="642918"/>
            <a:ext cx="9592132" cy="5214974"/>
          </a:xfrm>
          <a:prstGeom prst="rect">
            <a:avLst/>
          </a:prstGeom>
          <a:noFill/>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7"/>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tr-TR" sz="3200" b="1" i="0" u="none" strike="noStrike" cap="none">
                <a:solidFill>
                  <a:srgbClr val="FF0000"/>
                </a:solidFill>
                <a:latin typeface="Arial"/>
                <a:ea typeface="Arial"/>
                <a:cs typeface="Arial"/>
                <a:sym typeface="Arial"/>
              </a:rPr>
              <a:t>Çocuklar Yaşadıklarını Neden Anlatmak İstemezler…</a:t>
            </a:r>
            <a:endParaRPr sz="3200" b="0" i="0" u="none" strike="noStrike" cap="none">
              <a:solidFill>
                <a:srgbClr val="262626"/>
              </a:solidFill>
              <a:latin typeface="Arial"/>
              <a:ea typeface="Arial"/>
              <a:cs typeface="Arial"/>
              <a:sym typeface="Arial"/>
            </a:endParaRPr>
          </a:p>
        </p:txBody>
      </p:sp>
      <p:sp>
        <p:nvSpPr>
          <p:cNvPr id="339" name="Google Shape;339;p47"/>
          <p:cNvSpPr txBox="1">
            <a:spLocks noGrp="1"/>
          </p:cNvSpPr>
          <p:nvPr>
            <p:ph type="body" idx="1"/>
          </p:nvPr>
        </p:nvSpPr>
        <p:spPr>
          <a:xfrm>
            <a:off x="2712042" y="2461146"/>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70000"/>
              </a:lnSpc>
              <a:spcBef>
                <a:spcPts val="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Kendilerine inanılmayacağından korkarlar. </a:t>
            </a:r>
            <a:endParaRPr/>
          </a:p>
          <a:p>
            <a:pPr marL="342900" marR="0" lvl="0" indent="-165100" algn="l" rtl="0">
              <a:lnSpc>
                <a:spcPct val="70000"/>
              </a:lnSpc>
              <a:spcBef>
                <a:spcPts val="1000"/>
              </a:spcBef>
              <a:spcAft>
                <a:spcPts val="0"/>
              </a:spcAft>
              <a:buClr>
                <a:schemeClr val="accent1"/>
              </a:buClr>
              <a:buSzPts val="2800"/>
              <a:buFont typeface="Noto Sans Symbols"/>
              <a:buNone/>
            </a:pPr>
            <a:endParaRPr sz="2800" b="1" i="0" u="none" strike="noStrike" cap="none">
              <a:solidFill>
                <a:schemeClr val="dk1"/>
              </a:solidFill>
              <a:latin typeface="Arial"/>
              <a:ea typeface="Arial"/>
              <a:cs typeface="Arial"/>
              <a:sym typeface="Arial"/>
            </a:endParaRPr>
          </a:p>
          <a:p>
            <a:pPr marL="342900" marR="0" lvl="0" indent="-342900" algn="l" rtl="0">
              <a:lnSpc>
                <a:spcPct val="70000"/>
              </a:lnSpc>
              <a:spcBef>
                <a:spcPts val="100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Başlarının belaya gireceğinden korkarlar. </a:t>
            </a:r>
            <a:endParaRPr/>
          </a:p>
          <a:p>
            <a:pPr marL="342900" marR="0" lvl="0" indent="-165100" algn="l" rtl="0">
              <a:lnSpc>
                <a:spcPct val="70000"/>
              </a:lnSpc>
              <a:spcBef>
                <a:spcPts val="1000"/>
              </a:spcBef>
              <a:spcAft>
                <a:spcPts val="0"/>
              </a:spcAft>
              <a:buClr>
                <a:schemeClr val="accent1"/>
              </a:buClr>
              <a:buSzPts val="2800"/>
              <a:buFont typeface="Noto Sans Symbols"/>
              <a:buNone/>
            </a:pPr>
            <a:endParaRPr sz="2800" b="1" i="0" u="none" strike="noStrike" cap="none">
              <a:solidFill>
                <a:schemeClr val="dk1"/>
              </a:solidFill>
              <a:latin typeface="Arial"/>
              <a:ea typeface="Arial"/>
              <a:cs typeface="Arial"/>
              <a:sym typeface="Arial"/>
            </a:endParaRPr>
          </a:p>
          <a:p>
            <a:pPr marL="342900" marR="0" lvl="0" indent="-342900" algn="l" rtl="0">
              <a:lnSpc>
                <a:spcPct val="70000"/>
              </a:lnSpc>
              <a:spcBef>
                <a:spcPts val="100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İstismarcının tehditlerinden korkarlar. </a:t>
            </a:r>
            <a:endParaRPr/>
          </a:p>
          <a:p>
            <a:pPr marL="342900" marR="0" lvl="0" indent="-165100" algn="l" rtl="0">
              <a:lnSpc>
                <a:spcPct val="70000"/>
              </a:lnSpc>
              <a:spcBef>
                <a:spcPts val="1000"/>
              </a:spcBef>
              <a:spcAft>
                <a:spcPts val="0"/>
              </a:spcAft>
              <a:buClr>
                <a:schemeClr val="accent1"/>
              </a:buClr>
              <a:buSzPts val="2800"/>
              <a:buFont typeface="Noto Sans Symbols"/>
              <a:buNone/>
            </a:pPr>
            <a:endParaRPr sz="2800" b="1" i="0" u="none" strike="noStrike" cap="none">
              <a:solidFill>
                <a:schemeClr val="dk1"/>
              </a:solidFill>
              <a:latin typeface="Arial"/>
              <a:ea typeface="Arial"/>
              <a:cs typeface="Arial"/>
              <a:sym typeface="Arial"/>
            </a:endParaRPr>
          </a:p>
          <a:p>
            <a:pPr marL="342900" marR="0" lvl="0" indent="-342900" algn="l" rtl="0">
              <a:lnSpc>
                <a:spcPct val="70000"/>
              </a:lnSpc>
              <a:spcBef>
                <a:spcPts val="100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İstismarcıyı korumak isteyebilir, sevebilir ama yaptıklarını sevmezler. </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8"/>
          <p:cNvSpPr txBox="1">
            <a:spLocks noGrp="1"/>
          </p:cNvSpPr>
          <p:nvPr>
            <p:ph type="title"/>
          </p:nvPr>
        </p:nvSpPr>
        <p:spPr>
          <a:xfrm>
            <a:off x="2589212" y="214677"/>
            <a:ext cx="8615150"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tr-TR" sz="3200" b="1" i="0" u="none" strike="noStrike" cap="none">
                <a:solidFill>
                  <a:srgbClr val="FF0000"/>
                </a:solidFill>
                <a:latin typeface="Arial"/>
                <a:ea typeface="Arial"/>
                <a:cs typeface="Arial"/>
                <a:sym typeface="Arial"/>
              </a:rPr>
              <a:t>Çocuklar Yaşadıklarını Neden Anlatmak İstemezler…</a:t>
            </a:r>
            <a:endParaRPr sz="3200" b="0" i="0" u="none" strike="noStrike" cap="none">
              <a:solidFill>
                <a:srgbClr val="262626"/>
              </a:solidFill>
              <a:latin typeface="Arial"/>
              <a:ea typeface="Arial"/>
              <a:cs typeface="Arial"/>
              <a:sym typeface="Arial"/>
            </a:endParaRPr>
          </a:p>
        </p:txBody>
      </p:sp>
      <p:sp>
        <p:nvSpPr>
          <p:cNvPr id="345" name="Google Shape;345;p48"/>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accent1"/>
              </a:buClr>
              <a:buSzPts val="2790"/>
              <a:buFont typeface="Noto Sans Symbols"/>
              <a:buChar char="•"/>
            </a:pPr>
            <a:r>
              <a:rPr lang="tr-TR" sz="2790" b="1" i="0" u="none" strike="noStrike" cap="none">
                <a:solidFill>
                  <a:schemeClr val="dk1"/>
                </a:solidFill>
                <a:latin typeface="Arial"/>
                <a:ea typeface="Arial"/>
                <a:cs typeface="Arial"/>
                <a:sym typeface="Arial"/>
              </a:rPr>
              <a:t>Nasıl anlatılacağını bilmeyebilirler. </a:t>
            </a:r>
            <a:endParaRPr/>
          </a:p>
          <a:p>
            <a:pPr marL="342900" marR="0" lvl="0" indent="-342900" algn="l" rtl="0">
              <a:lnSpc>
                <a:spcPct val="80000"/>
              </a:lnSpc>
              <a:spcBef>
                <a:spcPts val="1000"/>
              </a:spcBef>
              <a:spcAft>
                <a:spcPts val="0"/>
              </a:spcAft>
              <a:buClr>
                <a:schemeClr val="accent1"/>
              </a:buClr>
              <a:buSzPts val="2790"/>
              <a:buFont typeface="Noto Sans Symbols"/>
              <a:buChar char="•"/>
            </a:pPr>
            <a:r>
              <a:rPr lang="tr-TR" sz="2790" b="1" i="0" u="none" strike="noStrike" cap="none">
                <a:solidFill>
                  <a:schemeClr val="dk1"/>
                </a:solidFill>
                <a:latin typeface="Arial"/>
                <a:ea typeface="Arial"/>
                <a:cs typeface="Arial"/>
                <a:sym typeface="Arial"/>
              </a:rPr>
              <a:t>Cinsel davranışların yanlış olduğunu bilmeyebilirler. </a:t>
            </a:r>
            <a:endParaRPr/>
          </a:p>
          <a:p>
            <a:pPr marL="342900" marR="0" lvl="0" indent="-342900" algn="l" rtl="0">
              <a:lnSpc>
                <a:spcPct val="80000"/>
              </a:lnSpc>
              <a:spcBef>
                <a:spcPts val="1000"/>
              </a:spcBef>
              <a:spcAft>
                <a:spcPts val="0"/>
              </a:spcAft>
              <a:buClr>
                <a:schemeClr val="accent1"/>
              </a:buClr>
              <a:buSzPts val="2790"/>
              <a:buFont typeface="Noto Sans Symbols"/>
              <a:buChar char="•"/>
            </a:pPr>
            <a:r>
              <a:rPr lang="tr-TR" sz="2790" b="1" i="0" u="none" strike="noStrike" cap="none">
                <a:solidFill>
                  <a:schemeClr val="dk1"/>
                </a:solidFill>
                <a:latin typeface="Arial"/>
                <a:ea typeface="Arial"/>
                <a:cs typeface="Arial"/>
                <a:sym typeface="Arial"/>
              </a:rPr>
              <a:t>Anne-baba ve diğer yakınlar tarafından başlarına gelen kötülüğe karşı kendilerini koruyamadıkları için suçlanmaktan ve ağır biçimde cezalandırılmaktan korkarlar</a:t>
            </a:r>
            <a:endParaRPr/>
          </a:p>
          <a:p>
            <a:pPr marL="342900" marR="0" lvl="0" indent="-342900" algn="l" rtl="0">
              <a:lnSpc>
                <a:spcPct val="80000"/>
              </a:lnSpc>
              <a:spcBef>
                <a:spcPts val="1000"/>
              </a:spcBef>
              <a:spcAft>
                <a:spcPts val="0"/>
              </a:spcAft>
              <a:buClr>
                <a:schemeClr val="accent1"/>
              </a:buClr>
              <a:buSzPts val="2790"/>
              <a:buFont typeface="Noto Sans Symbols"/>
              <a:buChar char="•"/>
            </a:pPr>
            <a:r>
              <a:rPr lang="tr-TR" sz="2790" b="1" i="0" u="none" strike="noStrike" cap="none">
                <a:solidFill>
                  <a:schemeClr val="dk1"/>
                </a:solidFill>
                <a:latin typeface="Arial"/>
                <a:ea typeface="Arial"/>
                <a:cs typeface="Arial"/>
                <a:sym typeface="Arial"/>
              </a:rPr>
              <a:t>Arkadaşları tarafından dışlanabileceklerinden korkarlar. </a:t>
            </a:r>
            <a:endParaRPr/>
          </a:p>
          <a:p>
            <a:pPr marL="342900" marR="0" lvl="0" indent="-254317" algn="l" rtl="0">
              <a:lnSpc>
                <a:spcPct val="80000"/>
              </a:lnSpc>
              <a:spcBef>
                <a:spcPts val="1000"/>
              </a:spcBef>
              <a:spcAft>
                <a:spcPts val="0"/>
              </a:spcAft>
              <a:buClr>
                <a:schemeClr val="accent1"/>
              </a:buClr>
              <a:buSzPts val="1395"/>
              <a:buFont typeface="Noto Sans Symbols"/>
              <a:buNone/>
            </a:pPr>
            <a:endParaRPr sz="1395"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9"/>
          <p:cNvSpPr txBox="1">
            <a:spLocks noGrp="1"/>
          </p:cNvSpPr>
          <p:nvPr>
            <p:ph type="title"/>
          </p:nvPr>
        </p:nvSpPr>
        <p:spPr>
          <a:xfrm>
            <a:off x="2589212" y="282916"/>
            <a:ext cx="8492319"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tr-TR" sz="3200" b="1" i="0" u="none" strike="noStrike" cap="none">
                <a:solidFill>
                  <a:srgbClr val="FF0000"/>
                </a:solidFill>
                <a:latin typeface="Arial"/>
                <a:ea typeface="Arial"/>
                <a:cs typeface="Arial"/>
                <a:sym typeface="Arial"/>
              </a:rPr>
              <a:t>Çocuklar Yaşadıklarını Neden Anlatmak İstemezler…</a:t>
            </a:r>
            <a:endParaRPr sz="3200" b="0" i="0" u="none" strike="noStrike" cap="none">
              <a:solidFill>
                <a:srgbClr val="262626"/>
              </a:solidFill>
              <a:latin typeface="Arial"/>
              <a:ea typeface="Arial"/>
              <a:cs typeface="Arial"/>
              <a:sym typeface="Arial"/>
            </a:endParaRPr>
          </a:p>
        </p:txBody>
      </p:sp>
      <p:sp>
        <p:nvSpPr>
          <p:cNvPr id="351" name="Google Shape;351;p49"/>
          <p:cNvSpPr txBox="1">
            <a:spLocks noGrp="1"/>
          </p:cNvSpPr>
          <p:nvPr>
            <p:ph type="body" idx="1"/>
          </p:nvPr>
        </p:nvSpPr>
        <p:spPr>
          <a:xfrm>
            <a:off x="2589212" y="2133600"/>
            <a:ext cx="4721234"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800"/>
              <a:buFont typeface="Noto Sans Symbols"/>
              <a:buChar char="•"/>
            </a:pPr>
            <a:r>
              <a:rPr lang="tr-TR" sz="2400" b="1" i="0" u="none" strike="noStrike" cap="none" dirty="0">
                <a:solidFill>
                  <a:schemeClr val="dk1"/>
                </a:solidFill>
                <a:latin typeface="Arial"/>
                <a:ea typeface="Arial"/>
                <a:cs typeface="Arial"/>
                <a:sym typeface="Arial"/>
              </a:rPr>
              <a:t>Gammaz olarak adlandırılmak istemezler. </a:t>
            </a:r>
            <a:endParaRPr sz="2400" b="1" i="0" u="none" strike="noStrike" cap="none">
              <a:solidFill>
                <a:schemeClr val="dk1"/>
              </a:solidFill>
              <a:latin typeface="Arial"/>
              <a:ea typeface="Arial"/>
              <a:cs typeface="Arial"/>
              <a:sym typeface="Arial"/>
            </a:endParaRPr>
          </a:p>
          <a:p>
            <a:pPr marL="342900" marR="0" lvl="0" indent="-342900" algn="l" rtl="0">
              <a:spcBef>
                <a:spcPts val="1000"/>
              </a:spcBef>
              <a:spcAft>
                <a:spcPts val="0"/>
              </a:spcAft>
              <a:buClr>
                <a:schemeClr val="accent1"/>
              </a:buClr>
              <a:buSzPts val="2800"/>
              <a:buFont typeface="Noto Sans Symbols"/>
              <a:buChar char="•"/>
            </a:pPr>
            <a:r>
              <a:rPr lang="tr-TR" sz="2400" b="1" i="0" u="none" strike="noStrike" cap="none" dirty="0">
                <a:solidFill>
                  <a:schemeClr val="dk1"/>
                </a:solidFill>
                <a:latin typeface="Arial"/>
                <a:ea typeface="Arial"/>
                <a:cs typeface="Arial"/>
                <a:sym typeface="Arial"/>
              </a:rPr>
              <a:t>İyi çocukların cinsellikle ilgili sözcükleri kullanmasının doğru olmadığı söylenmiştir</a:t>
            </a:r>
            <a:r>
              <a:rPr lang="tr-TR" sz="2400" b="1" i="0" u="none" strike="noStrike" cap="none" dirty="0" smtClean="0">
                <a:solidFill>
                  <a:schemeClr val="dk1"/>
                </a:solidFill>
                <a:latin typeface="Arial"/>
                <a:ea typeface="Arial"/>
                <a:cs typeface="Arial"/>
                <a:sym typeface="Arial"/>
              </a:rPr>
              <a:t>.</a:t>
            </a:r>
            <a:endParaRPr sz="2400" b="1" i="0" u="none" strike="noStrike" cap="none">
              <a:solidFill>
                <a:schemeClr val="dk1"/>
              </a:solidFill>
              <a:latin typeface="Arial"/>
              <a:ea typeface="Arial"/>
              <a:cs typeface="Arial"/>
              <a:sym typeface="Arial"/>
            </a:endParaRPr>
          </a:p>
          <a:p>
            <a:pPr marL="342900" marR="0" lvl="0" indent="-342900" algn="l" rtl="0">
              <a:spcBef>
                <a:spcPts val="1000"/>
              </a:spcBef>
              <a:spcAft>
                <a:spcPts val="0"/>
              </a:spcAft>
              <a:buClr>
                <a:schemeClr val="accent1"/>
              </a:buClr>
              <a:buSzPts val="2800"/>
              <a:buFont typeface="Noto Sans Symbols"/>
              <a:buChar char="•"/>
            </a:pPr>
            <a:r>
              <a:rPr lang="tr-TR" sz="2400" b="1" i="0" u="none" strike="noStrike" cap="none" dirty="0">
                <a:solidFill>
                  <a:schemeClr val="dk1"/>
                </a:solidFill>
                <a:latin typeface="Arial"/>
                <a:ea typeface="Arial"/>
                <a:cs typeface="Arial"/>
                <a:sym typeface="Arial"/>
              </a:rPr>
              <a:t>Büyüklerle (otorite figürleriyle) cinsel konuları konuşmaktan utanırlar, korkarlar. </a:t>
            </a:r>
            <a:endParaRPr sz="2400" b="1" i="0" u="none" strike="noStrike" cap="none">
              <a:solidFill>
                <a:schemeClr val="dk1"/>
              </a:solidFill>
              <a:latin typeface="Arial"/>
              <a:ea typeface="Arial"/>
              <a:cs typeface="Arial"/>
              <a:sym typeface="Arial"/>
            </a:endParaRPr>
          </a:p>
          <a:p>
            <a:pPr marL="342900" marR="0" lvl="0" indent="-228600" algn="l" rtl="0">
              <a:spcBef>
                <a:spcPts val="1000"/>
              </a:spcBef>
              <a:spcAft>
                <a:spcPts val="0"/>
              </a:spcAft>
              <a:buClr>
                <a:schemeClr val="accent1"/>
              </a:buClr>
              <a:buSzPts val="1800"/>
              <a:buFont typeface="Noto Sans Symbols"/>
              <a:buNone/>
            </a:pPr>
            <a:endParaRPr sz="2400" b="0" i="0" u="none" strike="noStrike" cap="none">
              <a:solidFill>
                <a:srgbClr val="3F3F3F"/>
              </a:solidFill>
              <a:latin typeface="Century Gothic"/>
              <a:ea typeface="Century Gothic"/>
              <a:cs typeface="Century Gothic"/>
              <a:sym typeface="Century Gothic"/>
            </a:endParaRPr>
          </a:p>
        </p:txBody>
      </p:sp>
      <p:pic>
        <p:nvPicPr>
          <p:cNvPr id="69634" name="Picture 2" descr="Ã§ocuklarÄ± cinsel konularda eÄitmek - Dr. ObengÃ¼l EJDER, Aile ve Evlilik  Terapisi, Cinsel Terapi, Psikoterapi"/>
          <p:cNvPicPr>
            <a:picLocks noChangeAspect="1" noChangeArrowheads="1"/>
          </p:cNvPicPr>
          <p:nvPr/>
        </p:nvPicPr>
        <p:blipFill>
          <a:blip r:embed="rId3"/>
          <a:srcRect/>
          <a:stretch>
            <a:fillRect/>
          </a:stretch>
        </p:blipFill>
        <p:spPr bwMode="auto">
          <a:xfrm>
            <a:off x="7381884" y="2357430"/>
            <a:ext cx="4286250" cy="3214710"/>
          </a:xfrm>
          <a:prstGeom prst="rect">
            <a:avLst/>
          </a:prstGeom>
          <a:noFill/>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0"/>
          <p:cNvSpPr txBox="1">
            <a:spLocks noGrp="1"/>
          </p:cNvSpPr>
          <p:nvPr>
            <p:ph type="title"/>
          </p:nvPr>
        </p:nvSpPr>
        <p:spPr>
          <a:xfrm>
            <a:off x="1676400" y="214290"/>
            <a:ext cx="10515600" cy="773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40"/>
              <a:buFont typeface="Arial"/>
              <a:buNone/>
            </a:pPr>
            <a:r>
              <a:rPr lang="tr-TR" sz="3240" b="1" i="0" u="none" strike="noStrike" cap="none" dirty="0">
                <a:solidFill>
                  <a:srgbClr val="FF0000"/>
                </a:solidFill>
                <a:latin typeface="Arial"/>
                <a:ea typeface="Arial"/>
                <a:cs typeface="Arial"/>
                <a:sym typeface="Arial"/>
              </a:rPr>
              <a:t>Cinsel İstismar İle İlgili Doğru Bilinen Yanlışlar</a:t>
            </a:r>
            <a:r>
              <a:rPr lang="tr-TR" sz="3240" b="1" i="0" u="none" strike="noStrike" cap="none" dirty="0">
                <a:solidFill>
                  <a:srgbClr val="FF0000"/>
                </a:solidFill>
                <a:latin typeface="Calibri"/>
                <a:ea typeface="Calibri"/>
                <a:cs typeface="Calibri"/>
                <a:sym typeface="Calibri"/>
              </a:rPr>
              <a:t/>
            </a:r>
            <a:br>
              <a:rPr lang="tr-TR" sz="3240" b="1" i="0" u="none" strike="noStrike" cap="none" dirty="0">
                <a:solidFill>
                  <a:srgbClr val="FF0000"/>
                </a:solidFill>
                <a:latin typeface="Calibri"/>
                <a:ea typeface="Calibri"/>
                <a:cs typeface="Calibri"/>
                <a:sym typeface="Calibri"/>
              </a:rPr>
            </a:br>
            <a:r>
              <a:rPr lang="tr-TR" sz="3240" b="1" i="0" u="none" strike="noStrike" cap="none" dirty="0">
                <a:solidFill>
                  <a:srgbClr val="FF0000"/>
                </a:solidFill>
                <a:latin typeface="Calibri"/>
                <a:ea typeface="Calibri"/>
                <a:cs typeface="Calibri"/>
                <a:sym typeface="Calibri"/>
              </a:rPr>
              <a:t/>
            </a:r>
            <a:br>
              <a:rPr lang="tr-TR" sz="3240" b="1" i="0" u="none" strike="noStrike" cap="none" dirty="0">
                <a:solidFill>
                  <a:srgbClr val="FF0000"/>
                </a:solidFill>
                <a:latin typeface="Calibri"/>
                <a:ea typeface="Calibri"/>
                <a:cs typeface="Calibri"/>
                <a:sym typeface="Calibri"/>
              </a:rPr>
            </a:br>
            <a:endParaRPr sz="3240" b="0" i="0" u="none" strike="noStrike" cap="none">
              <a:solidFill>
                <a:srgbClr val="262626"/>
              </a:solidFill>
              <a:latin typeface="Century Gothic"/>
              <a:ea typeface="Century Gothic"/>
              <a:cs typeface="Century Gothic"/>
              <a:sym typeface="Century Gothic"/>
            </a:endParaRPr>
          </a:p>
        </p:txBody>
      </p:sp>
      <p:sp>
        <p:nvSpPr>
          <p:cNvPr id="357" name="Google Shape;357;p50"/>
          <p:cNvSpPr txBox="1">
            <a:spLocks noGrp="1"/>
          </p:cNvSpPr>
          <p:nvPr>
            <p:ph type="body" idx="1"/>
          </p:nvPr>
        </p:nvSpPr>
        <p:spPr>
          <a:xfrm>
            <a:off x="1666844" y="928670"/>
            <a:ext cx="9072626" cy="526256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lt2"/>
              </a:buClr>
              <a:buSzPts val="1804"/>
              <a:buFont typeface="Noto Sans Symbols"/>
              <a:buNone/>
            </a:pPr>
            <a:r>
              <a:rPr lang="tr-TR" sz="1600" b="1" i="0" u="none" strike="noStrike" cap="none" dirty="0">
                <a:solidFill>
                  <a:srgbClr val="FF0000"/>
                </a:solidFill>
                <a:latin typeface="Arial"/>
                <a:ea typeface="Arial"/>
                <a:cs typeface="Arial"/>
                <a:sym typeface="Arial"/>
              </a:rPr>
              <a:t>Doğru bilinen yanlışlar</a:t>
            </a:r>
            <a:endParaRPr sz="1600"/>
          </a:p>
          <a:p>
            <a:pPr marL="285750" marR="0" lvl="0" indent="-197643" algn="just" rtl="0">
              <a:lnSpc>
                <a:spcPct val="90000"/>
              </a:lnSpc>
              <a:spcBef>
                <a:spcPts val="370"/>
              </a:spcBef>
              <a:spcAft>
                <a:spcPts val="0"/>
              </a:spcAft>
              <a:buClr>
                <a:schemeClr val="lt2"/>
              </a:buClr>
              <a:buSzPts val="1388"/>
              <a:buFont typeface="Noto Sans Symbols"/>
              <a:buNone/>
            </a:pPr>
            <a:endParaRPr sz="1600" b="1" i="0" u="none" strike="noStrike" cap="none">
              <a:solidFill>
                <a:srgbClr val="3F3F3F"/>
              </a:solidFill>
              <a:latin typeface="Arial"/>
              <a:ea typeface="Arial"/>
              <a:cs typeface="Arial"/>
              <a:sym typeface="Arial"/>
            </a:endParaRPr>
          </a:p>
          <a:p>
            <a:pPr marL="0" marR="0" lvl="0" indent="0" algn="just" rtl="0">
              <a:lnSpc>
                <a:spcPct val="90000"/>
              </a:lnSpc>
              <a:spcBef>
                <a:spcPts val="370"/>
              </a:spcBef>
              <a:spcAft>
                <a:spcPts val="0"/>
              </a:spcAft>
              <a:buClr>
                <a:schemeClr val="lt2"/>
              </a:buClr>
              <a:buSzPts val="1388"/>
              <a:buFont typeface="Noto Sans Symbols"/>
              <a:buNone/>
            </a:pPr>
            <a:r>
              <a:rPr lang="tr-TR" sz="1600" b="1" i="0" u="none" strike="noStrike" cap="none" dirty="0">
                <a:solidFill>
                  <a:schemeClr val="dk1"/>
                </a:solidFill>
                <a:latin typeface="Arial"/>
                <a:ea typeface="Arial"/>
                <a:cs typeface="Arial"/>
                <a:sym typeface="Arial"/>
              </a:rPr>
              <a:t>Cinsel istismar yalnızca çocuğun hayal gücünün uydurmasıdır. Çocuklar hikayeler uydururlar</a:t>
            </a:r>
            <a:endParaRPr sz="1600"/>
          </a:p>
          <a:p>
            <a:pPr marL="0" marR="0" lvl="0" indent="0" algn="just" rtl="0">
              <a:lnSpc>
                <a:spcPct val="90000"/>
              </a:lnSpc>
              <a:spcBef>
                <a:spcPts val="370"/>
              </a:spcBef>
              <a:spcAft>
                <a:spcPts val="0"/>
              </a:spcAft>
              <a:buClr>
                <a:schemeClr val="lt2"/>
              </a:buClr>
              <a:buSzPts val="1388"/>
              <a:buFont typeface="Noto Sans Symbols"/>
              <a:buNone/>
            </a:pPr>
            <a:endParaRPr sz="1600" b="1" i="0" u="none" strike="noStrike" cap="none">
              <a:solidFill>
                <a:schemeClr val="dk1"/>
              </a:solidFill>
              <a:latin typeface="Arial"/>
              <a:ea typeface="Arial"/>
              <a:cs typeface="Arial"/>
              <a:sym typeface="Arial"/>
            </a:endParaRPr>
          </a:p>
          <a:p>
            <a:pPr marL="0" marR="0" lvl="0" indent="0" algn="just" rtl="0">
              <a:lnSpc>
                <a:spcPct val="90000"/>
              </a:lnSpc>
              <a:spcBef>
                <a:spcPts val="370"/>
              </a:spcBef>
              <a:spcAft>
                <a:spcPts val="0"/>
              </a:spcAft>
              <a:buClr>
                <a:schemeClr val="lt2"/>
              </a:buClr>
              <a:buSzPts val="1388"/>
              <a:buFont typeface="Noto Sans Symbols"/>
              <a:buNone/>
            </a:pPr>
            <a:r>
              <a:rPr lang="tr-TR" sz="1600" b="1" i="0" u="none" strike="noStrike" cap="none" dirty="0">
                <a:solidFill>
                  <a:schemeClr val="dk1"/>
                </a:solidFill>
                <a:latin typeface="Arial"/>
                <a:ea typeface="Arial"/>
                <a:cs typeface="Arial"/>
                <a:sym typeface="Arial"/>
              </a:rPr>
              <a:t>Sadece çekici,tatlı,güzel,  açık giyinen çocuklar;onay bekleyen kendine güveni olamayan pasif;yaramaz çocuklar İstismara  maruz kalır</a:t>
            </a:r>
            <a:endParaRPr sz="1600"/>
          </a:p>
          <a:p>
            <a:pPr marL="0" marR="0" lvl="0" indent="0" algn="just" rtl="0">
              <a:lnSpc>
                <a:spcPct val="90000"/>
              </a:lnSpc>
              <a:spcBef>
                <a:spcPts val="370"/>
              </a:spcBef>
              <a:spcAft>
                <a:spcPts val="0"/>
              </a:spcAft>
              <a:buClr>
                <a:schemeClr val="lt2"/>
              </a:buClr>
              <a:buSzPts val="1388"/>
              <a:buFont typeface="Noto Sans Symbols"/>
              <a:buNone/>
            </a:pPr>
            <a:endParaRPr sz="1600" b="1" i="0" u="none" strike="noStrike" cap="none">
              <a:solidFill>
                <a:schemeClr val="dk1"/>
              </a:solidFill>
              <a:latin typeface="Arial"/>
              <a:ea typeface="Arial"/>
              <a:cs typeface="Arial"/>
              <a:sym typeface="Arial"/>
            </a:endParaRPr>
          </a:p>
          <a:p>
            <a:pPr marL="0" marR="0" lvl="0" indent="0" algn="just" rtl="0">
              <a:lnSpc>
                <a:spcPct val="90000"/>
              </a:lnSpc>
              <a:spcBef>
                <a:spcPts val="370"/>
              </a:spcBef>
              <a:spcAft>
                <a:spcPts val="0"/>
              </a:spcAft>
              <a:buClr>
                <a:schemeClr val="lt2"/>
              </a:buClr>
              <a:buSzPts val="1388"/>
              <a:buFont typeface="Noto Sans Symbols"/>
              <a:buNone/>
            </a:pPr>
            <a:r>
              <a:rPr lang="tr-TR" sz="1600" b="1" i="0" u="none" strike="noStrike" cap="none" dirty="0">
                <a:solidFill>
                  <a:schemeClr val="dk1"/>
                </a:solidFill>
                <a:latin typeface="Arial"/>
                <a:ea typeface="Arial"/>
                <a:cs typeface="Arial"/>
                <a:sym typeface="Arial"/>
              </a:rPr>
              <a:t>Çocuklara uslu,akıllı,açıkgöz olmalarını söyleyerek onları korumuş oluruz.</a:t>
            </a:r>
            <a:endParaRPr sz="1600"/>
          </a:p>
          <a:p>
            <a:pPr marL="0" marR="0" lvl="0" indent="0" algn="just" rtl="0">
              <a:lnSpc>
                <a:spcPct val="90000"/>
              </a:lnSpc>
              <a:spcBef>
                <a:spcPts val="444"/>
              </a:spcBef>
              <a:spcAft>
                <a:spcPts val="0"/>
              </a:spcAft>
              <a:buClr>
                <a:schemeClr val="lt2"/>
              </a:buClr>
              <a:buSzPts val="1665"/>
              <a:buFont typeface="Noto Sans Symbols"/>
              <a:buNone/>
            </a:pPr>
            <a:endParaRPr sz="1600" b="1" i="0" u="none" strike="noStrike" cap="none">
              <a:solidFill>
                <a:srgbClr val="3F3F3F"/>
              </a:solidFill>
              <a:latin typeface="Arial"/>
              <a:ea typeface="Arial"/>
              <a:cs typeface="Arial"/>
              <a:sym typeface="Arial"/>
            </a:endParaRPr>
          </a:p>
          <a:p>
            <a:pPr marL="342900" marR="0" lvl="0" indent="-342900" algn="just" rtl="0">
              <a:lnSpc>
                <a:spcPct val="90000"/>
              </a:lnSpc>
              <a:spcBef>
                <a:spcPts val="481"/>
              </a:spcBef>
              <a:spcAft>
                <a:spcPts val="0"/>
              </a:spcAft>
              <a:buClr>
                <a:schemeClr val="lt2"/>
              </a:buClr>
              <a:buSzPts val="1804"/>
              <a:buNone/>
            </a:pPr>
            <a:r>
              <a:rPr lang="tr-TR" sz="1600" b="1" i="0" u="none" strike="noStrike" cap="none" dirty="0" smtClean="0">
                <a:solidFill>
                  <a:srgbClr val="FF0000"/>
                </a:solidFill>
                <a:latin typeface="Arial"/>
                <a:ea typeface="Arial"/>
                <a:cs typeface="Arial"/>
                <a:sym typeface="Arial"/>
              </a:rPr>
              <a:t>Doğrular</a:t>
            </a:r>
            <a:endParaRPr sz="1600"/>
          </a:p>
          <a:p>
            <a:pPr marL="342900" marR="0" lvl="0" indent="-237172" algn="just" rtl="0">
              <a:lnSpc>
                <a:spcPct val="90000"/>
              </a:lnSpc>
              <a:spcBef>
                <a:spcPts val="444"/>
              </a:spcBef>
              <a:spcAft>
                <a:spcPts val="0"/>
              </a:spcAft>
              <a:buClr>
                <a:schemeClr val="lt2"/>
              </a:buClr>
              <a:buSzPts val="1665"/>
              <a:buFont typeface="Noto Sans Symbols"/>
              <a:buNone/>
            </a:pPr>
            <a:endParaRPr sz="1600" b="1" i="0" u="none" strike="noStrike" cap="none">
              <a:solidFill>
                <a:srgbClr val="3F3F3F"/>
              </a:solidFill>
              <a:latin typeface="Arial"/>
              <a:ea typeface="Arial"/>
              <a:cs typeface="Arial"/>
              <a:sym typeface="Arial"/>
            </a:endParaRPr>
          </a:p>
          <a:p>
            <a:pPr marL="342900" marR="0" lvl="0" indent="-342900" algn="just" rtl="0">
              <a:lnSpc>
                <a:spcPct val="90000"/>
              </a:lnSpc>
              <a:spcBef>
                <a:spcPts val="370"/>
              </a:spcBef>
              <a:spcAft>
                <a:spcPts val="0"/>
              </a:spcAft>
              <a:buClr>
                <a:schemeClr val="lt2"/>
              </a:buClr>
              <a:buSzPts val="1388"/>
              <a:buNone/>
            </a:pPr>
            <a:r>
              <a:rPr lang="tr-TR" sz="1600" b="1" i="0" u="none" strike="noStrike" cap="none" dirty="0">
                <a:solidFill>
                  <a:schemeClr val="dk1"/>
                </a:solidFill>
                <a:latin typeface="Arial"/>
                <a:ea typeface="Arial"/>
                <a:cs typeface="Arial"/>
                <a:sym typeface="Arial"/>
              </a:rPr>
              <a:t>Çocuklar istismar hakkında yalan söylemezler. Bu konuda hikaye uyduranlara çok az rastlanır.</a:t>
            </a:r>
            <a:endParaRPr sz="1600"/>
          </a:p>
          <a:p>
            <a:pPr marL="342900" marR="0" lvl="0" indent="-237172" algn="just" rtl="0">
              <a:lnSpc>
                <a:spcPct val="90000"/>
              </a:lnSpc>
              <a:spcBef>
                <a:spcPts val="444"/>
              </a:spcBef>
              <a:spcAft>
                <a:spcPts val="0"/>
              </a:spcAft>
              <a:buClr>
                <a:schemeClr val="lt2"/>
              </a:buClr>
              <a:buSzPts val="1665"/>
              <a:buFont typeface="Noto Sans Symbols"/>
              <a:buNone/>
            </a:pPr>
            <a:endParaRPr sz="1600" b="1" i="0" u="none" strike="noStrike" cap="none">
              <a:solidFill>
                <a:schemeClr val="dk1"/>
              </a:solidFill>
              <a:latin typeface="Arial"/>
              <a:ea typeface="Arial"/>
              <a:cs typeface="Arial"/>
              <a:sym typeface="Arial"/>
            </a:endParaRPr>
          </a:p>
          <a:p>
            <a:pPr marL="342900" marR="0" lvl="0" indent="-342900" algn="just" rtl="0">
              <a:lnSpc>
                <a:spcPct val="90000"/>
              </a:lnSpc>
              <a:spcBef>
                <a:spcPts val="370"/>
              </a:spcBef>
              <a:spcAft>
                <a:spcPts val="0"/>
              </a:spcAft>
              <a:buClr>
                <a:schemeClr val="lt2"/>
              </a:buClr>
              <a:buSzPts val="1388"/>
              <a:buNone/>
            </a:pPr>
            <a:r>
              <a:rPr lang="tr-TR" sz="1600" b="1" i="0" u="none" strike="noStrike" cap="none" dirty="0">
                <a:solidFill>
                  <a:schemeClr val="dk1"/>
                </a:solidFill>
                <a:latin typeface="Arial"/>
                <a:ea typeface="Arial"/>
                <a:cs typeface="Arial"/>
                <a:sym typeface="Arial"/>
              </a:rPr>
              <a:t>Çocukların görünüşü yada davranışı istismara sebep olmaz. Anlamını dahi bilmedikleri olayları provoke etmekten dolayı çocuklar asla suçlanamazlar</a:t>
            </a:r>
            <a:endParaRPr sz="1600"/>
          </a:p>
          <a:p>
            <a:pPr marL="342900" marR="0" lvl="0" indent="-254793" algn="just" rtl="0">
              <a:lnSpc>
                <a:spcPct val="90000"/>
              </a:lnSpc>
              <a:spcBef>
                <a:spcPts val="370"/>
              </a:spcBef>
              <a:spcAft>
                <a:spcPts val="0"/>
              </a:spcAft>
              <a:buClr>
                <a:schemeClr val="lt2"/>
              </a:buClr>
              <a:buSzPts val="1388"/>
              <a:buFont typeface="Noto Sans Symbols"/>
              <a:buNone/>
            </a:pPr>
            <a:endParaRPr sz="1600" b="1" i="0" u="none" strike="noStrike" cap="none">
              <a:solidFill>
                <a:schemeClr val="dk1"/>
              </a:solidFill>
              <a:latin typeface="Arial"/>
              <a:ea typeface="Arial"/>
              <a:cs typeface="Arial"/>
              <a:sym typeface="Arial"/>
            </a:endParaRPr>
          </a:p>
          <a:p>
            <a:pPr marL="342900" marR="0" lvl="0" indent="-342900" algn="just" rtl="0">
              <a:lnSpc>
                <a:spcPct val="90000"/>
              </a:lnSpc>
              <a:spcBef>
                <a:spcPts val="370"/>
              </a:spcBef>
              <a:spcAft>
                <a:spcPts val="0"/>
              </a:spcAft>
              <a:buClr>
                <a:schemeClr val="lt2"/>
              </a:buClr>
              <a:buSzPts val="1388"/>
              <a:buNone/>
            </a:pPr>
            <a:r>
              <a:rPr lang="tr-TR" sz="1600" b="1" i="0" u="none" strike="noStrike" cap="none" dirty="0">
                <a:solidFill>
                  <a:schemeClr val="dk1"/>
                </a:solidFill>
                <a:latin typeface="Arial"/>
                <a:ea typeface="Arial"/>
                <a:cs typeface="Arial"/>
                <a:sym typeface="Arial"/>
              </a:rPr>
              <a:t>Çocukları bu konuda eğitmeliyiz. İstismarla karşılaştığında çocuk bağırarak yardım istemeli, </a:t>
            </a:r>
            <a:r>
              <a:rPr lang="tr-TR" sz="1600" b="1" i="0" u="none" strike="noStrike" cap="none" dirty="0" smtClean="0">
                <a:solidFill>
                  <a:schemeClr val="dk1"/>
                </a:solidFill>
                <a:latin typeface="Arial"/>
                <a:ea typeface="Arial"/>
                <a:cs typeface="Arial"/>
                <a:sym typeface="Arial"/>
              </a:rPr>
              <a:t>koşarak kaçmalıdır</a:t>
            </a:r>
            <a:r>
              <a:rPr lang="tr-TR" sz="1600" b="1" i="0" u="none" strike="noStrike" cap="none" dirty="0">
                <a:solidFill>
                  <a:schemeClr val="dk1"/>
                </a:solidFill>
                <a:latin typeface="Arial"/>
                <a:ea typeface="Arial"/>
                <a:cs typeface="Arial"/>
                <a:sym typeface="Arial"/>
              </a:rPr>
              <a:t>.</a:t>
            </a:r>
            <a:endParaRPr sz="1600"/>
          </a:p>
          <a:p>
            <a:pPr marL="285750" marR="0" lvl="0" indent="-180022" algn="just" rtl="0">
              <a:lnSpc>
                <a:spcPct val="90000"/>
              </a:lnSpc>
              <a:spcBef>
                <a:spcPts val="444"/>
              </a:spcBef>
              <a:spcAft>
                <a:spcPts val="0"/>
              </a:spcAft>
              <a:buClr>
                <a:schemeClr val="lt2"/>
              </a:buClr>
              <a:buSzPts val="1665"/>
              <a:buFont typeface="Noto Sans Symbols"/>
              <a:buNone/>
            </a:pPr>
            <a:endParaRPr sz="1600" b="0" i="0" u="none" strike="noStrike" cap="none">
              <a:solidFill>
                <a:srgbClr val="3F3F3F"/>
              </a:solidFill>
              <a:latin typeface="Arial"/>
              <a:ea typeface="Arial"/>
              <a:cs typeface="Arial"/>
              <a:sym typeface="Arial"/>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1"/>
          <p:cNvSpPr txBox="1">
            <a:spLocks noGrp="1"/>
          </p:cNvSpPr>
          <p:nvPr>
            <p:ph type="title"/>
          </p:nvPr>
        </p:nvSpPr>
        <p:spPr>
          <a:xfrm>
            <a:off x="2592925" y="624110"/>
            <a:ext cx="8911687" cy="6178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3600"/>
              <a:buFont typeface="Century Gothic"/>
              <a:buNone/>
            </a:pPr>
            <a:endParaRPr sz="3600" b="0" i="0" u="none" strike="noStrike" cap="none">
              <a:solidFill>
                <a:srgbClr val="262626"/>
              </a:solidFill>
              <a:latin typeface="Century Gothic"/>
              <a:ea typeface="Century Gothic"/>
              <a:cs typeface="Century Gothic"/>
              <a:sym typeface="Century Gothic"/>
            </a:endParaRPr>
          </a:p>
        </p:txBody>
      </p:sp>
      <p:sp>
        <p:nvSpPr>
          <p:cNvPr id="363" name="Google Shape;363;p51"/>
          <p:cNvSpPr txBox="1">
            <a:spLocks noGrp="1"/>
          </p:cNvSpPr>
          <p:nvPr>
            <p:ph type="body" idx="1"/>
          </p:nvPr>
        </p:nvSpPr>
        <p:spPr>
          <a:xfrm>
            <a:off x="2589212" y="1337481"/>
            <a:ext cx="8915400" cy="457374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1"/>
              </a:buClr>
              <a:buSzPts val="2405"/>
              <a:buFont typeface="Noto Sans Symbols"/>
              <a:buNone/>
            </a:pPr>
            <a:r>
              <a:rPr lang="tr-TR" sz="2405" b="1" i="0" u="none" strike="noStrike" cap="none" dirty="0">
                <a:solidFill>
                  <a:srgbClr val="FF0000"/>
                </a:solidFill>
                <a:latin typeface="Century Gothic"/>
                <a:ea typeface="Century Gothic"/>
                <a:cs typeface="Century Gothic"/>
                <a:sym typeface="Century Gothic"/>
              </a:rPr>
              <a:t>Doğru bilinen yanlışlar</a:t>
            </a:r>
            <a:endParaRPr/>
          </a:p>
          <a:p>
            <a:pPr marL="342900" marR="0" lvl="0" indent="-342900" algn="l" rtl="0">
              <a:lnSpc>
                <a:spcPct val="80000"/>
              </a:lnSpc>
              <a:spcBef>
                <a:spcPts val="1000"/>
              </a:spcBef>
              <a:spcAft>
                <a:spcPts val="0"/>
              </a:spcAft>
              <a:buClr>
                <a:schemeClr val="accent1"/>
              </a:buClr>
              <a:buSzPts val="2220"/>
              <a:buFont typeface="Noto Sans Symbols"/>
              <a:buChar char="•"/>
            </a:pPr>
            <a:r>
              <a:rPr lang="tr-TR" sz="2220" b="1" i="0" u="none" strike="noStrike" cap="none" dirty="0">
                <a:solidFill>
                  <a:schemeClr val="dk1"/>
                </a:solidFill>
                <a:latin typeface="Century Gothic"/>
                <a:ea typeface="Century Gothic"/>
                <a:cs typeface="Century Gothic"/>
                <a:sym typeface="Century Gothic"/>
              </a:rPr>
              <a:t>Genellikle tehlikeli yerler, özellikle karanlık bastıktan sonra, parklar, umumi tuvaletler ve boş </a:t>
            </a:r>
            <a:r>
              <a:rPr lang="tr-TR" sz="2220" b="1" i="0" u="none" strike="noStrike" cap="none" dirty="0" smtClean="0">
                <a:solidFill>
                  <a:schemeClr val="dk1"/>
                </a:solidFill>
                <a:latin typeface="Century Gothic"/>
                <a:ea typeface="Century Gothic"/>
                <a:cs typeface="Century Gothic"/>
                <a:sym typeface="Century Gothic"/>
              </a:rPr>
              <a:t>sokaklardı</a:t>
            </a:r>
            <a:endParaRPr/>
          </a:p>
          <a:p>
            <a:pPr marL="0" marR="0" lvl="0" indent="0" algn="l" rtl="0">
              <a:lnSpc>
                <a:spcPct val="80000"/>
              </a:lnSpc>
              <a:spcBef>
                <a:spcPts val="1000"/>
              </a:spcBef>
              <a:spcAft>
                <a:spcPts val="0"/>
              </a:spcAft>
              <a:buClr>
                <a:schemeClr val="accent1"/>
              </a:buClr>
              <a:buSzPts val="2405"/>
              <a:buFont typeface="Noto Sans Symbols"/>
              <a:buNone/>
            </a:pPr>
            <a:r>
              <a:rPr lang="tr-TR" sz="2405" b="1" i="0" u="none" strike="noStrike" cap="none" dirty="0">
                <a:solidFill>
                  <a:srgbClr val="FF0000"/>
                </a:solidFill>
                <a:latin typeface="Century Gothic"/>
                <a:ea typeface="Century Gothic"/>
                <a:cs typeface="Century Gothic"/>
                <a:sym typeface="Century Gothic"/>
              </a:rPr>
              <a:t>    </a:t>
            </a:r>
            <a:endParaRPr/>
          </a:p>
          <a:p>
            <a:pPr marL="0" marR="0" lvl="0" indent="0" algn="l" rtl="0">
              <a:lnSpc>
                <a:spcPct val="80000"/>
              </a:lnSpc>
              <a:spcBef>
                <a:spcPts val="1000"/>
              </a:spcBef>
              <a:spcAft>
                <a:spcPts val="0"/>
              </a:spcAft>
              <a:buClr>
                <a:schemeClr val="accent1"/>
              </a:buClr>
              <a:buSzPts val="2405"/>
              <a:buFont typeface="Noto Sans Symbols"/>
              <a:buNone/>
            </a:pPr>
            <a:r>
              <a:rPr lang="tr-TR" sz="2405" b="1" i="0" u="none" strike="noStrike" cap="none" dirty="0">
                <a:solidFill>
                  <a:srgbClr val="FF0000"/>
                </a:solidFill>
                <a:latin typeface="Century Gothic"/>
                <a:ea typeface="Century Gothic"/>
                <a:cs typeface="Century Gothic"/>
                <a:sym typeface="Century Gothic"/>
              </a:rPr>
              <a:t>Doğrular</a:t>
            </a:r>
            <a:endParaRPr/>
          </a:p>
          <a:p>
            <a:pPr marL="342900" marR="0" lvl="0" indent="-342900" algn="l" rtl="0">
              <a:lnSpc>
                <a:spcPct val="80000"/>
              </a:lnSpc>
              <a:spcBef>
                <a:spcPts val="1000"/>
              </a:spcBef>
              <a:spcAft>
                <a:spcPts val="0"/>
              </a:spcAft>
              <a:buClr>
                <a:schemeClr val="accent1"/>
              </a:buClr>
              <a:buSzPts val="2220"/>
              <a:buFont typeface="Noto Sans Symbols"/>
              <a:buChar char="•"/>
            </a:pPr>
            <a:r>
              <a:rPr lang="tr-TR" sz="2220" b="1" i="0" u="none" strike="noStrike" cap="none" dirty="0">
                <a:solidFill>
                  <a:schemeClr val="dk1"/>
                </a:solidFill>
                <a:latin typeface="Century Gothic"/>
                <a:ea typeface="Century Gothic"/>
                <a:cs typeface="Century Gothic"/>
                <a:sym typeface="Century Gothic"/>
              </a:rPr>
              <a:t>İstismarcının tercih ettiği yerler genellikle çocuğun tanıdığı, bildiği yerlerdir: Okul ve çevresi, evle okul arasındaki yol, bir arkadaş ya da akrabanın evi, çocuğun kendi evidir. </a:t>
            </a:r>
            <a:r>
              <a:rPr lang="tr-TR" sz="2220" b="1" i="0" u="sng" strike="noStrike" cap="none" dirty="0">
                <a:solidFill>
                  <a:schemeClr val="dk1"/>
                </a:solidFill>
                <a:latin typeface="Century Gothic"/>
                <a:ea typeface="Century Gothic"/>
                <a:cs typeface="Century Gothic"/>
                <a:sym typeface="Century Gothic"/>
              </a:rPr>
              <a:t>Çocuğun rahat ve gevşek olduğu zamanlarda, oyun zamanları , banyo zamanı ya da yatma zamanı istismarcının tercih ettiği zamanlardır</a:t>
            </a:r>
            <a:endParaRPr/>
          </a:p>
          <a:p>
            <a:pPr marL="342900" marR="0" lvl="0" indent="-237172" algn="l" rtl="0">
              <a:lnSpc>
                <a:spcPct val="80000"/>
              </a:lnSpc>
              <a:spcBef>
                <a:spcPts val="1000"/>
              </a:spcBef>
              <a:spcAft>
                <a:spcPts val="0"/>
              </a:spcAft>
              <a:buClr>
                <a:schemeClr val="accent1"/>
              </a:buClr>
              <a:buSzPts val="1665"/>
              <a:buFont typeface="Noto Sans Symbols"/>
              <a:buNone/>
            </a:pPr>
            <a:endParaRPr sz="1665"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2"/>
          <p:cNvSpPr txBox="1">
            <a:spLocks noGrp="1"/>
          </p:cNvSpPr>
          <p:nvPr>
            <p:ph type="title"/>
          </p:nvPr>
        </p:nvSpPr>
        <p:spPr>
          <a:xfrm>
            <a:off x="2592925" y="624110"/>
            <a:ext cx="8911687" cy="4404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3240"/>
              <a:buFont typeface="Century Gothic"/>
              <a:buNone/>
            </a:pPr>
            <a:endParaRPr sz="3240" b="0" i="0" u="none" strike="noStrike" cap="none">
              <a:solidFill>
                <a:srgbClr val="262626"/>
              </a:solidFill>
              <a:latin typeface="Century Gothic"/>
              <a:ea typeface="Century Gothic"/>
              <a:cs typeface="Century Gothic"/>
              <a:sym typeface="Century Gothic"/>
            </a:endParaRPr>
          </a:p>
        </p:txBody>
      </p:sp>
      <p:sp>
        <p:nvSpPr>
          <p:cNvPr id="369" name="Google Shape;369;p52"/>
          <p:cNvSpPr txBox="1">
            <a:spLocks noGrp="1"/>
          </p:cNvSpPr>
          <p:nvPr>
            <p:ph type="body" idx="1"/>
          </p:nvPr>
        </p:nvSpPr>
        <p:spPr>
          <a:xfrm>
            <a:off x="2589212" y="1569493"/>
            <a:ext cx="8915400" cy="4341729"/>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2"/>
              </a:buClr>
              <a:buSzPts val="1283"/>
              <a:buFont typeface="Noto Sans Symbols"/>
              <a:buNone/>
            </a:pPr>
            <a:r>
              <a:rPr lang="tr-TR" sz="1710" b="1" i="0" u="none" strike="noStrike" cap="none" dirty="0">
                <a:solidFill>
                  <a:srgbClr val="FF0000"/>
                </a:solidFill>
                <a:latin typeface="Arial"/>
                <a:ea typeface="Arial"/>
                <a:cs typeface="Arial"/>
                <a:sym typeface="Arial"/>
              </a:rPr>
              <a:t>Doğru bilinen yanlışlar</a:t>
            </a:r>
            <a:endParaRPr/>
          </a:p>
          <a:p>
            <a:pPr marL="0" marR="0" lvl="0" indent="0" algn="l" rtl="0">
              <a:lnSpc>
                <a:spcPct val="80000"/>
              </a:lnSpc>
              <a:spcBef>
                <a:spcPts val="342"/>
              </a:spcBef>
              <a:spcAft>
                <a:spcPts val="0"/>
              </a:spcAft>
              <a:buClr>
                <a:schemeClr val="lt2"/>
              </a:buClr>
              <a:buSzPts val="1283"/>
              <a:buFont typeface="Noto Sans Symbols"/>
              <a:buNone/>
            </a:pPr>
            <a:r>
              <a:rPr lang="tr-TR" sz="1710" b="1" i="0" u="none" strike="noStrike" cap="none" dirty="0">
                <a:solidFill>
                  <a:schemeClr val="dk1"/>
                </a:solidFill>
                <a:latin typeface="Arial"/>
                <a:ea typeface="Arial"/>
                <a:cs typeface="Arial"/>
                <a:sym typeface="Arial"/>
              </a:rPr>
              <a:t>Çocuklar kötü görünümlü, yabancı kişilerden uzak durmalı çünkü onlar istismarcı kişilerdir.</a:t>
            </a:r>
            <a:endParaRPr/>
          </a:p>
          <a:p>
            <a:pPr marL="0" marR="0" lvl="0" indent="0" algn="l" rtl="0">
              <a:lnSpc>
                <a:spcPct val="80000"/>
              </a:lnSpc>
              <a:spcBef>
                <a:spcPts val="342"/>
              </a:spcBef>
              <a:spcAft>
                <a:spcPts val="0"/>
              </a:spcAft>
              <a:buClr>
                <a:schemeClr val="lt2"/>
              </a:buClr>
              <a:buSzPts val="1283"/>
              <a:buFont typeface="Noto Sans Symbols"/>
              <a:buNone/>
            </a:pPr>
            <a:endParaRPr sz="1710" b="1" i="0" u="none" strike="noStrike" cap="none">
              <a:solidFill>
                <a:schemeClr val="dk1"/>
              </a:solidFill>
              <a:latin typeface="Arial"/>
              <a:ea typeface="Arial"/>
              <a:cs typeface="Arial"/>
              <a:sym typeface="Arial"/>
            </a:endParaRPr>
          </a:p>
          <a:p>
            <a:pPr marL="0" marR="0" lvl="0" indent="0" algn="l" rtl="0">
              <a:lnSpc>
                <a:spcPct val="80000"/>
              </a:lnSpc>
              <a:spcBef>
                <a:spcPts val="342"/>
              </a:spcBef>
              <a:spcAft>
                <a:spcPts val="0"/>
              </a:spcAft>
              <a:buClr>
                <a:schemeClr val="lt2"/>
              </a:buClr>
              <a:buSzPts val="1283"/>
              <a:buFont typeface="Noto Sans Symbols"/>
              <a:buNone/>
            </a:pPr>
            <a:r>
              <a:rPr lang="tr-TR" sz="1710" b="1" i="0" u="none" strike="noStrike" cap="none" dirty="0">
                <a:solidFill>
                  <a:schemeClr val="dk1"/>
                </a:solidFill>
                <a:latin typeface="Arial"/>
                <a:ea typeface="Arial"/>
                <a:cs typeface="Arial"/>
                <a:sym typeface="Arial"/>
              </a:rPr>
              <a:t>Cinsel istismar vakaları her yerde yaşanmaz, bazı kültürlerde, ülkelerde yaşanır.</a:t>
            </a:r>
            <a:endParaRPr/>
          </a:p>
          <a:p>
            <a:pPr marL="0" marR="0" lvl="0" indent="0" algn="l" rtl="0">
              <a:lnSpc>
                <a:spcPct val="80000"/>
              </a:lnSpc>
              <a:spcBef>
                <a:spcPts val="342"/>
              </a:spcBef>
              <a:spcAft>
                <a:spcPts val="0"/>
              </a:spcAft>
              <a:buClr>
                <a:schemeClr val="lt2"/>
              </a:buClr>
              <a:buSzPts val="1283"/>
              <a:buFont typeface="Noto Sans Symbols"/>
              <a:buNone/>
            </a:pPr>
            <a:endParaRPr sz="1710" b="1" i="0" u="none" strike="noStrike" cap="none">
              <a:solidFill>
                <a:srgbClr val="FF0000"/>
              </a:solidFill>
              <a:latin typeface="Arial"/>
              <a:ea typeface="Arial"/>
              <a:cs typeface="Arial"/>
              <a:sym typeface="Arial"/>
            </a:endParaRPr>
          </a:p>
          <a:p>
            <a:pPr marL="0" marR="0" lvl="0" indent="0" algn="l" rtl="0">
              <a:lnSpc>
                <a:spcPct val="80000"/>
              </a:lnSpc>
              <a:spcBef>
                <a:spcPts val="342"/>
              </a:spcBef>
              <a:spcAft>
                <a:spcPts val="0"/>
              </a:spcAft>
              <a:buClr>
                <a:schemeClr val="lt2"/>
              </a:buClr>
              <a:buSzPts val="1283"/>
              <a:buFont typeface="Noto Sans Symbols"/>
              <a:buNone/>
            </a:pPr>
            <a:endParaRPr sz="1710" b="1" i="0" u="none" strike="noStrike" cap="none">
              <a:solidFill>
                <a:srgbClr val="FF0000"/>
              </a:solidFill>
              <a:latin typeface="Arial"/>
              <a:ea typeface="Arial"/>
              <a:cs typeface="Arial"/>
              <a:sym typeface="Arial"/>
            </a:endParaRPr>
          </a:p>
          <a:p>
            <a:pPr marL="0" marR="0" lvl="0" indent="0" algn="l" rtl="0">
              <a:lnSpc>
                <a:spcPct val="80000"/>
              </a:lnSpc>
              <a:spcBef>
                <a:spcPts val="342"/>
              </a:spcBef>
              <a:spcAft>
                <a:spcPts val="0"/>
              </a:spcAft>
              <a:buClr>
                <a:schemeClr val="lt2"/>
              </a:buClr>
              <a:buSzPts val="1283"/>
              <a:buFont typeface="Noto Sans Symbols"/>
              <a:buNone/>
            </a:pPr>
            <a:r>
              <a:rPr lang="tr-TR" sz="1710" b="1" i="0" u="none" strike="noStrike" cap="none" dirty="0">
                <a:solidFill>
                  <a:srgbClr val="FF0000"/>
                </a:solidFill>
                <a:latin typeface="Arial"/>
                <a:ea typeface="Arial"/>
                <a:cs typeface="Arial"/>
                <a:sym typeface="Arial"/>
              </a:rPr>
              <a:t>Doğrular</a:t>
            </a:r>
            <a:r>
              <a:rPr lang="tr-TR" sz="1710" b="0" i="0" u="none" strike="noStrike" cap="none" dirty="0">
                <a:solidFill>
                  <a:srgbClr val="3F3F3F"/>
                </a:solidFill>
                <a:latin typeface="Arial"/>
                <a:ea typeface="Arial"/>
                <a:cs typeface="Arial"/>
                <a:sym typeface="Arial"/>
              </a:rPr>
              <a:t> </a:t>
            </a:r>
            <a:endParaRPr/>
          </a:p>
          <a:p>
            <a:pPr marL="0" marR="0" lvl="0" indent="0" algn="l" rtl="0">
              <a:lnSpc>
                <a:spcPct val="80000"/>
              </a:lnSpc>
              <a:spcBef>
                <a:spcPts val="342"/>
              </a:spcBef>
              <a:spcAft>
                <a:spcPts val="0"/>
              </a:spcAft>
              <a:buClr>
                <a:schemeClr val="lt2"/>
              </a:buClr>
              <a:buSzPts val="1283"/>
              <a:buFont typeface="Noto Sans Symbols"/>
              <a:buNone/>
            </a:pPr>
            <a:r>
              <a:rPr lang="tr-TR" sz="1710" b="1" i="0" u="none" strike="noStrike" cap="none" dirty="0">
                <a:solidFill>
                  <a:schemeClr val="dk1"/>
                </a:solidFill>
                <a:latin typeface="Arial"/>
                <a:ea typeface="Arial"/>
                <a:cs typeface="Arial"/>
                <a:sym typeface="Arial"/>
              </a:rPr>
              <a:t>Olguların %80-95’inde istismarcı çocuğun tanıdığı,normal görünüşlü biridir.Genellikle 20-45 yaş arası evli sosyal hayatı olan şüphe çekmeyen bir aile babasıdır.</a:t>
            </a:r>
            <a:endParaRPr/>
          </a:p>
          <a:p>
            <a:pPr marL="0" marR="0" lvl="0" indent="0" algn="l" rtl="0">
              <a:lnSpc>
                <a:spcPct val="80000"/>
              </a:lnSpc>
              <a:spcBef>
                <a:spcPts val="342"/>
              </a:spcBef>
              <a:spcAft>
                <a:spcPts val="0"/>
              </a:spcAft>
              <a:buClr>
                <a:schemeClr val="lt2"/>
              </a:buClr>
              <a:buSzPts val="1283"/>
              <a:buFont typeface="Noto Sans Symbols"/>
              <a:buNone/>
            </a:pPr>
            <a:endParaRPr sz="1710" b="1" i="0" u="none" strike="noStrike" cap="none">
              <a:solidFill>
                <a:schemeClr val="dk1"/>
              </a:solidFill>
              <a:latin typeface="Arial"/>
              <a:ea typeface="Arial"/>
              <a:cs typeface="Arial"/>
              <a:sym typeface="Arial"/>
            </a:endParaRPr>
          </a:p>
          <a:p>
            <a:pPr marL="0" marR="0" lvl="0" indent="0" algn="l" rtl="0">
              <a:lnSpc>
                <a:spcPct val="80000"/>
              </a:lnSpc>
              <a:spcBef>
                <a:spcPts val="342"/>
              </a:spcBef>
              <a:spcAft>
                <a:spcPts val="0"/>
              </a:spcAft>
              <a:buClr>
                <a:schemeClr val="lt2"/>
              </a:buClr>
              <a:buSzPts val="1283"/>
              <a:buFont typeface="Noto Sans Symbols"/>
              <a:buNone/>
            </a:pPr>
            <a:r>
              <a:rPr lang="tr-TR" sz="1710" b="1" i="0" u="none" strike="noStrike" cap="none" dirty="0">
                <a:solidFill>
                  <a:schemeClr val="dk1"/>
                </a:solidFill>
                <a:latin typeface="Arial"/>
                <a:ea typeface="Arial"/>
                <a:cs typeface="Arial"/>
                <a:sym typeface="Arial"/>
              </a:rPr>
              <a:t>Cinsel istismara her kültürde,her ülkede ve her </a:t>
            </a:r>
            <a:r>
              <a:rPr lang="tr-TR" sz="1710" b="1" i="0" u="none" strike="noStrike" cap="none" dirty="0" err="1">
                <a:solidFill>
                  <a:schemeClr val="dk1"/>
                </a:solidFill>
                <a:latin typeface="Arial"/>
                <a:ea typeface="Arial"/>
                <a:cs typeface="Arial"/>
                <a:sym typeface="Arial"/>
              </a:rPr>
              <a:t>sosyo</a:t>
            </a:r>
            <a:r>
              <a:rPr lang="tr-TR" sz="1710" b="1" i="0" u="none" strike="noStrike" cap="none" dirty="0">
                <a:solidFill>
                  <a:schemeClr val="dk1"/>
                </a:solidFill>
                <a:latin typeface="Arial"/>
                <a:ea typeface="Arial"/>
                <a:cs typeface="Arial"/>
                <a:sym typeface="Arial"/>
              </a:rPr>
              <a:t>-ekonomik grupta rastlanmaktadır.Kız çocuklarda </a:t>
            </a:r>
            <a:r>
              <a:rPr lang="tr-TR" sz="1710" b="1" i="0" u="sng" strike="noStrike" cap="none" dirty="0" err="1">
                <a:solidFill>
                  <a:schemeClr val="dk1"/>
                </a:solidFill>
                <a:latin typeface="Arial"/>
                <a:ea typeface="Arial"/>
                <a:cs typeface="Arial"/>
                <a:sym typeface="Arial"/>
              </a:rPr>
              <a:t>ensest</a:t>
            </a:r>
            <a:r>
              <a:rPr lang="tr-TR" sz="1710" b="1" i="0" u="none" strike="noStrike" cap="none" dirty="0">
                <a:solidFill>
                  <a:schemeClr val="dk1"/>
                </a:solidFill>
                <a:latin typeface="Arial"/>
                <a:ea typeface="Arial"/>
                <a:cs typeface="Arial"/>
                <a:sym typeface="Arial"/>
              </a:rPr>
              <a:t>, erkek çocuklarda ise </a:t>
            </a:r>
            <a:r>
              <a:rPr lang="tr-TR" sz="1710" b="1" i="0" u="sng" strike="noStrike" cap="none" dirty="0" err="1">
                <a:solidFill>
                  <a:schemeClr val="dk1"/>
                </a:solidFill>
                <a:latin typeface="Arial"/>
                <a:ea typeface="Arial"/>
                <a:cs typeface="Arial"/>
                <a:sym typeface="Arial"/>
              </a:rPr>
              <a:t>pedofil</a:t>
            </a:r>
            <a:r>
              <a:rPr lang="tr-TR" sz="1710" b="1" i="0" u="none" strike="noStrike" cap="none" dirty="0">
                <a:solidFill>
                  <a:schemeClr val="dk1"/>
                </a:solidFill>
                <a:latin typeface="Arial"/>
                <a:ea typeface="Arial"/>
                <a:cs typeface="Arial"/>
                <a:sym typeface="Arial"/>
              </a:rPr>
              <a:t> diğer istismar türlerinden daha sık rastlanmaktadır.</a:t>
            </a:r>
            <a:endParaRPr/>
          </a:p>
          <a:p>
            <a:pPr marL="342900" marR="0" lvl="0" indent="-288607" algn="l" rtl="0">
              <a:lnSpc>
                <a:spcPct val="80000"/>
              </a:lnSpc>
              <a:spcBef>
                <a:spcPts val="1000"/>
              </a:spcBef>
              <a:spcAft>
                <a:spcPts val="0"/>
              </a:spcAft>
              <a:buClr>
                <a:schemeClr val="accent1"/>
              </a:buClr>
              <a:buSzPts val="855"/>
              <a:buFont typeface="Noto Sans Symbols"/>
              <a:buNone/>
            </a:pPr>
            <a:endParaRPr sz="855"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3600"/>
              <a:buFont typeface="Century Gothic"/>
              <a:buNone/>
            </a:pPr>
            <a:endParaRPr sz="3600" b="0" i="0" u="none" strike="noStrike" cap="none">
              <a:solidFill>
                <a:srgbClr val="262626"/>
              </a:solidFill>
              <a:latin typeface="Century Gothic"/>
              <a:ea typeface="Century Gothic"/>
              <a:cs typeface="Century Gothic"/>
              <a:sym typeface="Century Gothic"/>
            </a:endParaRPr>
          </a:p>
        </p:txBody>
      </p:sp>
      <p:sp>
        <p:nvSpPr>
          <p:cNvPr id="375" name="Google Shape;375;p53"/>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400"/>
              <a:buFont typeface="Noto Sans Symbols"/>
              <a:buNone/>
            </a:pPr>
            <a:r>
              <a:rPr lang="tr-TR" sz="2400" b="1" i="0" u="none" strike="noStrike" cap="none">
                <a:solidFill>
                  <a:srgbClr val="FF0000"/>
                </a:solidFill>
                <a:latin typeface="Arial"/>
                <a:ea typeface="Arial"/>
                <a:cs typeface="Arial"/>
                <a:sym typeface="Arial"/>
              </a:rPr>
              <a:t>Doğru bilinen yanlışlar </a:t>
            </a:r>
            <a:endParaRPr/>
          </a:p>
          <a:p>
            <a:pPr marL="0" marR="0" lvl="0" indent="0" algn="l" rtl="0">
              <a:lnSpc>
                <a:spcPct val="90000"/>
              </a:lnSpc>
              <a:spcBef>
                <a:spcPts val="1000"/>
              </a:spcBef>
              <a:spcAft>
                <a:spcPts val="0"/>
              </a:spcAft>
              <a:buClr>
                <a:schemeClr val="accent1"/>
              </a:buClr>
              <a:buSzPts val="2400"/>
              <a:buFont typeface="Noto Sans Symbols"/>
              <a:buNone/>
            </a:pPr>
            <a:r>
              <a:rPr lang="tr-TR" sz="2400" b="1" i="0" u="none" strike="noStrike" cap="none">
                <a:solidFill>
                  <a:schemeClr val="dk1"/>
                </a:solidFill>
                <a:latin typeface="Arial"/>
                <a:ea typeface="Arial"/>
                <a:cs typeface="Arial"/>
                <a:sym typeface="Arial"/>
              </a:rPr>
              <a:t>Çocuk;  yaşadıklarını, cinsel istismarı bile, yakın zamanda ya da büyüyünce unutur. Fazla kurcalanmamalı.</a:t>
            </a:r>
            <a:endParaRPr/>
          </a:p>
          <a:p>
            <a:pPr marL="0" marR="0" lvl="0" indent="0" algn="l" rtl="0">
              <a:lnSpc>
                <a:spcPct val="90000"/>
              </a:lnSpc>
              <a:spcBef>
                <a:spcPts val="1000"/>
              </a:spcBef>
              <a:spcAft>
                <a:spcPts val="0"/>
              </a:spcAft>
              <a:buClr>
                <a:schemeClr val="accent1"/>
              </a:buClr>
              <a:buSzPts val="2400"/>
              <a:buFont typeface="Noto Sans Symbols"/>
              <a:buNone/>
            </a:pPr>
            <a:endParaRPr sz="2400" b="1" i="0" u="none" strike="noStrike" cap="none">
              <a:solidFill>
                <a:srgbClr val="FF0000"/>
              </a:solidFill>
              <a:latin typeface="Arial"/>
              <a:ea typeface="Arial"/>
              <a:cs typeface="Arial"/>
              <a:sym typeface="Arial"/>
            </a:endParaRPr>
          </a:p>
          <a:p>
            <a:pPr marL="0" marR="0" lvl="0" indent="0" algn="l" rtl="0">
              <a:lnSpc>
                <a:spcPct val="90000"/>
              </a:lnSpc>
              <a:spcBef>
                <a:spcPts val="1000"/>
              </a:spcBef>
              <a:spcAft>
                <a:spcPts val="0"/>
              </a:spcAft>
              <a:buClr>
                <a:schemeClr val="accent1"/>
              </a:buClr>
              <a:buSzPts val="2400"/>
              <a:buFont typeface="Noto Sans Symbols"/>
              <a:buNone/>
            </a:pPr>
            <a:endParaRPr sz="2400" b="1" i="0" u="none" strike="noStrike" cap="none">
              <a:solidFill>
                <a:srgbClr val="FF0000"/>
              </a:solidFill>
              <a:latin typeface="Arial"/>
              <a:ea typeface="Arial"/>
              <a:cs typeface="Arial"/>
              <a:sym typeface="Arial"/>
            </a:endParaRPr>
          </a:p>
          <a:p>
            <a:pPr marL="0" marR="0" lvl="0" indent="0" algn="l" rtl="0">
              <a:lnSpc>
                <a:spcPct val="90000"/>
              </a:lnSpc>
              <a:spcBef>
                <a:spcPts val="1000"/>
              </a:spcBef>
              <a:spcAft>
                <a:spcPts val="0"/>
              </a:spcAft>
              <a:buClr>
                <a:schemeClr val="accent1"/>
              </a:buClr>
              <a:buSzPts val="2400"/>
              <a:buFont typeface="Noto Sans Symbols"/>
              <a:buNone/>
            </a:pPr>
            <a:endParaRPr sz="2400" b="1" i="0" u="none" strike="noStrike" cap="none">
              <a:solidFill>
                <a:srgbClr val="FF0000"/>
              </a:solidFill>
              <a:latin typeface="Arial"/>
              <a:ea typeface="Arial"/>
              <a:cs typeface="Arial"/>
              <a:sym typeface="Arial"/>
            </a:endParaRPr>
          </a:p>
          <a:p>
            <a:pPr marL="0" marR="0" lvl="0" indent="0" algn="l" rtl="0">
              <a:lnSpc>
                <a:spcPct val="90000"/>
              </a:lnSpc>
              <a:spcBef>
                <a:spcPts val="1000"/>
              </a:spcBef>
              <a:spcAft>
                <a:spcPts val="0"/>
              </a:spcAft>
              <a:buClr>
                <a:schemeClr val="accent1"/>
              </a:buClr>
              <a:buSzPts val="2400"/>
              <a:buFont typeface="Noto Sans Symbols"/>
              <a:buNone/>
            </a:pPr>
            <a:endParaRPr sz="2400" b="1" i="0" u="none" strike="noStrike" cap="none">
              <a:solidFill>
                <a:srgbClr val="FF0000"/>
              </a:solidFill>
              <a:latin typeface="Arial"/>
              <a:ea typeface="Arial"/>
              <a:cs typeface="Arial"/>
              <a:sym typeface="Arial"/>
            </a:endParaRPr>
          </a:p>
          <a:p>
            <a:pPr marL="0" marR="0" lvl="0" indent="0" algn="l" rtl="0">
              <a:lnSpc>
                <a:spcPct val="90000"/>
              </a:lnSpc>
              <a:spcBef>
                <a:spcPts val="1000"/>
              </a:spcBef>
              <a:spcAft>
                <a:spcPts val="0"/>
              </a:spcAft>
              <a:buClr>
                <a:schemeClr val="accent1"/>
              </a:buClr>
              <a:buSzPts val="2400"/>
              <a:buFont typeface="Noto Sans Symbols"/>
              <a:buNone/>
            </a:pPr>
            <a:r>
              <a:rPr lang="tr-TR" sz="2400" b="1" i="0" u="none" strike="noStrike" cap="none">
                <a:solidFill>
                  <a:srgbClr val="FF0000"/>
                </a:solidFill>
                <a:latin typeface="Arial"/>
                <a:ea typeface="Arial"/>
                <a:cs typeface="Arial"/>
                <a:sym typeface="Arial"/>
              </a:rPr>
              <a:t>Doğrular</a:t>
            </a:r>
            <a:r>
              <a:rPr lang="tr-TR" sz="2400" b="1" i="0" u="none" strike="noStrike" cap="none">
                <a:solidFill>
                  <a:srgbClr val="3F3F3F"/>
                </a:solidFill>
                <a:latin typeface="Arial"/>
                <a:ea typeface="Arial"/>
                <a:cs typeface="Arial"/>
                <a:sym typeface="Arial"/>
              </a:rPr>
              <a:t> </a:t>
            </a:r>
            <a:endParaRPr sz="2400" b="1" i="0" u="none" strike="noStrike" cap="none">
              <a:solidFill>
                <a:srgbClr val="3F3F3F"/>
              </a:solidFill>
              <a:latin typeface="Arial"/>
              <a:ea typeface="Arial"/>
              <a:cs typeface="Arial"/>
              <a:sym typeface="Arial"/>
            </a:endParaRPr>
          </a:p>
          <a:p>
            <a:pPr marL="0" marR="0" lvl="0" indent="0" algn="l" rtl="0">
              <a:lnSpc>
                <a:spcPct val="90000"/>
              </a:lnSpc>
              <a:spcBef>
                <a:spcPts val="480"/>
              </a:spcBef>
              <a:spcAft>
                <a:spcPts val="0"/>
              </a:spcAft>
              <a:buClr>
                <a:schemeClr val="lt2"/>
              </a:buClr>
              <a:buSzPts val="1800"/>
              <a:buFont typeface="Noto Sans Symbols"/>
              <a:buNone/>
            </a:pPr>
            <a:r>
              <a:rPr lang="tr-TR" sz="2400" b="1" i="0" u="none" strike="noStrike" cap="none">
                <a:solidFill>
                  <a:schemeClr val="dk1"/>
                </a:solidFill>
                <a:latin typeface="Arial"/>
                <a:ea typeface="Arial"/>
                <a:cs typeface="Arial"/>
                <a:sym typeface="Arial"/>
              </a:rPr>
              <a:t>Çocuklar cinsel İstismarı asla unutmazlar…  </a:t>
            </a:r>
            <a:endParaRPr sz="2400" b="1" i="0" u="none" strike="noStrike" cap="none">
              <a:solidFill>
                <a:schemeClr val="dk1"/>
              </a:solidFill>
              <a:latin typeface="Arial"/>
              <a:ea typeface="Arial"/>
              <a:cs typeface="Arial"/>
              <a:sym typeface="Arial"/>
            </a:endParaRPr>
          </a:p>
          <a:p>
            <a:pPr marL="0" marR="0" lvl="0" indent="0" algn="l" rtl="0">
              <a:lnSpc>
                <a:spcPct val="90000"/>
              </a:lnSpc>
              <a:spcBef>
                <a:spcPts val="480"/>
              </a:spcBef>
              <a:spcAft>
                <a:spcPts val="0"/>
              </a:spcAft>
              <a:buClr>
                <a:schemeClr val="lt2"/>
              </a:buClr>
              <a:buSzPts val="1800"/>
              <a:buFont typeface="Noto Sans Symbols"/>
              <a:buNone/>
            </a:pPr>
            <a:r>
              <a:rPr lang="tr-TR" sz="2400" b="1" i="0" u="none" strike="noStrike" cap="none">
                <a:solidFill>
                  <a:schemeClr val="dk1"/>
                </a:solidFill>
                <a:latin typeface="Arial"/>
                <a:ea typeface="Arial"/>
                <a:cs typeface="Arial"/>
                <a:sym typeface="Arial"/>
              </a:rPr>
              <a:t>“Hayattaki en kötü şey hafızayı değiştirememenizdir.” sözleri, çocukluğunda cinsel istismara uğramış bir yetişkine aittir.</a:t>
            </a:r>
            <a:endParaRPr sz="2400" b="1" i="0" u="none" strike="noStrike" cap="none">
              <a:solidFill>
                <a:schemeClr val="dk1"/>
              </a:solidFill>
              <a:latin typeface="Arial"/>
              <a:ea typeface="Arial"/>
              <a:cs typeface="Arial"/>
              <a:sym typeface="Arial"/>
            </a:endParaRPr>
          </a:p>
          <a:p>
            <a:pPr marL="0" marR="0" lvl="0" indent="0" algn="l" rtl="0">
              <a:lnSpc>
                <a:spcPct val="90000"/>
              </a:lnSpc>
              <a:spcBef>
                <a:spcPts val="480"/>
              </a:spcBef>
              <a:spcAft>
                <a:spcPts val="0"/>
              </a:spcAft>
              <a:buClr>
                <a:schemeClr val="lt2"/>
              </a:buClr>
              <a:buSzPts val="1800"/>
              <a:buFont typeface="Noto Sans Symbols"/>
              <a:buNone/>
            </a:pPr>
            <a:endParaRPr sz="2400" b="1" i="0" u="none" strike="noStrike" cap="none">
              <a:solidFill>
                <a:srgbClr val="FF0000"/>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3600"/>
              <a:buFont typeface="Century Gothic"/>
              <a:buNone/>
            </a:pPr>
            <a:endParaRPr sz="3600" b="0" i="0" u="none" strike="noStrike" cap="none">
              <a:solidFill>
                <a:srgbClr val="262626"/>
              </a:solidFill>
              <a:latin typeface="Century Gothic"/>
              <a:ea typeface="Century Gothic"/>
              <a:cs typeface="Century Gothic"/>
              <a:sym typeface="Century Gothic"/>
            </a:endParaRPr>
          </a:p>
        </p:txBody>
      </p:sp>
      <p:sp>
        <p:nvSpPr>
          <p:cNvPr id="381" name="Google Shape;381;p54"/>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4000"/>
              <a:buFont typeface="Noto Sans Symbols"/>
              <a:buNone/>
            </a:pPr>
            <a:endParaRPr sz="4000" b="1" i="0" u="none" strike="noStrike" cap="none">
              <a:solidFill>
                <a:srgbClr val="FF0000"/>
              </a:solidFill>
              <a:latin typeface="Century Gothic"/>
              <a:ea typeface="Century Gothic"/>
              <a:cs typeface="Century Gothic"/>
              <a:sym typeface="Century Gothic"/>
            </a:endParaRPr>
          </a:p>
          <a:p>
            <a:pPr marL="0" marR="0" lvl="0" indent="0" algn="ctr" rtl="0">
              <a:spcBef>
                <a:spcPts val="1000"/>
              </a:spcBef>
              <a:spcAft>
                <a:spcPts val="0"/>
              </a:spcAft>
              <a:buClr>
                <a:schemeClr val="accent1"/>
              </a:buClr>
              <a:buSzPts val="4000"/>
              <a:buFont typeface="Noto Sans Symbols"/>
              <a:buNone/>
            </a:pPr>
            <a:r>
              <a:rPr lang="tr-TR" sz="4000" b="1" i="0" u="none" strike="noStrike" cap="none">
                <a:solidFill>
                  <a:srgbClr val="FF0000"/>
                </a:solidFill>
                <a:latin typeface="Century Gothic"/>
                <a:ea typeface="Century Gothic"/>
                <a:cs typeface="Century Gothic"/>
                <a:sym typeface="Century Gothic"/>
              </a:rPr>
              <a:t>Çocuklarımızı Cinsel İstismardan Korumak İçin Nasıl Güçlendirebiliriz?</a:t>
            </a:r>
            <a:endParaRPr sz="4000" b="0" i="0" u="none" strike="noStrike" cap="none">
              <a:solidFill>
                <a:srgbClr val="FF0000"/>
              </a:solidFill>
              <a:latin typeface="Century Gothic"/>
              <a:ea typeface="Century Gothic"/>
              <a:cs typeface="Century Gothic"/>
              <a:sym typeface="Century Gothic"/>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5"/>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1. Cinsellik Konusunda Çocuklarınızı  Bilgilendirin.</a:t>
            </a:r>
            <a:endParaRPr sz="3600" b="0" i="0" u="none" strike="noStrike" cap="none">
              <a:solidFill>
                <a:srgbClr val="262626"/>
              </a:solidFill>
              <a:latin typeface="Arial"/>
              <a:ea typeface="Arial"/>
              <a:cs typeface="Arial"/>
              <a:sym typeface="Arial"/>
            </a:endParaRPr>
          </a:p>
        </p:txBody>
      </p:sp>
      <p:sp>
        <p:nvSpPr>
          <p:cNvPr id="387" name="Google Shape;387;p55"/>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Çocuğun muhtemel tacizlere karşı korunabilmesi için sağlıklı bir cinsel bilgiye ve aile içerisinde şartsız sevgiye ihtiyacı vardır.</a:t>
            </a:r>
            <a:endParaRPr/>
          </a:p>
          <a:p>
            <a:pPr marL="342900" marR="0" lvl="0" indent="-342900" algn="l" rtl="0">
              <a:spcBef>
                <a:spcPts val="100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Cinsel konuları paylaşmaktan çocuklarınızın sorularını cevaplamaktan çekinmeyin.</a:t>
            </a:r>
            <a:endParaRPr/>
          </a:p>
          <a:p>
            <a:pPr marL="342900" marR="0" lvl="0" indent="-342900" algn="l" rtl="0">
              <a:spcBef>
                <a:spcPts val="100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Gelişim dönemlerine uygun bilgiler verin.</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6"/>
          <p:cNvSpPr txBox="1">
            <a:spLocks noGrp="1"/>
          </p:cNvSpPr>
          <p:nvPr>
            <p:ph type="title"/>
          </p:nvPr>
        </p:nvSpPr>
        <p:spPr>
          <a:xfrm>
            <a:off x="2592925" y="624110"/>
            <a:ext cx="8911687" cy="8089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2. Güvenliklerini Sağlamayı Öğretin…</a:t>
            </a:r>
            <a:endParaRPr sz="3600" b="0" i="0" u="none" strike="noStrike" cap="none">
              <a:solidFill>
                <a:srgbClr val="262626"/>
              </a:solidFill>
              <a:latin typeface="Arial"/>
              <a:ea typeface="Arial"/>
              <a:cs typeface="Arial"/>
              <a:sym typeface="Arial"/>
            </a:endParaRPr>
          </a:p>
        </p:txBody>
      </p:sp>
      <p:sp>
        <p:nvSpPr>
          <p:cNvPr id="393" name="Google Shape;393;p56"/>
          <p:cNvSpPr txBox="1">
            <a:spLocks noGrp="1"/>
          </p:cNvSpPr>
          <p:nvPr>
            <p:ph type="body" idx="1"/>
          </p:nvPr>
        </p:nvSpPr>
        <p:spPr>
          <a:xfrm>
            <a:off x="2589212" y="1583140"/>
            <a:ext cx="8915400" cy="432808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Çocuklara güvende olma hakları olduğunu ve kimsenin bunu ellerinden alamayacağını söyleyin. Çocuklarınıza, güvenliklerini korumak için gerekirse kendilerine zarar veren kişiden kaçmak, yüksek sesle bağırmak ve onu tekmelemek gibi bazı kural dışı davranışlarda bulunabileceklerini anlatın.</a:t>
            </a:r>
            <a:endParaRPr/>
          </a:p>
          <a:p>
            <a:pPr marL="342900" marR="0" lvl="0" indent="-342900" algn="l" rtl="0">
              <a:spcBef>
                <a:spcPts val="100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İnşaatlarda, boş, terk edilmiş evlerde, bodrumlarda, ailenin bilgisi olmadan oynamaması gerektiğini, ayrıca ailenden izinsiz arkadaş ve komşu evlerine gitmemesi gerektiğini öğretin.</a:t>
            </a:r>
            <a:endParaRPr/>
          </a:p>
          <a:p>
            <a:pPr marL="342900" marR="0" lvl="0" indent="-342900" algn="l" rtl="0">
              <a:spcBef>
                <a:spcPts val="100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Çevrede kötü insanlar olabileceği ve  kandırmak için çeşitli hikayelerle anlatabileceklerini ama buna inanmaması  gerektiğini öğretin.  “Annen kaza geçirdi; ben doktorum, seni yanına götüreceğim” vb…</a:t>
            </a:r>
            <a:endParaRPr/>
          </a:p>
          <a:p>
            <a:pPr marL="742950" marR="0" lvl="1" indent="-184150" algn="l" rtl="0">
              <a:spcBef>
                <a:spcPts val="1000"/>
              </a:spcBef>
              <a:spcAft>
                <a:spcPts val="0"/>
              </a:spcAft>
              <a:buClr>
                <a:schemeClr val="accent1"/>
              </a:buClr>
              <a:buSzPts val="1600"/>
              <a:buFont typeface="Noto Sans Symbols"/>
              <a:buNone/>
            </a:pPr>
            <a:endParaRPr sz="1600" b="0" i="0" u="none" strike="noStrike" cap="none">
              <a:solidFill>
                <a:srgbClr val="FF0000"/>
              </a:solidFill>
              <a:latin typeface="Century Gothic"/>
              <a:ea typeface="Century Gothic"/>
              <a:cs typeface="Century Gothic"/>
              <a:sym typeface="Century Gothic"/>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Fiziksel İhmal Nedir?</a:t>
            </a:r>
            <a:endParaRPr sz="4000" b="1" i="0" u="none" strike="noStrike" cap="none">
              <a:solidFill>
                <a:srgbClr val="FF0000"/>
              </a:solidFill>
              <a:latin typeface="Arial"/>
              <a:ea typeface="Arial"/>
              <a:cs typeface="Arial"/>
              <a:sym typeface="Arial"/>
            </a:endParaRPr>
          </a:p>
        </p:txBody>
      </p:sp>
      <p:sp>
        <p:nvSpPr>
          <p:cNvPr id="183" name="Google Shape;183;p21"/>
          <p:cNvSpPr txBox="1">
            <a:spLocks noGrp="1"/>
          </p:cNvSpPr>
          <p:nvPr>
            <p:ph type="body" idx="1"/>
          </p:nvPr>
        </p:nvSpPr>
        <p:spPr>
          <a:xfrm>
            <a:off x="2370848" y="225643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accent1"/>
              </a:buClr>
              <a:buSzPts val="3060"/>
              <a:buFont typeface="Noto Sans Symbols"/>
              <a:buChar char="•"/>
            </a:pPr>
            <a:r>
              <a:rPr lang="tr-TR" sz="3060" b="1" i="0" u="none" strike="noStrike" cap="none">
                <a:solidFill>
                  <a:schemeClr val="dk1"/>
                </a:solidFill>
                <a:latin typeface="Arial"/>
                <a:ea typeface="Arial"/>
                <a:cs typeface="Arial"/>
                <a:sym typeface="Arial"/>
              </a:rPr>
              <a:t>Çocuğun temel tıbbi ihtiyaçlarının karşılanmaması</a:t>
            </a:r>
            <a:endParaRPr/>
          </a:p>
          <a:p>
            <a:pPr marL="342900" marR="0" lvl="0" indent="-342900" algn="l" rtl="0">
              <a:lnSpc>
                <a:spcPct val="80000"/>
              </a:lnSpc>
              <a:spcBef>
                <a:spcPts val="1000"/>
              </a:spcBef>
              <a:spcAft>
                <a:spcPts val="0"/>
              </a:spcAft>
              <a:buClr>
                <a:schemeClr val="accent1"/>
              </a:buClr>
              <a:buSzPts val="3060"/>
              <a:buFont typeface="Noto Sans Symbols"/>
              <a:buChar char="•"/>
            </a:pPr>
            <a:r>
              <a:rPr lang="tr-TR" sz="3060" b="1" i="0" u="none" strike="noStrike" cap="none">
                <a:solidFill>
                  <a:schemeClr val="dk1"/>
                </a:solidFill>
                <a:latin typeface="Arial"/>
                <a:ea typeface="Arial"/>
                <a:cs typeface="Arial"/>
                <a:sym typeface="Arial"/>
              </a:rPr>
              <a:t>Çocuğa düzenli ve besleyici öğünlerin, temiz ve yeterli giysinin sağlanmaması</a:t>
            </a:r>
            <a:endParaRPr/>
          </a:p>
          <a:p>
            <a:pPr marL="342900" marR="0" lvl="0" indent="-342900" algn="l" rtl="0">
              <a:lnSpc>
                <a:spcPct val="80000"/>
              </a:lnSpc>
              <a:spcBef>
                <a:spcPts val="1000"/>
              </a:spcBef>
              <a:spcAft>
                <a:spcPts val="0"/>
              </a:spcAft>
              <a:buClr>
                <a:schemeClr val="accent1"/>
              </a:buClr>
              <a:buSzPts val="3060"/>
              <a:buFont typeface="Noto Sans Symbols"/>
              <a:buChar char="•"/>
            </a:pPr>
            <a:r>
              <a:rPr lang="tr-TR" sz="3060" b="1" i="0" u="none" strike="noStrike" cap="none">
                <a:solidFill>
                  <a:schemeClr val="dk1"/>
                </a:solidFill>
                <a:latin typeface="Arial"/>
                <a:ea typeface="Arial"/>
                <a:cs typeface="Arial"/>
                <a:sym typeface="Arial"/>
              </a:rPr>
              <a:t>Çocuğun bakacak yetişkin bulunmadan uzun süre yalnız bırakılması</a:t>
            </a:r>
            <a:endParaRPr/>
          </a:p>
          <a:p>
            <a:pPr marL="342900" marR="0" lvl="0" indent="-342900" algn="l" rtl="0">
              <a:lnSpc>
                <a:spcPct val="80000"/>
              </a:lnSpc>
              <a:spcBef>
                <a:spcPts val="1000"/>
              </a:spcBef>
              <a:spcAft>
                <a:spcPts val="0"/>
              </a:spcAft>
              <a:buClr>
                <a:schemeClr val="accent1"/>
              </a:buClr>
              <a:buSzPts val="3060"/>
              <a:buFont typeface="Noto Sans Symbols"/>
              <a:buChar char="•"/>
            </a:pPr>
            <a:r>
              <a:rPr lang="tr-TR" sz="3060" b="1" i="0" u="none" strike="noStrike" cap="none">
                <a:solidFill>
                  <a:schemeClr val="dk1"/>
                </a:solidFill>
                <a:latin typeface="Arial"/>
                <a:ea typeface="Arial"/>
                <a:cs typeface="Arial"/>
                <a:sym typeface="Arial"/>
              </a:rPr>
              <a:t>Çocuğun gece geç saatlere kadar nerede olduğunun bilinmemesi ve umursanmaması</a:t>
            </a:r>
            <a:endParaRPr/>
          </a:p>
          <a:p>
            <a:pPr marL="342900" marR="0" lvl="0" indent="-245745" algn="l" rtl="0">
              <a:lnSpc>
                <a:spcPct val="80000"/>
              </a:lnSpc>
              <a:spcBef>
                <a:spcPts val="1000"/>
              </a:spcBef>
              <a:spcAft>
                <a:spcPts val="0"/>
              </a:spcAft>
              <a:buClr>
                <a:schemeClr val="accent1"/>
              </a:buClr>
              <a:buSzPts val="1530"/>
              <a:buFont typeface="Noto Sans Symbols"/>
              <a:buNone/>
            </a:pPr>
            <a:endParaRPr sz="153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7"/>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Güvenliklerini Sağlamayı Öğretin…</a:t>
            </a:r>
            <a:endParaRPr sz="4000" b="1" i="0" u="none" strike="noStrike" cap="none">
              <a:solidFill>
                <a:srgbClr val="262626"/>
              </a:solidFill>
              <a:latin typeface="Arial"/>
              <a:ea typeface="Arial"/>
              <a:cs typeface="Arial"/>
              <a:sym typeface="Arial"/>
            </a:endParaRPr>
          </a:p>
        </p:txBody>
      </p:sp>
      <p:pic>
        <p:nvPicPr>
          <p:cNvPr id="399" name="Google Shape;399;p57" descr="C:\Users\SerdaL\Desktop\5891_3.jpg"/>
          <p:cNvPicPr preferRelativeResize="0">
            <a:picLocks noGrp="1"/>
          </p:cNvPicPr>
          <p:nvPr>
            <p:ph type="body" idx="1"/>
          </p:nvPr>
        </p:nvPicPr>
        <p:blipFill rotWithShape="1">
          <a:blip r:embed="rId3">
            <a:alphaModFix/>
          </a:blip>
          <a:srcRect/>
          <a:stretch/>
        </p:blipFill>
        <p:spPr>
          <a:xfrm>
            <a:off x="838200" y="2442369"/>
            <a:ext cx="4381500" cy="2762250"/>
          </a:xfrm>
          <a:prstGeom prst="rect">
            <a:avLst/>
          </a:prstGeom>
          <a:noFill/>
          <a:ln>
            <a:noFill/>
          </a:ln>
        </p:spPr>
      </p:pic>
      <p:sp>
        <p:nvSpPr>
          <p:cNvPr id="400" name="Google Shape;400;p57"/>
          <p:cNvSpPr/>
          <p:nvPr/>
        </p:nvSpPr>
        <p:spPr>
          <a:xfrm>
            <a:off x="5511800" y="2917736"/>
            <a:ext cx="6096000" cy="304698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Noto Sans Symbols"/>
              <a:buChar char="▪"/>
            </a:pPr>
            <a:r>
              <a:rPr lang="tr-TR" sz="2400" b="1" i="0" u="none" strike="noStrike" cap="none">
                <a:solidFill>
                  <a:schemeClr val="dk1"/>
                </a:solidFill>
                <a:latin typeface="Arial"/>
                <a:ea typeface="Arial"/>
                <a:cs typeface="Arial"/>
                <a:sym typeface="Arial"/>
              </a:rPr>
              <a:t>Sanal ortamlarda tanımadığınız insanlarla arkadaşlık yapmayın.</a:t>
            </a:r>
            <a:endParaRPr/>
          </a:p>
          <a:p>
            <a:pPr marL="285750" marR="0" lvl="0" indent="-285750" algn="l" rtl="0">
              <a:spcBef>
                <a:spcPts val="0"/>
              </a:spcBef>
              <a:spcAft>
                <a:spcPts val="0"/>
              </a:spcAft>
              <a:buClr>
                <a:schemeClr val="dk1"/>
              </a:buClr>
              <a:buSzPts val="2400"/>
              <a:buFont typeface="Noto Sans Symbols"/>
              <a:buChar char="▪"/>
            </a:pPr>
            <a:r>
              <a:rPr lang="tr-TR" sz="2400" b="1" i="0" u="none" strike="noStrike" cap="none">
                <a:solidFill>
                  <a:schemeClr val="dk1"/>
                </a:solidFill>
                <a:latin typeface="Arial"/>
                <a:ea typeface="Arial"/>
                <a:cs typeface="Arial"/>
                <a:sym typeface="Arial"/>
              </a:rPr>
              <a:t>İnstagram ve Facebook’ta özel görüntülerinizi paylaşmayın</a:t>
            </a:r>
            <a:endParaRPr/>
          </a:p>
          <a:p>
            <a:pPr marL="285750" marR="0" lvl="0" indent="-285750" algn="l" rtl="0">
              <a:spcBef>
                <a:spcPts val="0"/>
              </a:spcBef>
              <a:spcAft>
                <a:spcPts val="0"/>
              </a:spcAft>
              <a:buClr>
                <a:schemeClr val="dk1"/>
              </a:buClr>
              <a:buSzPts val="2400"/>
              <a:buFont typeface="Noto Sans Symbols"/>
              <a:buChar char="▪"/>
            </a:pPr>
            <a:r>
              <a:rPr lang="tr-TR" sz="2400" b="1" i="0" u="none" strike="noStrike" cap="none">
                <a:solidFill>
                  <a:schemeClr val="dk1"/>
                </a:solidFill>
                <a:latin typeface="Arial"/>
                <a:ea typeface="Arial"/>
                <a:cs typeface="Arial"/>
                <a:sym typeface="Arial"/>
              </a:rPr>
              <a:t>Tanımadığınız kişilerle görüntülü görüşme yapmayın. </a:t>
            </a:r>
            <a:endParaRPr/>
          </a:p>
          <a:p>
            <a:pPr marL="285750" marR="0" lvl="0" indent="-285750" algn="l" rtl="0">
              <a:spcBef>
                <a:spcPts val="0"/>
              </a:spcBef>
              <a:spcAft>
                <a:spcPts val="0"/>
              </a:spcAft>
              <a:buClr>
                <a:schemeClr val="dk1"/>
              </a:buClr>
              <a:buSzPts val="2400"/>
              <a:buFont typeface="Noto Sans Symbols"/>
              <a:buChar char="▪"/>
            </a:pPr>
            <a:r>
              <a:rPr lang="tr-TR" sz="2400" b="1" i="0" u="none" strike="noStrike" cap="none">
                <a:solidFill>
                  <a:schemeClr val="dk1"/>
                </a:solidFill>
                <a:latin typeface="Arial"/>
                <a:ea typeface="Arial"/>
                <a:cs typeface="Arial"/>
                <a:sym typeface="Arial"/>
              </a:rPr>
              <a:t>Çok iyi tanımadığınız kişilerle baş başa vakit geçirmeyin.</a:t>
            </a:r>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8"/>
          <p:cNvSpPr txBox="1">
            <a:spLocks noGrp="1"/>
          </p:cNvSpPr>
          <p:nvPr>
            <p:ph type="title"/>
          </p:nvPr>
        </p:nvSpPr>
        <p:spPr>
          <a:xfrm>
            <a:off x="2592925" y="624110"/>
            <a:ext cx="8911687" cy="8634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Güvenliklerini Sağlamayı Öğretin…</a:t>
            </a:r>
            <a:endParaRPr sz="4000" b="1" i="0" u="none" strike="noStrike" cap="none">
              <a:solidFill>
                <a:srgbClr val="262626"/>
              </a:solidFill>
              <a:latin typeface="Arial"/>
              <a:ea typeface="Arial"/>
              <a:cs typeface="Arial"/>
              <a:sym typeface="Arial"/>
            </a:endParaRPr>
          </a:p>
        </p:txBody>
      </p:sp>
      <p:sp>
        <p:nvSpPr>
          <p:cNvPr id="406" name="Google Shape;406;p58"/>
          <p:cNvSpPr txBox="1">
            <a:spLocks noGrp="1"/>
          </p:cNvSpPr>
          <p:nvPr>
            <p:ph type="body" idx="1"/>
          </p:nvPr>
        </p:nvSpPr>
        <p:spPr>
          <a:xfrm>
            <a:off x="2589212" y="1705970"/>
            <a:ext cx="8915400" cy="420525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Ailenizin haberi olmadan kafelere, internet kafelere oyun salonlarına gitmeyin.</a:t>
            </a:r>
            <a:endParaRPr/>
          </a:p>
          <a:p>
            <a:pPr marL="342900" marR="0" lvl="0" indent="-342900" algn="l" rtl="0">
              <a:spcBef>
                <a:spcPts val="100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Ailenizin bilgisi dahilinde gittiğinizde de yediklerinize ve içtiklerinize dikkat edin.</a:t>
            </a:r>
            <a:endParaRPr/>
          </a:p>
          <a:p>
            <a:pPr marL="342900" marR="0" lvl="0" indent="-342900" algn="l" rtl="0">
              <a:spcBef>
                <a:spcPts val="100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Tanımadığınız ve güvenmediğiniz kişilerden ağrı kesici vs. ilaç alıp içmeyin.</a:t>
            </a:r>
            <a:endParaRPr/>
          </a:p>
          <a:p>
            <a:pPr marL="342900" marR="0" lvl="0" indent="-342900" algn="l" rtl="0">
              <a:spcBef>
                <a:spcPts val="1000"/>
              </a:spcBef>
              <a:spcAft>
                <a:spcPts val="0"/>
              </a:spcAft>
              <a:buClr>
                <a:schemeClr val="accent1"/>
              </a:buClr>
              <a:buSzPts val="2800"/>
              <a:buFont typeface="Noto Sans Symbols"/>
              <a:buChar char="•"/>
            </a:pPr>
            <a:r>
              <a:rPr lang="tr-TR" sz="2800" b="1" i="0" u="none" strike="noStrike" cap="none">
                <a:solidFill>
                  <a:schemeClr val="dk1"/>
                </a:solidFill>
                <a:latin typeface="Arial"/>
                <a:ea typeface="Arial"/>
                <a:cs typeface="Arial"/>
                <a:sym typeface="Arial"/>
              </a:rPr>
              <a:t>Geceleri geç saatte sokakta yalnız başınıza kalmayın.</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3. Bedenlerini Korumayı Öğretin…</a:t>
            </a:r>
            <a:endParaRPr sz="4000" b="1" i="0" u="none" strike="noStrike" cap="none">
              <a:solidFill>
                <a:srgbClr val="262626"/>
              </a:solidFill>
              <a:latin typeface="Arial"/>
              <a:ea typeface="Arial"/>
              <a:cs typeface="Arial"/>
              <a:sym typeface="Arial"/>
            </a:endParaRPr>
          </a:p>
        </p:txBody>
      </p:sp>
      <p:sp>
        <p:nvSpPr>
          <p:cNvPr id="412" name="Google Shape;412;p59"/>
          <p:cNvSpPr txBox="1">
            <a:spLocks noGrp="1"/>
          </p:cNvSpPr>
          <p:nvPr>
            <p:ph type="body" idx="1"/>
          </p:nvPr>
        </p:nvSpPr>
        <p:spPr>
          <a:xfrm>
            <a:off x="2589212" y="1665027"/>
            <a:ext cx="8915400" cy="424619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400"/>
              <a:buFont typeface="Noto Sans Symbols"/>
              <a:buChar char="•"/>
            </a:pPr>
            <a:r>
              <a:rPr lang="tr-TR" sz="2400" b="0" i="0" u="none" strike="noStrike" cap="none">
                <a:solidFill>
                  <a:schemeClr val="dk1"/>
                </a:solidFill>
                <a:latin typeface="Arial"/>
                <a:ea typeface="Arial"/>
                <a:cs typeface="Arial"/>
                <a:sym typeface="Arial"/>
              </a:rPr>
              <a:t>Çocuklarınıza bedenlerinin kendilerine ait olduğunu, özellikle iç çamaşırları ile kapatılan bölgelerin çok özel bölgeler olduğunu ve kimsenin bu bölgelere dokunma hakkının olmadığını anlatın. </a:t>
            </a:r>
            <a:endParaRPr sz="2400" b="0" i="0" u="none" strike="noStrike" cap="none">
              <a:solidFill>
                <a:schemeClr val="dk1"/>
              </a:solidFill>
              <a:latin typeface="Arial"/>
              <a:ea typeface="Arial"/>
              <a:cs typeface="Arial"/>
              <a:sym typeface="Arial"/>
            </a:endParaRPr>
          </a:p>
          <a:p>
            <a:pPr marL="342900" marR="0" lvl="0" indent="-342900" algn="l" rtl="0">
              <a:spcBef>
                <a:spcPts val="100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Senin denize girerken mayo ile örttüğün bölgelerin özel bölgelerindir.</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pic>
        <p:nvPicPr>
          <p:cNvPr id="413" name="Google Shape;413;p59" descr="C:\Users\SerdaL\Desktop\emerson-jrb_medium.jpg"/>
          <p:cNvPicPr preferRelativeResize="0"/>
          <p:nvPr/>
        </p:nvPicPr>
        <p:blipFill rotWithShape="1">
          <a:blip r:embed="rId3">
            <a:alphaModFix/>
          </a:blip>
          <a:srcRect/>
          <a:stretch/>
        </p:blipFill>
        <p:spPr>
          <a:xfrm>
            <a:off x="3390023" y="3978393"/>
            <a:ext cx="1905000" cy="1905000"/>
          </a:xfrm>
          <a:prstGeom prst="rect">
            <a:avLst/>
          </a:prstGeom>
          <a:noFill/>
          <a:ln>
            <a:noFill/>
          </a:ln>
        </p:spPr>
      </p:pic>
      <p:pic>
        <p:nvPicPr>
          <p:cNvPr id="414" name="Google Shape;414;p59" descr="2311">
            <a:hlinkClick r:id="rId4"/>
          </p:cNvPr>
          <p:cNvPicPr preferRelativeResize="0"/>
          <p:nvPr/>
        </p:nvPicPr>
        <p:blipFill rotWithShape="1">
          <a:blip r:embed="rId5">
            <a:alphaModFix/>
          </a:blip>
          <a:srcRect/>
          <a:stretch/>
        </p:blipFill>
        <p:spPr>
          <a:xfrm>
            <a:off x="7462896" y="3777622"/>
            <a:ext cx="1751013" cy="2133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0"/>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Bedenlerini Korumayı Öğretin</a:t>
            </a:r>
            <a:endParaRPr sz="4000" b="1" i="0" u="none" strike="noStrike" cap="none">
              <a:solidFill>
                <a:srgbClr val="FF0000"/>
              </a:solidFill>
              <a:latin typeface="Arial"/>
              <a:ea typeface="Arial"/>
              <a:cs typeface="Arial"/>
              <a:sym typeface="Arial"/>
            </a:endParaRPr>
          </a:p>
        </p:txBody>
      </p:sp>
      <p:sp>
        <p:nvSpPr>
          <p:cNvPr id="420" name="Google Shape;420;p60"/>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800"/>
              <a:buFont typeface="Noto Sans Symbols"/>
              <a:buNone/>
            </a:pPr>
            <a:r>
              <a:rPr lang="tr-TR" sz="2800" b="1" i="0" u="none" strike="noStrike" cap="none">
                <a:solidFill>
                  <a:schemeClr val="dk1"/>
                </a:solidFill>
                <a:latin typeface="Arial"/>
                <a:ea typeface="Arial"/>
                <a:cs typeface="Arial"/>
                <a:sym typeface="Arial"/>
              </a:rPr>
              <a:t>Dokunulmayı reddetmeyi ve sınırlar koymayı öğretin: </a:t>
            </a:r>
            <a:endParaRPr/>
          </a:p>
          <a:p>
            <a:pPr marL="0" marR="0" lvl="0" indent="0" algn="l" rtl="0">
              <a:spcBef>
                <a:spcPts val="1000"/>
              </a:spcBef>
              <a:spcAft>
                <a:spcPts val="0"/>
              </a:spcAft>
              <a:buClr>
                <a:schemeClr val="accent1"/>
              </a:buClr>
              <a:buSzPts val="2800"/>
              <a:buFont typeface="Noto Sans Symbols"/>
              <a:buNone/>
            </a:pPr>
            <a:r>
              <a:rPr lang="tr-TR" sz="2800" b="1" i="0" u="none" strike="noStrike" cap="none">
                <a:solidFill>
                  <a:schemeClr val="dk1"/>
                </a:solidFill>
                <a:latin typeface="Arial"/>
                <a:ea typeface="Arial"/>
                <a:cs typeface="Arial"/>
                <a:sym typeface="Arial"/>
              </a:rPr>
              <a:t>Çocuğunuz bedeninin kendisine ait olduğunu, ellenmek veya öpülmek istemiyorsa buna hayır deme hakkının olduğunu öğretin.</a:t>
            </a:r>
            <a:endParaRPr/>
          </a:p>
          <a:p>
            <a:pPr marL="342900" marR="0" lvl="0" indent="-228600" algn="l" rtl="0">
              <a:spcBef>
                <a:spcPts val="1000"/>
              </a:spcBef>
              <a:spcAft>
                <a:spcPts val="0"/>
              </a:spcAft>
              <a:buClr>
                <a:schemeClr val="accent1"/>
              </a:buClr>
              <a:buSzPts val="1800"/>
              <a:buFont typeface="Noto Sans Symbols"/>
              <a:buNone/>
            </a:pPr>
            <a:endParaRPr sz="1800" b="1" i="0" u="none" strike="noStrike" cap="none">
              <a:solidFill>
                <a:srgbClr val="3F3F3F"/>
              </a:solidFill>
              <a:latin typeface="Century Gothic"/>
              <a:ea typeface="Century Gothic"/>
              <a:cs typeface="Century Gothic"/>
              <a:sym typeface="Century Gothic"/>
            </a:endParaRPr>
          </a:p>
          <a:p>
            <a:pPr marL="342900" marR="0" lvl="0" indent="-228600" algn="l" rtl="0">
              <a:spcBef>
                <a:spcPts val="1000"/>
              </a:spcBef>
              <a:spcAft>
                <a:spcPts val="0"/>
              </a:spcAft>
              <a:buClr>
                <a:schemeClr val="accent1"/>
              </a:buClr>
              <a:buSzPts val="1800"/>
              <a:buFont typeface="Noto Sans Symbols"/>
              <a:buNone/>
            </a:pPr>
            <a:endParaRPr sz="1800" b="1" i="0" u="none" strike="noStrike" cap="none">
              <a:solidFill>
                <a:srgbClr val="3F3F3F"/>
              </a:solidFill>
              <a:latin typeface="Century Gothic"/>
              <a:ea typeface="Century Gothic"/>
              <a:cs typeface="Century Gothic"/>
              <a:sym typeface="Century Gothic"/>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İyi Dokunma – Kötü Dokunma</a:t>
            </a:r>
            <a:endParaRPr sz="4000" b="0" i="0" u="none" strike="noStrike" cap="none">
              <a:solidFill>
                <a:srgbClr val="262626"/>
              </a:solidFill>
              <a:latin typeface="Arial"/>
              <a:ea typeface="Arial"/>
              <a:cs typeface="Arial"/>
              <a:sym typeface="Arial"/>
            </a:endParaRPr>
          </a:p>
        </p:txBody>
      </p:sp>
      <p:sp>
        <p:nvSpPr>
          <p:cNvPr id="426" name="Google Shape;426;p61"/>
          <p:cNvSpPr txBox="1">
            <a:spLocks noGrp="1"/>
          </p:cNvSpPr>
          <p:nvPr>
            <p:ph type="body" idx="1"/>
          </p:nvPr>
        </p:nvSpPr>
        <p:spPr>
          <a:xfrm>
            <a:off x="2095472" y="1905000"/>
            <a:ext cx="5429288" cy="4006222"/>
          </a:xfrm>
          <a:prstGeom prst="rect">
            <a:avLst/>
          </a:prstGeom>
          <a:noFill/>
          <a:ln>
            <a:noFill/>
          </a:ln>
        </p:spPr>
        <p:txBody>
          <a:bodyPr spcFirstLastPara="1" wrap="square" lIns="91425" tIns="45700" rIns="91425" bIns="45700" anchor="t" anchorCtr="0">
            <a:noAutofit/>
          </a:bodyPr>
          <a:lstStyle/>
          <a:p>
            <a:pPr marL="342900" marR="0" lvl="0" indent="-342900" rtl="0">
              <a:spcBef>
                <a:spcPts val="0"/>
              </a:spcBef>
              <a:spcAft>
                <a:spcPts val="0"/>
              </a:spcAft>
              <a:buClr>
                <a:schemeClr val="accent1"/>
              </a:buClr>
              <a:buSzPts val="2400"/>
              <a:buFont typeface="Noto Sans Symbols"/>
              <a:buChar char="•"/>
            </a:pPr>
            <a:r>
              <a:rPr lang="tr-TR" sz="2400" b="1" i="0" u="none" strike="noStrike" cap="none" dirty="0">
                <a:solidFill>
                  <a:schemeClr val="dk1"/>
                </a:solidFill>
                <a:latin typeface="Arial"/>
                <a:ea typeface="Arial"/>
                <a:cs typeface="Arial"/>
                <a:sym typeface="Arial"/>
              </a:rPr>
              <a:t>Çocuğumuza, kimlerin kendisine dokunabileceğine, öpebileceğine ve sarılabileceğine kendisinin karar verme ve “hayır” deme hakkını vermeli, bu hakkının olduğunu bilmesini sağlamalıyız</a:t>
            </a:r>
            <a:endParaRPr sz="2400" b="1" i="0" u="none" strike="noStrike" cap="none">
              <a:solidFill>
                <a:schemeClr val="dk1"/>
              </a:solidFill>
              <a:latin typeface="Arial"/>
              <a:ea typeface="Arial"/>
              <a:cs typeface="Arial"/>
              <a:sym typeface="Arial"/>
            </a:endParaRPr>
          </a:p>
          <a:p>
            <a:pPr marL="342900" marR="0" lvl="0" indent="-342900" rtl="0">
              <a:spcBef>
                <a:spcPts val="1000"/>
              </a:spcBef>
              <a:spcAft>
                <a:spcPts val="0"/>
              </a:spcAft>
              <a:buClr>
                <a:schemeClr val="accent1"/>
              </a:buClr>
              <a:buSzPts val="2400"/>
              <a:buFont typeface="Noto Sans Symbols"/>
              <a:buChar char="•"/>
            </a:pPr>
            <a:r>
              <a:rPr lang="tr-TR" sz="2400" b="1" i="0" u="none" strike="noStrike" cap="none" dirty="0">
                <a:solidFill>
                  <a:schemeClr val="dk1"/>
                </a:solidFill>
                <a:latin typeface="Arial"/>
                <a:ea typeface="Arial"/>
                <a:cs typeface="Arial"/>
                <a:sym typeface="Arial"/>
              </a:rPr>
              <a:t>Herhangi birinin uygunsuz bir şekilde dokunması halinde yapabileceklerini öğretmeliyiz</a:t>
            </a:r>
            <a:r>
              <a:rPr lang="tr-TR" sz="2400" b="1" i="0" u="none" strike="noStrike" cap="none" dirty="0" smtClean="0">
                <a:solidFill>
                  <a:schemeClr val="dk1"/>
                </a:solidFill>
                <a:latin typeface="Arial"/>
                <a:ea typeface="Arial"/>
                <a:cs typeface="Arial"/>
                <a:sym typeface="Arial"/>
              </a:rPr>
              <a:t>.</a:t>
            </a:r>
          </a:p>
          <a:p>
            <a:pPr marL="342900" marR="0" lvl="0" indent="-342900" rtl="0">
              <a:spcBef>
                <a:spcPts val="1000"/>
              </a:spcBef>
              <a:spcAft>
                <a:spcPts val="0"/>
              </a:spcAft>
              <a:buClr>
                <a:schemeClr val="accent1"/>
              </a:buClr>
              <a:buSzPts val="2400"/>
              <a:buNone/>
            </a:pPr>
            <a:endParaRPr/>
          </a:p>
          <a:p>
            <a:pPr marL="0" marR="0" lvl="0" indent="0" rtl="0">
              <a:spcBef>
                <a:spcPts val="1000"/>
              </a:spcBef>
              <a:spcAft>
                <a:spcPts val="0"/>
              </a:spcAft>
              <a:buClr>
                <a:schemeClr val="accent1"/>
              </a:buClr>
              <a:buSzPts val="2400"/>
              <a:buFont typeface="Noto Sans Symbols"/>
              <a:buNone/>
            </a:pPr>
            <a:r>
              <a:rPr lang="tr-TR" sz="2400" b="0" i="0" u="none" strike="noStrike" cap="none" dirty="0">
                <a:solidFill>
                  <a:srgbClr val="3F3F3F"/>
                </a:solidFill>
                <a:latin typeface="Century Gothic"/>
                <a:ea typeface="Century Gothic"/>
                <a:cs typeface="Century Gothic"/>
                <a:sym typeface="Century Gothic"/>
              </a:rPr>
              <a:t>   </a:t>
            </a:r>
            <a:endParaRPr sz="2400" b="0" i="0" u="none" strike="noStrike" cap="none">
              <a:solidFill>
                <a:srgbClr val="3F3F3F"/>
              </a:solidFill>
              <a:latin typeface="Century Gothic"/>
              <a:ea typeface="Century Gothic"/>
              <a:cs typeface="Century Gothic"/>
              <a:sym typeface="Century Gothic"/>
            </a:endParaRPr>
          </a:p>
          <a:p>
            <a:pPr marL="342900" marR="0" lvl="0" indent="-228600"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pic>
        <p:nvPicPr>
          <p:cNvPr id="45058" name="Picture 2" descr="DÃ¼nya genelinde Ãocuk istismarÄ± iÃ§in hangi cezalar uygulanÄ±yor?"/>
          <p:cNvPicPr>
            <a:picLocks noChangeAspect="1" noChangeArrowheads="1"/>
          </p:cNvPicPr>
          <p:nvPr/>
        </p:nvPicPr>
        <p:blipFill>
          <a:blip r:embed="rId3"/>
          <a:srcRect/>
          <a:stretch>
            <a:fillRect/>
          </a:stretch>
        </p:blipFill>
        <p:spPr bwMode="auto">
          <a:xfrm>
            <a:off x="7453322" y="2357430"/>
            <a:ext cx="4429156" cy="2657494"/>
          </a:xfrm>
          <a:prstGeom prst="rect">
            <a:avLst/>
          </a:prstGeom>
          <a:noFill/>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2"/>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İyi Dokunma</a:t>
            </a:r>
            <a:endParaRPr sz="4000" b="0" i="0" u="none" strike="noStrike" cap="none">
              <a:solidFill>
                <a:srgbClr val="262626"/>
              </a:solidFill>
              <a:latin typeface="Arial"/>
              <a:ea typeface="Arial"/>
              <a:cs typeface="Arial"/>
              <a:sym typeface="Arial"/>
            </a:endParaRPr>
          </a:p>
        </p:txBody>
      </p:sp>
      <p:sp>
        <p:nvSpPr>
          <p:cNvPr id="432" name="Google Shape;432;p62"/>
          <p:cNvSpPr txBox="1">
            <a:spLocks noGrp="1"/>
          </p:cNvSpPr>
          <p:nvPr>
            <p:ph type="body" idx="1"/>
          </p:nvPr>
        </p:nvSpPr>
        <p:spPr>
          <a:xfrm>
            <a:off x="2589212" y="1760561"/>
            <a:ext cx="8915400" cy="415066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960"/>
              <a:buFont typeface="Noto Sans Symbols"/>
              <a:buChar char="•"/>
            </a:pPr>
            <a:r>
              <a:rPr lang="tr-TR" sz="2960" b="1" i="0" u="none" strike="noStrike" cap="none">
                <a:solidFill>
                  <a:schemeClr val="dk1"/>
                </a:solidFill>
                <a:latin typeface="Arial"/>
                <a:ea typeface="Arial"/>
                <a:cs typeface="Arial"/>
                <a:sym typeface="Arial"/>
              </a:rPr>
              <a:t>Sevdiğin kişilerin sarılması ve öpmesi güzel bir şeydir;</a:t>
            </a:r>
            <a:endParaRPr/>
          </a:p>
          <a:p>
            <a:pPr marL="342900" marR="0" lvl="0" indent="-342900" algn="l" rtl="0">
              <a:spcBef>
                <a:spcPts val="1000"/>
              </a:spcBef>
              <a:spcAft>
                <a:spcPts val="0"/>
              </a:spcAft>
              <a:buClr>
                <a:schemeClr val="accent1"/>
              </a:buClr>
              <a:buSzPts val="2960"/>
              <a:buFont typeface="Noto Sans Symbols"/>
              <a:buChar char="•"/>
            </a:pPr>
            <a:r>
              <a:rPr lang="tr-TR" sz="2960" b="1" i="0" u="none" strike="noStrike" cap="none">
                <a:solidFill>
                  <a:schemeClr val="dk1"/>
                </a:solidFill>
                <a:latin typeface="Arial"/>
                <a:ea typeface="Arial"/>
                <a:cs typeface="Arial"/>
                <a:sym typeface="Arial"/>
              </a:rPr>
              <a:t>Uyandığında annenin sana sarılması ve öpmesi</a:t>
            </a:r>
            <a:endParaRPr/>
          </a:p>
          <a:p>
            <a:pPr marL="342900" marR="0" lvl="0" indent="-342900" algn="l" rtl="0">
              <a:spcBef>
                <a:spcPts val="1000"/>
              </a:spcBef>
              <a:spcAft>
                <a:spcPts val="0"/>
              </a:spcAft>
              <a:buClr>
                <a:schemeClr val="accent1"/>
              </a:buClr>
              <a:buSzPts val="2960"/>
              <a:buFont typeface="Noto Sans Symbols"/>
              <a:buChar char="•"/>
            </a:pPr>
            <a:r>
              <a:rPr lang="tr-TR" sz="2960" b="1" i="0" u="none" strike="noStrike" cap="none">
                <a:solidFill>
                  <a:schemeClr val="dk1"/>
                </a:solidFill>
                <a:latin typeface="Arial"/>
                <a:ea typeface="Arial"/>
                <a:cs typeface="Arial"/>
                <a:sym typeface="Arial"/>
              </a:rPr>
              <a:t>Babanın iyi geceler dilemek için sarılması ve öpmesi</a:t>
            </a:r>
            <a:endParaRPr/>
          </a:p>
          <a:p>
            <a:pPr marL="342900" marR="0" lvl="0" indent="-342900" algn="l" rtl="0">
              <a:spcBef>
                <a:spcPts val="1000"/>
              </a:spcBef>
              <a:spcAft>
                <a:spcPts val="0"/>
              </a:spcAft>
              <a:buClr>
                <a:schemeClr val="accent1"/>
              </a:buClr>
              <a:buSzPts val="2960"/>
              <a:buFont typeface="Noto Sans Symbols"/>
              <a:buChar char="•"/>
            </a:pPr>
            <a:r>
              <a:rPr lang="tr-TR" sz="2960" b="1" i="0" u="none" strike="noStrike" cap="none">
                <a:solidFill>
                  <a:schemeClr val="dk1"/>
                </a:solidFill>
                <a:latin typeface="Arial"/>
                <a:ea typeface="Arial"/>
                <a:cs typeface="Arial"/>
                <a:sym typeface="Arial"/>
              </a:rPr>
              <a:t>Anneanne ve dedenin ziyarete geldiklerinde herkesin birbirini kucaklaması ve öpmesi</a:t>
            </a:r>
            <a:endParaRPr/>
          </a:p>
          <a:p>
            <a:pPr marL="342900" marR="0" lvl="0" indent="-237172" algn="l" rtl="0">
              <a:spcBef>
                <a:spcPts val="1000"/>
              </a:spcBef>
              <a:spcAft>
                <a:spcPts val="0"/>
              </a:spcAft>
              <a:buClr>
                <a:schemeClr val="accent1"/>
              </a:buClr>
              <a:buSzPts val="1665"/>
              <a:buFont typeface="Noto Sans Symbols"/>
              <a:buNone/>
            </a:pPr>
            <a:endParaRPr sz="1665"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3"/>
          <p:cNvSpPr txBox="1">
            <a:spLocks noGrp="1"/>
          </p:cNvSpPr>
          <p:nvPr>
            <p:ph type="title"/>
          </p:nvPr>
        </p:nvSpPr>
        <p:spPr>
          <a:xfrm>
            <a:off x="2592925" y="624110"/>
            <a:ext cx="8911687" cy="8634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Kötü Dokunma</a:t>
            </a:r>
            <a:endParaRPr sz="4000" b="0" i="0" u="none" strike="noStrike" cap="none">
              <a:solidFill>
                <a:srgbClr val="262626"/>
              </a:solidFill>
              <a:latin typeface="Arial"/>
              <a:ea typeface="Arial"/>
              <a:cs typeface="Arial"/>
              <a:sym typeface="Arial"/>
            </a:endParaRPr>
          </a:p>
        </p:txBody>
      </p:sp>
      <p:sp>
        <p:nvSpPr>
          <p:cNvPr id="438" name="Google Shape;438;p63"/>
          <p:cNvSpPr txBox="1">
            <a:spLocks noGrp="1"/>
          </p:cNvSpPr>
          <p:nvPr>
            <p:ph type="body" idx="1"/>
          </p:nvPr>
        </p:nvSpPr>
        <p:spPr>
          <a:xfrm>
            <a:off x="2589212" y="1719618"/>
            <a:ext cx="8915400" cy="419160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Kendini rahatsız hissetmene neden olan dokunmalar genellikle kötü dokunmalardır.</a:t>
            </a:r>
            <a:endParaRPr/>
          </a:p>
          <a:p>
            <a:pPr marL="342900" marR="0" lvl="0" indent="-342900" algn="l" rtl="0">
              <a:spcBef>
                <a:spcPts val="100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Birisi sana istemediğin bir şekilde dokunduğunda bunu gizlemek zorunda değilsin. </a:t>
            </a:r>
            <a:endParaRPr/>
          </a:p>
          <a:p>
            <a:pPr marL="342900" marR="0" lvl="0" indent="-342900" algn="l" rtl="0">
              <a:spcBef>
                <a:spcPts val="100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Kendinin kötü olduğunu düşünme. Kötü olan sen değil, sana kötü bir şekilde dokunan kişidir.</a:t>
            </a:r>
            <a:endParaRPr/>
          </a:p>
          <a:p>
            <a:pPr marL="342900" marR="0" lvl="0" indent="-342900" algn="l" rtl="0">
              <a:spcBef>
                <a:spcPts val="100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Bedenin sana aittir. Sen istemiyorsan kimse sana dokunmamalıdır. </a:t>
            </a:r>
            <a:endParaRPr/>
          </a:p>
          <a:p>
            <a:pPr marL="342900" marR="0" lvl="0" indent="-342900" algn="l" rtl="0">
              <a:spcBef>
                <a:spcPts val="100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Kötü dokunmanın ne olduğunu bilmek ister misin?</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4"/>
          <p:cNvSpPr txBox="1">
            <a:spLocks noGrp="1"/>
          </p:cNvSpPr>
          <p:nvPr>
            <p:ph type="title"/>
          </p:nvPr>
        </p:nvSpPr>
        <p:spPr>
          <a:xfrm>
            <a:off x="2592925" y="624110"/>
            <a:ext cx="8911687" cy="7816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Kötü Dokunma</a:t>
            </a:r>
            <a:endParaRPr sz="4000" b="1" i="0" u="none" strike="noStrike" cap="none">
              <a:solidFill>
                <a:srgbClr val="FF0000"/>
              </a:solidFill>
              <a:latin typeface="Arial"/>
              <a:ea typeface="Arial"/>
              <a:cs typeface="Arial"/>
              <a:sym typeface="Arial"/>
            </a:endParaRPr>
          </a:p>
        </p:txBody>
      </p:sp>
      <p:sp>
        <p:nvSpPr>
          <p:cNvPr id="444" name="Google Shape;444;p64"/>
          <p:cNvSpPr txBox="1">
            <a:spLocks noGrp="1"/>
          </p:cNvSpPr>
          <p:nvPr>
            <p:ph type="body" idx="1"/>
          </p:nvPr>
        </p:nvSpPr>
        <p:spPr>
          <a:xfrm>
            <a:off x="2589212" y="1596788"/>
            <a:ext cx="8915400" cy="431443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Canını acıtan dokunma kötü dokunmadır.</a:t>
            </a:r>
            <a:endParaRPr/>
          </a:p>
          <a:p>
            <a:pPr marL="342900" marR="0" lvl="0" indent="-342900" algn="l" rtl="0">
              <a:spcBef>
                <a:spcPts val="100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Dokunulmasını istemediğin halde sana dokunulursa bu bir kötü dokunmadır.</a:t>
            </a:r>
            <a:endParaRPr/>
          </a:p>
          <a:p>
            <a:pPr marL="342900" marR="0" lvl="0" indent="-342900" algn="l" rtl="0">
              <a:spcBef>
                <a:spcPts val="100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Dokunan kişi kendini rahatsız hissetmene neden oluyorsa, bu kötü bir dokunmadır.</a:t>
            </a:r>
            <a:endParaRPr/>
          </a:p>
          <a:p>
            <a:pPr marL="342900" marR="0" lvl="0" indent="-342900" algn="l" rtl="0">
              <a:spcBef>
                <a:spcPts val="100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Dokunma seni korkutuyor ve sinirlendiriyorsa bu bir kötü dokunmadır.</a:t>
            </a:r>
            <a:endParaRPr/>
          </a:p>
          <a:p>
            <a:pPr marL="342900" marR="0" lvl="0" indent="-342900" algn="l" rtl="0">
              <a:spcBef>
                <a:spcPts val="100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Dokunan kişi bunu hiç kimseye söylememeni istiyorsa bu bir kötü dokunmadır.</a:t>
            </a:r>
            <a:endParaRPr/>
          </a:p>
          <a:p>
            <a:pPr marL="342900" marR="0" lvl="0" indent="-342900" algn="l" rtl="0">
              <a:spcBef>
                <a:spcPts val="100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Dokunan kişi bunu başkasına söylersen sana bir zarar vereceğini tehdidinde bulunuyorsa bu bir kötü dokunmadır.</a:t>
            </a:r>
            <a:endParaRPr sz="2000" b="1"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5"/>
          <p:cNvSpPr txBox="1">
            <a:spLocks noGrp="1"/>
          </p:cNvSpPr>
          <p:nvPr>
            <p:ph type="title"/>
          </p:nvPr>
        </p:nvSpPr>
        <p:spPr>
          <a:xfrm>
            <a:off x="2592925" y="624110"/>
            <a:ext cx="8911687" cy="97267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4. ’Hayır’ Demeyi Öğretin</a:t>
            </a:r>
            <a:endParaRPr sz="4000" b="0" i="0" u="none" strike="noStrike" cap="none">
              <a:solidFill>
                <a:srgbClr val="262626"/>
              </a:solidFill>
              <a:latin typeface="Arial"/>
              <a:ea typeface="Arial"/>
              <a:cs typeface="Arial"/>
              <a:sym typeface="Arial"/>
            </a:endParaRPr>
          </a:p>
        </p:txBody>
      </p:sp>
      <p:sp>
        <p:nvSpPr>
          <p:cNvPr id="450" name="Google Shape;450;p65"/>
          <p:cNvSpPr txBox="1">
            <a:spLocks noGrp="1"/>
          </p:cNvSpPr>
          <p:nvPr>
            <p:ph type="body" idx="1"/>
          </p:nvPr>
        </p:nvSpPr>
        <p:spPr>
          <a:xfrm>
            <a:off x="2592924" y="1596788"/>
            <a:ext cx="8911687" cy="431443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800"/>
              <a:buFont typeface="Noto Sans Symbols"/>
              <a:buNone/>
            </a:pPr>
            <a:r>
              <a:rPr lang="tr-TR" sz="1800" b="1" i="0" u="none" strike="noStrike" cap="none">
                <a:solidFill>
                  <a:srgbClr val="3F3F3F"/>
                </a:solidFill>
                <a:latin typeface="Century Gothic"/>
                <a:ea typeface="Century Gothic"/>
                <a:cs typeface="Century Gothic"/>
                <a:sym typeface="Century Gothic"/>
              </a:rPr>
              <a:t>     </a:t>
            </a:r>
            <a:r>
              <a:rPr lang="tr-TR" sz="1800" b="1" i="0" u="none" strike="noStrike" cap="none">
                <a:solidFill>
                  <a:schemeClr val="dk1"/>
                </a:solidFill>
                <a:latin typeface="Arial"/>
                <a:ea typeface="Arial"/>
                <a:cs typeface="Arial"/>
                <a:sym typeface="Arial"/>
              </a:rPr>
              <a:t>Çocuklara herhangi birisi onları incitmeye kalkarsa hayır demeleri gerektiğini söyleyin.</a:t>
            </a:r>
            <a:endParaRPr/>
          </a:p>
          <a:p>
            <a:pPr marL="342900" marR="0" lvl="0" indent="-342900" algn="l" rtl="0">
              <a:spcBef>
                <a:spcPts val="1000"/>
              </a:spcBef>
              <a:spcAft>
                <a:spcPts val="0"/>
              </a:spcAft>
              <a:buClr>
                <a:schemeClr val="accent1"/>
              </a:buClr>
              <a:buSzPts val="1800"/>
              <a:buFont typeface="Noto Sans Symbols"/>
              <a:buNone/>
            </a:pPr>
            <a:r>
              <a:rPr lang="tr-TR" sz="1800" b="1" i="0" u="none" strike="noStrike" cap="none">
                <a:solidFill>
                  <a:srgbClr val="3F3F3F"/>
                </a:solidFill>
                <a:latin typeface="Arial"/>
                <a:ea typeface="Arial"/>
                <a:cs typeface="Arial"/>
                <a:sym typeface="Arial"/>
              </a:rPr>
              <a:t>     </a:t>
            </a:r>
            <a:r>
              <a:rPr lang="tr-TR" sz="3200" b="1" i="0" u="none" strike="noStrike" cap="none">
                <a:solidFill>
                  <a:srgbClr val="FF0000"/>
                </a:solidFill>
                <a:latin typeface="Arial"/>
                <a:ea typeface="Arial"/>
                <a:cs typeface="Arial"/>
                <a:sym typeface="Arial"/>
              </a:rPr>
              <a:t>Çünkü birçok çocuğa büyüklerin söylediklerine itaat etmeleri öğretilmiştir. </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6"/>
          <p:cNvSpPr txBox="1">
            <a:spLocks noGrp="1"/>
          </p:cNvSpPr>
          <p:nvPr>
            <p:ph type="title"/>
          </p:nvPr>
        </p:nvSpPr>
        <p:spPr>
          <a:xfrm>
            <a:off x="2592925" y="624110"/>
            <a:ext cx="8911687" cy="9453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5. Yardım İstemeyi Öğretin</a:t>
            </a:r>
            <a:endParaRPr sz="4000" b="0" i="0" u="none" strike="noStrike" cap="none">
              <a:solidFill>
                <a:srgbClr val="262626"/>
              </a:solidFill>
              <a:latin typeface="Arial"/>
              <a:ea typeface="Arial"/>
              <a:cs typeface="Arial"/>
              <a:sym typeface="Arial"/>
            </a:endParaRPr>
          </a:p>
        </p:txBody>
      </p:sp>
      <p:sp>
        <p:nvSpPr>
          <p:cNvPr id="456" name="Google Shape;456;p66"/>
          <p:cNvSpPr txBox="1">
            <a:spLocks noGrp="1"/>
          </p:cNvSpPr>
          <p:nvPr>
            <p:ph type="body" idx="1"/>
          </p:nvPr>
        </p:nvSpPr>
        <p:spPr>
          <a:xfrm>
            <a:off x="2589212" y="1569493"/>
            <a:ext cx="8915400" cy="434172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Biri onlara kötü, rahatsız edici bir şey yaparsa arkadaşlarından ya da büyüklerinden yardım istemeyi öğretin. </a:t>
            </a:r>
            <a:endParaRPr/>
          </a:p>
          <a:p>
            <a:pPr marL="342900" marR="0" lvl="0" indent="-342900" algn="l" rtl="0">
              <a:spcBef>
                <a:spcPts val="100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Onlara sizinle her türlü sorunu paylaşabileceği inancını yerleştirin</a:t>
            </a:r>
            <a:endParaRPr/>
          </a:p>
          <a:p>
            <a:pPr marL="342900" marR="0" lvl="0" indent="-342900" algn="l" rtl="0">
              <a:spcBef>
                <a:spcPts val="100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Etkili aile içi iletişim işinizi kolaylaştıracaktır.</a:t>
            </a:r>
            <a:endParaRPr/>
          </a:p>
          <a:p>
            <a:pPr marL="342900" marR="0" lvl="0" indent="-342900" algn="l" rtl="0">
              <a:spcBef>
                <a:spcPts val="100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Ona doğru gelmeyen şeyleri size rahatlıkla söyleyebileceğini ifade edin. Bazen çocuklarımızın olayları abarttığını düşünürüz ne olursa </a:t>
            </a:r>
            <a:endParaRPr/>
          </a:p>
          <a:p>
            <a:pPr marL="342900" marR="0" lvl="0" indent="-342900" algn="l" rtl="0">
              <a:spcBef>
                <a:spcPts val="1000"/>
              </a:spcBef>
              <a:spcAft>
                <a:spcPts val="0"/>
              </a:spcAft>
              <a:buClr>
                <a:schemeClr val="accent1"/>
              </a:buClr>
              <a:buSzPts val="2000"/>
              <a:buFont typeface="Noto Sans Symbols"/>
              <a:buNone/>
            </a:pPr>
            <a:r>
              <a:rPr lang="tr-TR" sz="2000" b="1" i="0" u="none" strike="noStrike" cap="none">
                <a:solidFill>
                  <a:schemeClr val="dk1"/>
                </a:solidFill>
                <a:latin typeface="Arial"/>
                <a:ea typeface="Arial"/>
                <a:cs typeface="Arial"/>
                <a:sym typeface="Arial"/>
              </a:rPr>
              <a:t>	olsun söylediklerini kulak ardı etmeyin.</a:t>
            </a:r>
            <a:endParaRPr/>
          </a:p>
          <a:p>
            <a:pPr marL="342900" marR="0" lvl="0" indent="-342900" algn="l" rtl="0">
              <a:spcBef>
                <a:spcPts val="100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Çocuğunuza inanın eğer yardım istiyorsa bunu geri çevirmeyin. Çocuklar bu konularda çok ender yalan söylerler. </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Eğitimsel İhmal Nedir?</a:t>
            </a:r>
            <a:endParaRPr sz="4000" b="1" i="0" u="none" strike="noStrike" cap="none">
              <a:solidFill>
                <a:srgbClr val="FF0000"/>
              </a:solidFill>
              <a:latin typeface="Arial"/>
              <a:ea typeface="Arial"/>
              <a:cs typeface="Arial"/>
              <a:sym typeface="Arial"/>
            </a:endParaRPr>
          </a:p>
        </p:txBody>
      </p:sp>
      <p:sp>
        <p:nvSpPr>
          <p:cNvPr id="189" name="Google Shape;189;p22"/>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3600"/>
              <a:buFont typeface="Noto Sans Symbols"/>
              <a:buChar char="•"/>
            </a:pPr>
            <a:r>
              <a:rPr lang="tr-TR" sz="3600" b="1" i="0" u="none" strike="noStrike" cap="none">
                <a:solidFill>
                  <a:schemeClr val="dk1"/>
                </a:solidFill>
                <a:latin typeface="Arial"/>
                <a:ea typeface="Arial"/>
                <a:cs typeface="Arial"/>
                <a:sym typeface="Arial"/>
              </a:rPr>
              <a:t>Çocuğun zorunlu eğitim çağına gelmesine rağmen okula gönderilmemesi</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7"/>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6. Her Zaman Sır Saklanmayacağını Öğretin</a:t>
            </a:r>
            <a:endParaRPr sz="3600" b="0" i="0" u="none" strike="noStrike" cap="none">
              <a:solidFill>
                <a:srgbClr val="262626"/>
              </a:solidFill>
              <a:latin typeface="Arial"/>
              <a:ea typeface="Arial"/>
              <a:cs typeface="Arial"/>
              <a:sym typeface="Arial"/>
            </a:endParaRPr>
          </a:p>
        </p:txBody>
      </p:sp>
      <p:sp>
        <p:nvSpPr>
          <p:cNvPr id="462" name="Google Shape;462;p67"/>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Çocuklarınıza bazı sırların hiçbir zaman saklanmaması gerektiğini öğretin.</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8"/>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Küçük Şeyler Ama Büyük Önlemler…</a:t>
            </a:r>
            <a:endParaRPr sz="3600" b="1" i="0" u="none" strike="noStrike" cap="none">
              <a:solidFill>
                <a:srgbClr val="FF0000"/>
              </a:solidFill>
              <a:latin typeface="Arial"/>
              <a:ea typeface="Arial"/>
              <a:cs typeface="Arial"/>
              <a:sym typeface="Arial"/>
            </a:endParaRPr>
          </a:p>
        </p:txBody>
      </p:sp>
      <p:sp>
        <p:nvSpPr>
          <p:cNvPr id="468" name="Google Shape;468;p68"/>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3200"/>
              <a:buFont typeface="Noto Sans Symbols"/>
              <a:buChar char="•"/>
            </a:pPr>
            <a:r>
              <a:rPr lang="tr-TR" sz="3200" b="1" i="0" u="none" strike="noStrike" cap="none">
                <a:solidFill>
                  <a:schemeClr val="dk1"/>
                </a:solidFill>
                <a:latin typeface="Arial"/>
                <a:ea typeface="Arial"/>
                <a:cs typeface="Arial"/>
                <a:sym typeface="Arial"/>
              </a:rPr>
              <a:t>Çocuklarınızı dudaklarından öpmeyin</a:t>
            </a:r>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Küçük Şeyler Ama Büyük Önlemler…</a:t>
            </a:r>
            <a:endParaRPr sz="3600" b="0" i="0" u="none" strike="noStrike" cap="none">
              <a:solidFill>
                <a:srgbClr val="262626"/>
              </a:solidFill>
              <a:latin typeface="Arial"/>
              <a:ea typeface="Arial"/>
              <a:cs typeface="Arial"/>
              <a:sym typeface="Arial"/>
            </a:endParaRPr>
          </a:p>
        </p:txBody>
      </p:sp>
      <p:sp>
        <p:nvSpPr>
          <p:cNvPr id="474" name="Google Shape;474;p69"/>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3200"/>
              <a:buFont typeface="Noto Sans Symbols"/>
              <a:buChar char="•"/>
            </a:pPr>
            <a:r>
              <a:rPr lang="tr-TR" sz="3200" b="1" i="0" u="none" strike="noStrike" cap="none">
                <a:solidFill>
                  <a:schemeClr val="dk1"/>
                </a:solidFill>
                <a:latin typeface="Arial"/>
                <a:ea typeface="Arial"/>
                <a:cs typeface="Arial"/>
                <a:sym typeface="Arial"/>
              </a:rPr>
              <a:t>Garson amca kızar şimdi bak teyze kızacak şimdi diye herkes sana  kızabilir bağırabilir imajı yaratmayın</a:t>
            </a:r>
            <a:endParaRPr sz="3200" b="1"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0"/>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Küçük Şeyler Ama Büyük Önlemler…</a:t>
            </a:r>
            <a:endParaRPr sz="3600" b="0" i="0" u="none" strike="noStrike" cap="none">
              <a:solidFill>
                <a:srgbClr val="262626"/>
              </a:solidFill>
              <a:latin typeface="Arial"/>
              <a:ea typeface="Arial"/>
              <a:cs typeface="Arial"/>
              <a:sym typeface="Arial"/>
            </a:endParaRPr>
          </a:p>
        </p:txBody>
      </p:sp>
      <p:sp>
        <p:nvSpPr>
          <p:cNvPr id="480" name="Google Shape;480;p70"/>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3200"/>
              <a:buFont typeface="Noto Sans Symbols"/>
              <a:buChar char="•"/>
            </a:pPr>
            <a:r>
              <a:rPr lang="tr-TR" sz="3200" b="1" i="0" u="none" strike="noStrike" cap="none">
                <a:solidFill>
                  <a:schemeClr val="dk1"/>
                </a:solidFill>
                <a:latin typeface="Arial"/>
                <a:ea typeface="Arial"/>
                <a:cs typeface="Arial"/>
                <a:sym typeface="Arial"/>
              </a:rPr>
              <a:t>Kalabalık araçlarda teyzenin kucağına amcanın yanına otur diyerek yabancılarla arasında bağı kuvvetlendirmeyin</a:t>
            </a:r>
            <a:endParaRPr sz="3200" b="1"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Küçük Şeyler Ama Büyük Önlemler…</a:t>
            </a:r>
            <a:endParaRPr sz="3600" b="0" i="0" u="none" strike="noStrike" cap="none">
              <a:solidFill>
                <a:srgbClr val="262626"/>
              </a:solidFill>
              <a:latin typeface="Arial"/>
              <a:ea typeface="Arial"/>
              <a:cs typeface="Arial"/>
              <a:sym typeface="Arial"/>
            </a:endParaRPr>
          </a:p>
        </p:txBody>
      </p:sp>
      <p:sp>
        <p:nvSpPr>
          <p:cNvPr id="486" name="Google Shape;486;p71"/>
          <p:cNvSpPr txBox="1">
            <a:spLocks noGrp="1"/>
          </p:cNvSpPr>
          <p:nvPr>
            <p:ph type="body" idx="1"/>
          </p:nvPr>
        </p:nvSpPr>
        <p:spPr>
          <a:xfrm>
            <a:off x="2524100" y="2214554"/>
            <a:ext cx="3286148" cy="393860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3200"/>
              <a:buFont typeface="Noto Sans Symbols"/>
              <a:buChar char="•"/>
            </a:pPr>
            <a:r>
              <a:rPr lang="tr-TR" sz="3200" b="1" i="0" u="none" strike="noStrike" cap="none" dirty="0">
                <a:solidFill>
                  <a:schemeClr val="dk1"/>
                </a:solidFill>
                <a:latin typeface="Arial"/>
                <a:ea typeface="Arial"/>
                <a:cs typeface="Arial"/>
                <a:sym typeface="Arial"/>
              </a:rPr>
              <a:t>Kendini öptürmek istemiyorsa ona </a:t>
            </a:r>
            <a:r>
              <a:rPr lang="tr-TR" sz="3200" b="1" i="0" u="none" strike="noStrike" cap="none" dirty="0" smtClean="0">
                <a:solidFill>
                  <a:schemeClr val="dk1"/>
                </a:solidFill>
                <a:latin typeface="Arial"/>
                <a:ea typeface="Arial"/>
                <a:cs typeface="Arial"/>
                <a:sym typeface="Arial"/>
              </a:rPr>
              <a:t>kızmayın.</a:t>
            </a:r>
            <a:endParaRPr sz="3200" b="1" i="0" u="none" strike="noStrike" cap="none">
              <a:solidFill>
                <a:schemeClr val="dk1"/>
              </a:solidFill>
              <a:latin typeface="Arial"/>
              <a:ea typeface="Arial"/>
              <a:cs typeface="Arial"/>
              <a:sym typeface="Arial"/>
            </a:endParaRPr>
          </a:p>
        </p:txBody>
      </p:sp>
      <p:pic>
        <p:nvPicPr>
          <p:cNvPr id="24578" name="Picture 2" descr="ÃocuklarÄ±n, Cinsel Ä°stismara KarÅÄ± Kendilerini NasÄ±l Koruyabileceklerini  Anlatan Bir Video - Ä°nternet Anneleri"/>
          <p:cNvPicPr>
            <a:picLocks noChangeAspect="1" noChangeArrowheads="1"/>
          </p:cNvPicPr>
          <p:nvPr/>
        </p:nvPicPr>
        <p:blipFill>
          <a:blip r:embed="rId3"/>
          <a:srcRect/>
          <a:stretch>
            <a:fillRect/>
          </a:stretch>
        </p:blipFill>
        <p:spPr bwMode="auto">
          <a:xfrm>
            <a:off x="6310314" y="2143116"/>
            <a:ext cx="4947298" cy="2747945"/>
          </a:xfrm>
          <a:prstGeom prst="rect">
            <a:avLst/>
          </a:prstGeom>
          <a:noFill/>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2"/>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Küçük Şeyler Ama Büyük Önlemler…</a:t>
            </a:r>
            <a:endParaRPr sz="3600" b="0" i="0" u="none" strike="noStrike" cap="none">
              <a:solidFill>
                <a:srgbClr val="262626"/>
              </a:solidFill>
              <a:latin typeface="Arial"/>
              <a:ea typeface="Arial"/>
              <a:cs typeface="Arial"/>
              <a:sym typeface="Arial"/>
            </a:endParaRPr>
          </a:p>
        </p:txBody>
      </p:sp>
      <p:sp>
        <p:nvSpPr>
          <p:cNvPr id="492" name="Google Shape;492;p72"/>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3600"/>
              <a:buFont typeface="Noto Sans Symbols"/>
              <a:buChar char="•"/>
            </a:pPr>
            <a:r>
              <a:rPr lang="tr-TR" sz="3600" b="1" i="0" u="none" strike="noStrike" cap="none">
                <a:solidFill>
                  <a:schemeClr val="dk1"/>
                </a:solidFill>
                <a:latin typeface="Arial"/>
                <a:ea typeface="Arial"/>
                <a:cs typeface="Arial"/>
                <a:sym typeface="Arial"/>
              </a:rPr>
              <a:t>Akraba dahi olsa çocuğunuzu kimse ile tuvalete göndermeyin</a:t>
            </a:r>
            <a:endParaRPr sz="3600" b="1"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Küçük Şeyler Ama Büyük Önlemler…</a:t>
            </a:r>
            <a:endParaRPr sz="3600" b="0" i="0" u="none" strike="noStrike" cap="none">
              <a:solidFill>
                <a:srgbClr val="262626"/>
              </a:solidFill>
              <a:latin typeface="Arial"/>
              <a:ea typeface="Arial"/>
              <a:cs typeface="Arial"/>
              <a:sym typeface="Arial"/>
            </a:endParaRPr>
          </a:p>
        </p:txBody>
      </p:sp>
      <p:sp>
        <p:nvSpPr>
          <p:cNvPr id="498" name="Google Shape;498;p73"/>
          <p:cNvSpPr txBox="1">
            <a:spLocks noGrp="1"/>
          </p:cNvSpPr>
          <p:nvPr>
            <p:ph type="body" idx="1"/>
          </p:nvPr>
        </p:nvSpPr>
        <p:spPr>
          <a:xfrm>
            <a:off x="2024034" y="1928802"/>
            <a:ext cx="5078424"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3600"/>
              <a:buFont typeface="Noto Sans Symbols"/>
              <a:buChar char="•"/>
            </a:pPr>
            <a:r>
              <a:rPr lang="tr-TR" sz="3600" b="1" i="0" u="none" strike="noStrike" cap="none" dirty="0">
                <a:solidFill>
                  <a:schemeClr val="dk1"/>
                </a:solidFill>
                <a:latin typeface="Arial"/>
                <a:ea typeface="Arial"/>
                <a:cs typeface="Arial"/>
                <a:sym typeface="Arial"/>
              </a:rPr>
              <a:t>Vücuduna o istemedikçe kimse dokunamaz bunu ona </a:t>
            </a:r>
            <a:r>
              <a:rPr lang="tr-TR" sz="3600" b="1" i="0" u="none" strike="noStrike" cap="none" dirty="0" smtClean="0">
                <a:solidFill>
                  <a:schemeClr val="dk1"/>
                </a:solidFill>
                <a:latin typeface="Arial"/>
                <a:ea typeface="Arial"/>
                <a:cs typeface="Arial"/>
                <a:sym typeface="Arial"/>
              </a:rPr>
              <a:t>öğretin.</a:t>
            </a:r>
            <a:endParaRPr sz="3600" b="1" i="0" u="none" strike="noStrike" cap="none">
              <a:solidFill>
                <a:schemeClr val="dk1"/>
              </a:solidFill>
              <a:latin typeface="Arial"/>
              <a:ea typeface="Arial"/>
              <a:cs typeface="Arial"/>
              <a:sym typeface="Arial"/>
            </a:endParaRPr>
          </a:p>
        </p:txBody>
      </p:sp>
      <p:pic>
        <p:nvPicPr>
          <p:cNvPr id="20482" name="Picture 2" descr="Ãocuklar Ä°Ã§in Onay - DÃ¼nyalÄ±lar"/>
          <p:cNvPicPr>
            <a:picLocks noChangeAspect="1" noChangeArrowheads="1"/>
          </p:cNvPicPr>
          <p:nvPr/>
        </p:nvPicPr>
        <p:blipFill>
          <a:blip r:embed="rId3"/>
          <a:srcRect/>
          <a:stretch>
            <a:fillRect/>
          </a:stretch>
        </p:blipFill>
        <p:spPr bwMode="auto">
          <a:xfrm>
            <a:off x="6810380" y="1928802"/>
            <a:ext cx="4717557" cy="2652708"/>
          </a:xfrm>
          <a:prstGeom prst="rect">
            <a:avLst/>
          </a:prstGeom>
          <a:noFill/>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Bu Bilgileri Çocuğa Verirken Çok Dikkatli Olmamız Gerekmektedir.</a:t>
            </a:r>
            <a:endParaRPr sz="3600" b="0" i="0" u="none" strike="noStrike" cap="none">
              <a:solidFill>
                <a:srgbClr val="262626"/>
              </a:solidFill>
              <a:latin typeface="Arial"/>
              <a:ea typeface="Arial"/>
              <a:cs typeface="Arial"/>
              <a:sym typeface="Arial"/>
            </a:endParaRPr>
          </a:p>
        </p:txBody>
      </p:sp>
      <p:sp>
        <p:nvSpPr>
          <p:cNvPr id="504" name="Google Shape;504;p74"/>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chemeClr val="accent1"/>
              </a:buClr>
              <a:buSzPts val="1800"/>
              <a:buFont typeface="Noto Sans Symbols"/>
              <a:buNone/>
            </a:pPr>
            <a:endParaRPr sz="1800" b="1" i="0" u="none" strike="noStrike" cap="none">
              <a:solidFill>
                <a:srgbClr val="3F3F3F"/>
              </a:solidFill>
              <a:latin typeface="Century Gothic"/>
              <a:ea typeface="Century Gothic"/>
              <a:cs typeface="Century Gothic"/>
              <a:sym typeface="Century Gothic"/>
            </a:endParaRPr>
          </a:p>
          <a:p>
            <a:pPr marL="0" marR="0" lvl="0" indent="0" algn="l" rtl="0">
              <a:spcBef>
                <a:spcPts val="1000"/>
              </a:spcBef>
              <a:spcAft>
                <a:spcPts val="0"/>
              </a:spcAft>
              <a:buClr>
                <a:schemeClr val="accent1"/>
              </a:buClr>
              <a:buSzPts val="2800"/>
              <a:buFont typeface="Noto Sans Symbols"/>
              <a:buNone/>
            </a:pPr>
            <a:r>
              <a:rPr lang="tr-TR" sz="2800" b="1" i="0" u="none" strike="noStrike" cap="none">
                <a:solidFill>
                  <a:schemeClr val="dk1"/>
                </a:solidFill>
                <a:latin typeface="Arial"/>
                <a:ea typeface="Arial"/>
                <a:cs typeface="Arial"/>
                <a:sym typeface="Arial"/>
              </a:rPr>
              <a:t>Çünkü panik havasında sıkça yapılan hatırlatmalarla  verilen bilgiler çocukları insanlardan korkan, her şeye şüpheyle bakan saplantılı kişilikler haline getirebilmektedir. </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5"/>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Cinsel İstismara Uğrayanlara Nasıl Yardım Edebilirsiniz? </a:t>
            </a:r>
            <a:endParaRPr sz="3600" b="0" i="0" u="none" strike="noStrike" cap="none">
              <a:solidFill>
                <a:srgbClr val="262626"/>
              </a:solidFill>
              <a:latin typeface="Arial"/>
              <a:ea typeface="Arial"/>
              <a:cs typeface="Arial"/>
              <a:sym typeface="Arial"/>
            </a:endParaRPr>
          </a:p>
        </p:txBody>
      </p:sp>
      <p:sp>
        <p:nvSpPr>
          <p:cNvPr id="510" name="Google Shape;510;p75"/>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Yapacağınız en iyi şey onu dinlemeye hazır olduğunuzu göstermeniz, </a:t>
            </a:r>
            <a:endParaRPr/>
          </a:p>
          <a:p>
            <a:pPr marL="342900" marR="0" lvl="0" indent="-215900" algn="l" rtl="0">
              <a:lnSpc>
                <a:spcPct val="80000"/>
              </a:lnSpc>
              <a:spcBef>
                <a:spcPts val="1000"/>
              </a:spcBef>
              <a:spcAft>
                <a:spcPts val="0"/>
              </a:spcAft>
              <a:buClr>
                <a:schemeClr val="accent1"/>
              </a:buClr>
              <a:buSzPts val="2000"/>
              <a:buFont typeface="Noto Sans Symbols"/>
              <a:buNone/>
            </a:pPr>
            <a:endParaRPr sz="2000" b="1" i="0" u="none" strike="noStrike" cap="none">
              <a:solidFill>
                <a:schemeClr val="dk1"/>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Onu dinleyerek inandığınızı, </a:t>
            </a:r>
            <a:endParaRPr/>
          </a:p>
          <a:p>
            <a:pPr marL="342900" marR="0" lvl="0" indent="-215900" algn="l" rtl="0">
              <a:lnSpc>
                <a:spcPct val="80000"/>
              </a:lnSpc>
              <a:spcBef>
                <a:spcPts val="1000"/>
              </a:spcBef>
              <a:spcAft>
                <a:spcPts val="0"/>
              </a:spcAft>
              <a:buClr>
                <a:schemeClr val="accent1"/>
              </a:buClr>
              <a:buSzPts val="2000"/>
              <a:buFont typeface="Noto Sans Symbols"/>
              <a:buNone/>
            </a:pPr>
            <a:endParaRPr sz="2000" b="1" i="0" u="none" strike="noStrike" cap="none">
              <a:solidFill>
                <a:schemeClr val="dk1"/>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Bunun onun suçu olmadığını, </a:t>
            </a:r>
            <a:endParaRPr/>
          </a:p>
          <a:p>
            <a:pPr marL="342900" marR="0" lvl="0" indent="-215900" algn="l" rtl="0">
              <a:lnSpc>
                <a:spcPct val="80000"/>
              </a:lnSpc>
              <a:spcBef>
                <a:spcPts val="1000"/>
              </a:spcBef>
              <a:spcAft>
                <a:spcPts val="0"/>
              </a:spcAft>
              <a:buClr>
                <a:schemeClr val="accent1"/>
              </a:buClr>
              <a:buSzPts val="2000"/>
              <a:buFont typeface="Noto Sans Symbols"/>
              <a:buNone/>
            </a:pPr>
            <a:endParaRPr sz="2000" b="1" i="0" u="none" strike="noStrike" cap="none">
              <a:solidFill>
                <a:schemeClr val="dk1"/>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Olanlardan dolayı üzüldüğünüzü, </a:t>
            </a:r>
            <a:endParaRPr/>
          </a:p>
          <a:p>
            <a:pPr marL="342900" marR="0" lvl="0" indent="-215900" algn="l" rtl="0">
              <a:lnSpc>
                <a:spcPct val="80000"/>
              </a:lnSpc>
              <a:spcBef>
                <a:spcPts val="1000"/>
              </a:spcBef>
              <a:spcAft>
                <a:spcPts val="0"/>
              </a:spcAft>
              <a:buClr>
                <a:schemeClr val="accent1"/>
              </a:buClr>
              <a:buSzPts val="2000"/>
              <a:buFont typeface="Noto Sans Symbols"/>
              <a:buNone/>
            </a:pPr>
            <a:endParaRPr sz="2000" b="1" i="0" u="none" strike="noStrike" cap="none">
              <a:solidFill>
                <a:schemeClr val="dk1"/>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ts val="2000"/>
              <a:buFont typeface="Noto Sans Symbols"/>
              <a:buChar char="•"/>
            </a:pPr>
            <a:r>
              <a:rPr lang="tr-TR" sz="2000" b="1" i="0" u="none" strike="noStrike" cap="none">
                <a:solidFill>
                  <a:schemeClr val="dk1"/>
                </a:solidFill>
                <a:latin typeface="Arial"/>
                <a:ea typeface="Arial"/>
                <a:cs typeface="Arial"/>
                <a:sym typeface="Arial"/>
              </a:rPr>
              <a:t>Yardıma hazır olduğunuzu belirtmektir. </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6"/>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Cinsel İstismara Uğrayanlara Nasıl Yardım Edebilirsiniz? </a:t>
            </a:r>
            <a:endParaRPr sz="3600" b="0" i="0" u="none" strike="noStrike" cap="none">
              <a:solidFill>
                <a:srgbClr val="262626"/>
              </a:solidFill>
              <a:latin typeface="Arial"/>
              <a:ea typeface="Arial"/>
              <a:cs typeface="Arial"/>
              <a:sym typeface="Arial"/>
            </a:endParaRPr>
          </a:p>
        </p:txBody>
      </p:sp>
      <p:sp>
        <p:nvSpPr>
          <p:cNvPr id="516" name="Google Shape;516;p76"/>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Cinsel istismar oluşmuşsa mutlaka önce ilgili kurumlara başvurulmalı  vücutta ve giysilerde </a:t>
            </a:r>
            <a:r>
              <a:rPr lang="tr-TR" sz="2400" b="1" i="0" u="sng" strike="noStrike" cap="none">
                <a:solidFill>
                  <a:schemeClr val="dk1"/>
                </a:solidFill>
                <a:latin typeface="Arial"/>
                <a:ea typeface="Arial"/>
                <a:cs typeface="Arial"/>
                <a:sym typeface="Arial"/>
              </a:rPr>
              <a:t>hiçbir temizlik yapılmadan </a:t>
            </a:r>
            <a:r>
              <a:rPr lang="tr-TR" sz="2400" b="1" i="0" u="none" strike="noStrike" cap="none">
                <a:solidFill>
                  <a:schemeClr val="dk1"/>
                </a:solidFill>
                <a:latin typeface="Arial"/>
                <a:ea typeface="Arial"/>
                <a:cs typeface="Arial"/>
                <a:sym typeface="Arial"/>
              </a:rPr>
              <a:t>muayeneye gidilmelidir. </a:t>
            </a:r>
            <a:endParaRPr/>
          </a:p>
          <a:p>
            <a:pPr marL="342900" marR="0" lvl="0" indent="-342900" algn="l" rtl="0">
              <a:spcBef>
                <a:spcPts val="100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Deliller için ilk </a:t>
            </a:r>
            <a:r>
              <a:rPr lang="tr-TR" sz="2400" b="1" i="0" u="none" strike="noStrike" cap="none">
                <a:solidFill>
                  <a:srgbClr val="FF0000"/>
                </a:solidFill>
                <a:latin typeface="Arial"/>
                <a:ea typeface="Arial"/>
                <a:cs typeface="Arial"/>
                <a:sym typeface="Arial"/>
              </a:rPr>
              <a:t>72 saat </a:t>
            </a:r>
            <a:r>
              <a:rPr lang="tr-TR" sz="2400" b="1" i="0" u="none" strike="noStrike" cap="none">
                <a:solidFill>
                  <a:schemeClr val="dk1"/>
                </a:solidFill>
                <a:latin typeface="Arial"/>
                <a:ea typeface="Arial"/>
                <a:cs typeface="Arial"/>
                <a:sym typeface="Arial"/>
              </a:rPr>
              <a:t>çok önemlidir.</a:t>
            </a:r>
            <a:endParaRPr/>
          </a:p>
          <a:p>
            <a:pPr marL="342900" marR="0" lvl="0" indent="-342900" algn="l" rtl="0">
              <a:spcBef>
                <a:spcPts val="1000"/>
              </a:spcBef>
              <a:spcAft>
                <a:spcPts val="0"/>
              </a:spcAft>
              <a:buClr>
                <a:schemeClr val="accent1"/>
              </a:buClr>
              <a:buSzPts val="2400"/>
              <a:buFont typeface="Noto Sans Symbols"/>
              <a:buChar char="•"/>
            </a:pPr>
            <a:r>
              <a:rPr lang="tr-TR" sz="2400" b="1" i="0" u="none" strike="noStrike" cap="none">
                <a:solidFill>
                  <a:schemeClr val="dk1"/>
                </a:solidFill>
                <a:latin typeface="Arial"/>
                <a:ea typeface="Arial"/>
                <a:cs typeface="Arial"/>
                <a:sym typeface="Arial"/>
              </a:rPr>
              <a:t>Banyo yapmak, giysileri değiştirmek gibi davranışlar saldırganın ve suçun belirlenmesinde yardımcı olabilecek ipucu ve kanıtların yok olmasına yol açabilir.</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Duygusal İhmal Nedir?</a:t>
            </a:r>
            <a:endParaRPr sz="4000" b="1" i="0" u="none" strike="noStrike" cap="none">
              <a:solidFill>
                <a:srgbClr val="FF0000"/>
              </a:solidFill>
              <a:latin typeface="Arial"/>
              <a:ea typeface="Arial"/>
              <a:cs typeface="Arial"/>
              <a:sym typeface="Arial"/>
            </a:endParaRPr>
          </a:p>
        </p:txBody>
      </p:sp>
      <p:sp>
        <p:nvSpPr>
          <p:cNvPr id="195" name="Google Shape;195;p23"/>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2775"/>
              <a:buFont typeface="Noto Sans Symbols"/>
              <a:buChar char="•"/>
            </a:pPr>
            <a:r>
              <a:rPr lang="tr-TR" sz="2775" b="1" i="0" u="none" strike="noStrike" cap="none">
                <a:solidFill>
                  <a:schemeClr val="dk1"/>
                </a:solidFill>
                <a:latin typeface="Arial"/>
                <a:ea typeface="Arial"/>
                <a:cs typeface="Arial"/>
                <a:sym typeface="Arial"/>
              </a:rPr>
              <a:t>Çocuğa yetersiz ilgi ve şefkat göstermek</a:t>
            </a:r>
            <a:endParaRPr/>
          </a:p>
          <a:p>
            <a:pPr marL="342900" marR="0" lvl="0" indent="-342900" algn="l" rtl="0">
              <a:lnSpc>
                <a:spcPct val="90000"/>
              </a:lnSpc>
              <a:spcBef>
                <a:spcPts val="1000"/>
              </a:spcBef>
              <a:spcAft>
                <a:spcPts val="0"/>
              </a:spcAft>
              <a:buClr>
                <a:schemeClr val="accent1"/>
              </a:buClr>
              <a:buSzPts val="2775"/>
              <a:buFont typeface="Noto Sans Symbols"/>
              <a:buChar char="•"/>
            </a:pPr>
            <a:r>
              <a:rPr lang="tr-TR" sz="2775" b="1" i="0" u="none" strike="noStrike" cap="none">
                <a:solidFill>
                  <a:schemeClr val="dk1"/>
                </a:solidFill>
                <a:latin typeface="Arial"/>
                <a:ea typeface="Arial"/>
                <a:cs typeface="Arial"/>
                <a:sym typeface="Arial"/>
              </a:rPr>
              <a:t>Çocuğun aile içinde şiddet ve kötü muameleye şahit olmasına izin vermek</a:t>
            </a:r>
            <a:endParaRPr/>
          </a:p>
          <a:p>
            <a:pPr marL="342900" marR="0" lvl="0" indent="-342900" algn="l" rtl="0">
              <a:lnSpc>
                <a:spcPct val="90000"/>
              </a:lnSpc>
              <a:spcBef>
                <a:spcPts val="1000"/>
              </a:spcBef>
              <a:spcAft>
                <a:spcPts val="0"/>
              </a:spcAft>
              <a:buClr>
                <a:schemeClr val="accent1"/>
              </a:buClr>
              <a:buSzPts val="2775"/>
              <a:buFont typeface="Noto Sans Symbols"/>
              <a:buChar char="•"/>
            </a:pPr>
            <a:r>
              <a:rPr lang="tr-TR" sz="2775" b="1" i="0" u="none" strike="noStrike" cap="none">
                <a:solidFill>
                  <a:schemeClr val="dk1"/>
                </a:solidFill>
                <a:latin typeface="Arial"/>
                <a:ea typeface="Arial"/>
                <a:cs typeface="Arial"/>
                <a:sym typeface="Arial"/>
              </a:rPr>
              <a:t>Çocuğun alkol, uyuşturucu kullanmasına izin vermek.</a:t>
            </a:r>
            <a:endParaRPr/>
          </a:p>
          <a:p>
            <a:pPr marL="342900" marR="0" lvl="0" indent="-342900" algn="l" rtl="0">
              <a:lnSpc>
                <a:spcPct val="90000"/>
              </a:lnSpc>
              <a:spcBef>
                <a:spcPts val="1000"/>
              </a:spcBef>
              <a:spcAft>
                <a:spcPts val="0"/>
              </a:spcAft>
              <a:buClr>
                <a:schemeClr val="accent1"/>
              </a:buClr>
              <a:buSzPts val="2775"/>
              <a:buFont typeface="Noto Sans Symbols"/>
              <a:buChar char="•"/>
            </a:pPr>
            <a:r>
              <a:rPr lang="tr-TR" sz="2775" b="1" i="0" u="none" strike="noStrike" cap="none">
                <a:solidFill>
                  <a:schemeClr val="dk1"/>
                </a:solidFill>
                <a:latin typeface="Arial"/>
                <a:ea typeface="Arial"/>
                <a:cs typeface="Arial"/>
                <a:sym typeface="Arial"/>
              </a:rPr>
              <a:t>Çocuğun suç işleme, saldırganlık gibi uyumsuz davranışlarına destek olmak  ya da bu davranışları görmezden gelmek.</a:t>
            </a:r>
            <a:endParaRPr/>
          </a:p>
          <a:p>
            <a:pPr marL="342900" marR="0" lvl="0" indent="-237172" algn="l" rtl="0">
              <a:lnSpc>
                <a:spcPct val="90000"/>
              </a:lnSpc>
              <a:spcBef>
                <a:spcPts val="1000"/>
              </a:spcBef>
              <a:spcAft>
                <a:spcPts val="0"/>
              </a:spcAft>
              <a:buClr>
                <a:schemeClr val="accent1"/>
              </a:buClr>
              <a:buSzPts val="1665"/>
              <a:buFont typeface="Noto Sans Symbols"/>
              <a:buNone/>
            </a:pPr>
            <a:endParaRPr sz="1665"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7"/>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Cinsel İstismara Uğrayanlara Nasıl Yardım Edebilirsiniz</a:t>
            </a:r>
            <a:endParaRPr sz="3600" b="1" i="0" u="none" strike="noStrike" cap="none">
              <a:solidFill>
                <a:srgbClr val="FF0000"/>
              </a:solidFill>
              <a:latin typeface="Arial"/>
              <a:ea typeface="Arial"/>
              <a:cs typeface="Arial"/>
              <a:sym typeface="Arial"/>
            </a:endParaRPr>
          </a:p>
        </p:txBody>
      </p:sp>
      <p:sp>
        <p:nvSpPr>
          <p:cNvPr id="522" name="Google Shape;522;p77"/>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228600" algn="l" rtl="0">
              <a:lnSpc>
                <a:spcPct val="80000"/>
              </a:lnSpc>
              <a:spcBef>
                <a:spcPts val="0"/>
              </a:spcBef>
              <a:spcAft>
                <a:spcPts val="0"/>
              </a:spcAft>
              <a:buClr>
                <a:schemeClr val="accent1"/>
              </a:buClr>
              <a:buSzPts val="1800"/>
              <a:buFont typeface="Noto Sans Symbols"/>
              <a:buNone/>
            </a:pPr>
            <a:endParaRPr sz="1800" b="1" i="0" u="none" strike="noStrike" cap="none">
              <a:solidFill>
                <a:srgbClr val="3F3F3F"/>
              </a:solidFill>
              <a:latin typeface="Century Gothic"/>
              <a:ea typeface="Century Gothic"/>
              <a:cs typeface="Century Gothic"/>
              <a:sym typeface="Century Gothic"/>
            </a:endParaRPr>
          </a:p>
          <a:p>
            <a:pPr marL="342900" marR="0" lvl="0" indent="-342900" algn="l" rtl="0">
              <a:lnSpc>
                <a:spcPct val="80000"/>
              </a:lnSpc>
              <a:spcBef>
                <a:spcPts val="1000"/>
              </a:spcBef>
              <a:spcAft>
                <a:spcPts val="0"/>
              </a:spcAft>
              <a:buClr>
                <a:schemeClr val="accent1"/>
              </a:buClr>
              <a:buSzPts val="2800"/>
              <a:buFont typeface="Noto Sans Symbols"/>
              <a:buChar char="•"/>
            </a:pPr>
            <a:r>
              <a:rPr lang="tr-TR" sz="2800" b="1" i="0" u="none" strike="noStrike" cap="none">
                <a:solidFill>
                  <a:schemeClr val="dk1"/>
                </a:solidFill>
                <a:latin typeface="Century Gothic"/>
                <a:ea typeface="Century Gothic"/>
                <a:cs typeface="Century Gothic"/>
                <a:sym typeface="Century Gothic"/>
              </a:rPr>
              <a:t>Eğer çocuğunuz böyle bir duruma maruz kalmışsa mutlaka uzman yardımı alması için destek verin. Unutmayın bu onun suçu değil… </a:t>
            </a:r>
            <a:endParaRPr/>
          </a:p>
          <a:p>
            <a:pPr marL="342900" marR="0" lvl="0" indent="-165100" algn="l" rtl="0">
              <a:lnSpc>
                <a:spcPct val="80000"/>
              </a:lnSpc>
              <a:spcBef>
                <a:spcPts val="1000"/>
              </a:spcBef>
              <a:spcAft>
                <a:spcPts val="0"/>
              </a:spcAft>
              <a:buClr>
                <a:schemeClr val="accent1"/>
              </a:buClr>
              <a:buSzPts val="2800"/>
              <a:buFont typeface="Noto Sans Symbols"/>
              <a:buNone/>
            </a:pPr>
            <a:endParaRPr sz="2800" b="1" i="0" u="none" strike="noStrike" cap="none">
              <a:solidFill>
                <a:schemeClr val="dk1"/>
              </a:solidFill>
              <a:latin typeface="Century Gothic"/>
              <a:ea typeface="Century Gothic"/>
              <a:cs typeface="Century Gothic"/>
              <a:sym typeface="Century Gothic"/>
            </a:endParaRPr>
          </a:p>
          <a:p>
            <a:pPr marL="342900" marR="0" lvl="1" indent="-342900" algn="l" rtl="0">
              <a:lnSpc>
                <a:spcPct val="80000"/>
              </a:lnSpc>
              <a:spcBef>
                <a:spcPts val="1000"/>
              </a:spcBef>
              <a:spcAft>
                <a:spcPts val="0"/>
              </a:spcAft>
              <a:buClr>
                <a:schemeClr val="accent1"/>
              </a:buClr>
              <a:buSzPts val="2800"/>
              <a:buFont typeface="Noto Sans Symbols"/>
              <a:buChar char="•"/>
            </a:pPr>
            <a:r>
              <a:rPr lang="tr-TR" sz="2800" b="1" i="0" u="none" strike="noStrike" cap="none">
                <a:solidFill>
                  <a:schemeClr val="dk1"/>
                </a:solidFill>
                <a:latin typeface="Century Gothic"/>
                <a:ea typeface="Century Gothic"/>
                <a:cs typeface="Century Gothic"/>
                <a:sym typeface="Century Gothic"/>
              </a:rPr>
              <a:t>Anne ve babaların da  olay sonunda destek almaları gerekmektedir.</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8"/>
          <p:cNvSpPr txBox="1">
            <a:spLocks noGrp="1"/>
          </p:cNvSpPr>
          <p:nvPr>
            <p:ph type="title"/>
          </p:nvPr>
        </p:nvSpPr>
        <p:spPr>
          <a:xfrm>
            <a:off x="1801504" y="614149"/>
            <a:ext cx="9376450" cy="6277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3240"/>
              <a:buFont typeface="Century Gothic"/>
              <a:buNone/>
            </a:pPr>
            <a:endParaRPr sz="3240" b="0" i="0" u="none" strike="noStrike" cap="none">
              <a:solidFill>
                <a:srgbClr val="262626"/>
              </a:solidFill>
              <a:latin typeface="Century Gothic"/>
              <a:ea typeface="Century Gothic"/>
              <a:cs typeface="Century Gothic"/>
              <a:sym typeface="Century Gothic"/>
            </a:endParaRPr>
          </a:p>
        </p:txBody>
      </p:sp>
      <p:sp>
        <p:nvSpPr>
          <p:cNvPr id="528" name="Google Shape;528;p78"/>
          <p:cNvSpPr txBox="1">
            <a:spLocks noGrp="1"/>
          </p:cNvSpPr>
          <p:nvPr>
            <p:ph type="body" idx="1"/>
          </p:nvPr>
        </p:nvSpPr>
        <p:spPr>
          <a:xfrm>
            <a:off x="1801504" y="1542196"/>
            <a:ext cx="9376450" cy="44218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3200"/>
              <a:buFont typeface="Noto Sans Symbols"/>
              <a:buChar char="•"/>
            </a:pPr>
            <a:r>
              <a:rPr lang="tr-TR" sz="3200" b="1" i="1" u="none" strike="noStrike" cap="none">
                <a:solidFill>
                  <a:schemeClr val="dk1"/>
                </a:solidFill>
                <a:latin typeface="Arial"/>
                <a:ea typeface="Arial"/>
                <a:cs typeface="Arial"/>
                <a:sym typeface="Arial"/>
              </a:rPr>
              <a:t>Her vatandaş çocuğa karşı işlenmekte olan istismar suçunu bildirmekle yükümlüdür. </a:t>
            </a:r>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pic>
        <p:nvPicPr>
          <p:cNvPr id="529" name="Google Shape;529;p78" descr="tel">
            <a:hlinkClick r:id="rId3"/>
          </p:cNvPr>
          <p:cNvPicPr preferRelativeResize="0"/>
          <p:nvPr/>
        </p:nvPicPr>
        <p:blipFill rotWithShape="1">
          <a:blip r:embed="rId4">
            <a:alphaModFix/>
          </a:blip>
          <a:srcRect/>
          <a:stretch/>
        </p:blipFill>
        <p:spPr>
          <a:xfrm>
            <a:off x="3792012" y="2984157"/>
            <a:ext cx="4392613" cy="286385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tr-TR" sz="3200" b="1" i="0" u="none" strike="noStrike" cap="none">
                <a:solidFill>
                  <a:srgbClr val="FF0000"/>
                </a:solidFill>
                <a:latin typeface="Arial"/>
                <a:ea typeface="Arial"/>
                <a:cs typeface="Arial"/>
                <a:sym typeface="Arial"/>
              </a:rPr>
              <a:t>İhmal ve İstismar Vakaları İle Karşılaştığınızda Başvurabileceğiniz Yerler</a:t>
            </a:r>
            <a:endParaRPr sz="3200" b="0" i="0" u="none" strike="noStrike" cap="none">
              <a:solidFill>
                <a:srgbClr val="262626"/>
              </a:solidFill>
              <a:latin typeface="Arial"/>
              <a:ea typeface="Arial"/>
              <a:cs typeface="Arial"/>
              <a:sym typeface="Arial"/>
            </a:endParaRPr>
          </a:p>
        </p:txBody>
      </p:sp>
      <p:sp>
        <p:nvSpPr>
          <p:cNvPr id="535" name="Google Shape;535;p79"/>
          <p:cNvSpPr txBox="1">
            <a:spLocks noGrp="1"/>
          </p:cNvSpPr>
          <p:nvPr>
            <p:ph type="body" idx="1"/>
          </p:nvPr>
        </p:nvSpPr>
        <p:spPr>
          <a:xfrm>
            <a:off x="2589212" y="1905000"/>
            <a:ext cx="8915400" cy="40062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1000"/>
              </a:lnSpc>
              <a:spcBef>
                <a:spcPts val="0"/>
              </a:spcBef>
              <a:spcAft>
                <a:spcPts val="0"/>
              </a:spcAft>
              <a:buClr>
                <a:schemeClr val="accent1"/>
              </a:buClr>
              <a:buSzPts val="2800"/>
              <a:buFont typeface="Noto Sans Symbols"/>
              <a:buChar char="▪"/>
            </a:pPr>
            <a:r>
              <a:rPr lang="tr-TR" sz="2800" b="1" i="0" u="none" strike="noStrike" cap="none">
                <a:solidFill>
                  <a:srgbClr val="0C0C0C"/>
                </a:solidFill>
                <a:latin typeface="Arial"/>
                <a:ea typeface="Arial"/>
                <a:cs typeface="Arial"/>
                <a:sym typeface="Arial"/>
              </a:rPr>
              <a:t>Okulların Rehberlik Servisleri	</a:t>
            </a:r>
            <a:r>
              <a:rPr lang="tr-TR" sz="1800" b="1" i="0" u="none" strike="noStrike" cap="none">
                <a:solidFill>
                  <a:srgbClr val="0C0C0C"/>
                </a:solidFill>
                <a:latin typeface="Century Gothic"/>
                <a:ea typeface="Century Gothic"/>
                <a:cs typeface="Century Gothic"/>
                <a:sym typeface="Century Gothic"/>
              </a:rPr>
              <a:t>			</a:t>
            </a:r>
            <a:endParaRPr/>
          </a:p>
          <a:p>
            <a:pPr marL="342900" marR="0" lvl="0" indent="-342900" algn="l" rtl="0">
              <a:lnSpc>
                <a:spcPct val="91000"/>
              </a:lnSpc>
              <a:spcBef>
                <a:spcPts val="1000"/>
              </a:spcBef>
              <a:spcAft>
                <a:spcPts val="0"/>
              </a:spcAft>
              <a:buClr>
                <a:schemeClr val="accent1"/>
              </a:buClr>
              <a:buSzPts val="2800"/>
              <a:buFont typeface="Noto Sans Symbols"/>
              <a:buChar char="▪"/>
            </a:pPr>
            <a:r>
              <a:rPr lang="tr-TR" sz="2800" b="1" i="0" u="none" strike="noStrike" cap="none">
                <a:solidFill>
                  <a:srgbClr val="0C0C0C"/>
                </a:solidFill>
                <a:latin typeface="Arial"/>
                <a:ea typeface="Arial"/>
                <a:cs typeface="Arial"/>
                <a:sym typeface="Arial"/>
              </a:rPr>
              <a:t>Rehberlik Araştırma Merkezi 	</a:t>
            </a:r>
            <a:endParaRPr/>
          </a:p>
          <a:p>
            <a:pPr marL="342900" marR="0" lvl="0" indent="-342900" algn="l" rtl="0">
              <a:lnSpc>
                <a:spcPct val="91000"/>
              </a:lnSpc>
              <a:spcBef>
                <a:spcPts val="1000"/>
              </a:spcBef>
              <a:spcAft>
                <a:spcPts val="0"/>
              </a:spcAft>
              <a:buClr>
                <a:schemeClr val="accent1"/>
              </a:buClr>
              <a:buSzPts val="2800"/>
              <a:buFont typeface="Noto Sans Symbols"/>
              <a:buChar char="▪"/>
            </a:pPr>
            <a:r>
              <a:rPr lang="tr-TR" sz="2800" b="1" i="0" u="none" strike="noStrike" cap="none">
                <a:solidFill>
                  <a:srgbClr val="0C0C0C"/>
                </a:solidFill>
                <a:latin typeface="Arial"/>
                <a:ea typeface="Arial"/>
                <a:cs typeface="Arial"/>
                <a:sym typeface="Arial"/>
              </a:rPr>
              <a:t>Aile Sosyal Politikalar Balıkesir İl Müdürlüğü	</a:t>
            </a:r>
            <a:endParaRPr/>
          </a:p>
          <a:p>
            <a:pPr marL="342900" marR="0" lvl="0" indent="-342900" algn="l" rtl="0">
              <a:lnSpc>
                <a:spcPct val="91000"/>
              </a:lnSpc>
              <a:spcBef>
                <a:spcPts val="700"/>
              </a:spcBef>
              <a:spcAft>
                <a:spcPts val="0"/>
              </a:spcAft>
              <a:buClr>
                <a:schemeClr val="accent1"/>
              </a:buClr>
              <a:buSzPts val="2800"/>
              <a:buFont typeface="Noto Sans Symbols"/>
              <a:buChar char="▪"/>
            </a:pPr>
            <a:r>
              <a:rPr lang="tr-TR" sz="2800" b="1" i="0" u="none" strike="noStrike" cap="none">
                <a:solidFill>
                  <a:srgbClr val="0C0C0C"/>
                </a:solidFill>
                <a:latin typeface="Arial"/>
                <a:ea typeface="Arial"/>
                <a:cs typeface="Arial"/>
                <a:sym typeface="Arial"/>
              </a:rPr>
              <a:t>Emniyet Çocuk Şube Müdürlüğü 	  	</a:t>
            </a:r>
            <a:endParaRPr/>
          </a:p>
          <a:p>
            <a:pPr marL="342900" marR="0" lvl="0" indent="-342900" algn="l" rtl="0">
              <a:lnSpc>
                <a:spcPct val="91000"/>
              </a:lnSpc>
              <a:spcBef>
                <a:spcPts val="700"/>
              </a:spcBef>
              <a:spcAft>
                <a:spcPts val="0"/>
              </a:spcAft>
              <a:buClr>
                <a:schemeClr val="accent1"/>
              </a:buClr>
              <a:buSzPts val="2800"/>
              <a:buFont typeface="Noto Sans Symbols"/>
              <a:buChar char="▪"/>
            </a:pPr>
            <a:r>
              <a:rPr lang="tr-TR" sz="2800" b="1" i="0" u="none" strike="noStrike" cap="none">
                <a:solidFill>
                  <a:srgbClr val="0C0C0C"/>
                </a:solidFill>
                <a:latin typeface="Arial"/>
                <a:ea typeface="Arial"/>
                <a:cs typeface="Arial"/>
                <a:sym typeface="Arial"/>
              </a:rPr>
              <a:t>Aile ve Sosyal Politikalar Bakanlığı        	</a:t>
            </a:r>
            <a:endParaRPr/>
          </a:p>
          <a:p>
            <a:pPr marL="342900" marR="0" lvl="0" indent="-342900" algn="l" rtl="0">
              <a:lnSpc>
                <a:spcPct val="91000"/>
              </a:lnSpc>
              <a:spcBef>
                <a:spcPts val="700"/>
              </a:spcBef>
              <a:spcAft>
                <a:spcPts val="0"/>
              </a:spcAft>
              <a:buClr>
                <a:schemeClr val="accent1"/>
              </a:buClr>
              <a:buSzPts val="2800"/>
              <a:buFont typeface="Noto Sans Symbols"/>
              <a:buChar char="▪"/>
            </a:pPr>
            <a:r>
              <a:rPr lang="tr-TR" sz="2800" b="1" i="0" u="none" strike="noStrike" cap="none">
                <a:solidFill>
                  <a:srgbClr val="0C0C0C"/>
                </a:solidFill>
                <a:latin typeface="Arial"/>
                <a:ea typeface="Arial"/>
                <a:cs typeface="Arial"/>
                <a:sym typeface="Arial"/>
              </a:rPr>
              <a:t>ALO 183</a:t>
            </a:r>
            <a:endParaRPr/>
          </a:p>
          <a:p>
            <a:pPr marL="342900" marR="0" lvl="0" indent="-342900" algn="l" rtl="0">
              <a:lnSpc>
                <a:spcPct val="91000"/>
              </a:lnSpc>
              <a:spcBef>
                <a:spcPts val="700"/>
              </a:spcBef>
              <a:spcAft>
                <a:spcPts val="0"/>
              </a:spcAft>
              <a:buClr>
                <a:schemeClr val="accent1"/>
              </a:buClr>
              <a:buSzPts val="2800"/>
              <a:buFont typeface="Noto Sans Symbols"/>
              <a:buChar char="▪"/>
            </a:pPr>
            <a:r>
              <a:rPr lang="tr-TR" sz="2800" b="1" i="0" u="none" strike="noStrike" cap="none">
                <a:solidFill>
                  <a:srgbClr val="0C0C0C"/>
                </a:solidFill>
                <a:latin typeface="Arial"/>
                <a:ea typeface="Arial"/>
                <a:cs typeface="Arial"/>
                <a:sym typeface="Arial"/>
              </a:rPr>
              <a:t>Çocuk İzlem Merkezi (Balıkesir’de bulunmamakta)</a:t>
            </a:r>
            <a:endParaRPr sz="2800" b="1" i="0" u="none" strike="noStrike" cap="none">
              <a:solidFill>
                <a:srgbClr val="0C0C0C"/>
              </a:solidFill>
              <a:latin typeface="Arial"/>
              <a:ea typeface="Arial"/>
              <a:cs typeface="Arial"/>
              <a:sym typeface="Arial"/>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82"/>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3600"/>
              <a:buFont typeface="Century Gothic"/>
              <a:buNone/>
            </a:pPr>
            <a:endParaRPr sz="3600" b="0" i="0" u="none" strike="noStrike" cap="none">
              <a:solidFill>
                <a:srgbClr val="262626"/>
              </a:solidFill>
              <a:latin typeface="Century Gothic"/>
              <a:ea typeface="Century Gothic"/>
              <a:cs typeface="Century Gothic"/>
              <a:sym typeface="Century Gothic"/>
            </a:endParaRPr>
          </a:p>
        </p:txBody>
      </p:sp>
      <p:sp>
        <p:nvSpPr>
          <p:cNvPr id="553" name="Google Shape;553;p82"/>
          <p:cNvSpPr txBox="1">
            <a:spLocks noGrp="1"/>
          </p:cNvSpPr>
          <p:nvPr>
            <p:ph type="body" idx="1"/>
          </p:nvPr>
        </p:nvSpPr>
        <p:spPr>
          <a:xfrm>
            <a:off x="2329904" y="2270078"/>
            <a:ext cx="8915400" cy="3777622"/>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1"/>
              </a:buClr>
              <a:buSzPts val="1665"/>
              <a:buFont typeface="Noto Sans Symbols"/>
              <a:buNone/>
            </a:pPr>
            <a:r>
              <a:rPr lang="tr-TR" sz="1665" b="0" i="0" u="none" strike="noStrike" cap="none" dirty="0">
                <a:solidFill>
                  <a:srgbClr val="3F3F3F"/>
                </a:solidFill>
                <a:latin typeface="Century Gothic"/>
                <a:ea typeface="Century Gothic"/>
                <a:cs typeface="Century Gothic"/>
                <a:sym typeface="Century Gothic"/>
              </a:rPr>
              <a:t>                       </a:t>
            </a:r>
            <a:r>
              <a:rPr lang="tr-TR" sz="4070" b="0" i="0" u="none" strike="noStrike" cap="none" dirty="0">
                <a:solidFill>
                  <a:schemeClr val="dk1"/>
                </a:solidFill>
                <a:latin typeface="Impact"/>
                <a:ea typeface="Impact"/>
                <a:cs typeface="Impact"/>
                <a:sym typeface="Impact"/>
              </a:rPr>
              <a:t>Dinlediğiniz için teşekkür ederiz</a:t>
            </a:r>
            <a:endParaRPr/>
          </a:p>
          <a:p>
            <a:pPr marL="342900" marR="0" lvl="0" indent="-237172" algn="l" rtl="0">
              <a:lnSpc>
                <a:spcPct val="80000"/>
              </a:lnSpc>
              <a:spcBef>
                <a:spcPts val="1000"/>
              </a:spcBef>
              <a:spcAft>
                <a:spcPts val="0"/>
              </a:spcAft>
              <a:buClr>
                <a:schemeClr val="accent1"/>
              </a:buClr>
              <a:buSzPts val="1665"/>
              <a:buFont typeface="Noto Sans Symbols"/>
              <a:buNone/>
            </a:pPr>
            <a:endParaRPr sz="1665" b="0" i="0" u="none" strike="noStrike" cap="none">
              <a:solidFill>
                <a:srgbClr val="3F3F3F"/>
              </a:solidFill>
              <a:latin typeface="Century Gothic"/>
              <a:ea typeface="Century Gothic"/>
              <a:cs typeface="Century Gothic"/>
              <a:sym typeface="Century Gothic"/>
            </a:endParaRPr>
          </a:p>
          <a:p>
            <a:pPr marL="0" marR="0" lvl="0" indent="0" algn="l" rtl="0">
              <a:lnSpc>
                <a:spcPct val="80000"/>
              </a:lnSpc>
              <a:spcBef>
                <a:spcPts val="1000"/>
              </a:spcBef>
              <a:spcAft>
                <a:spcPts val="0"/>
              </a:spcAft>
              <a:buClr>
                <a:schemeClr val="accent1"/>
              </a:buClr>
              <a:buSzPts val="1665"/>
              <a:buFont typeface="Noto Sans Symbols"/>
              <a:buNone/>
            </a:pPr>
            <a:endParaRPr sz="1665" b="0" i="0" u="none" strike="noStrike" cap="none">
              <a:solidFill>
                <a:srgbClr val="3F3F3F"/>
              </a:solidFill>
              <a:latin typeface="Century Gothic"/>
              <a:ea typeface="Century Gothic"/>
              <a:cs typeface="Century Gothic"/>
              <a:sym typeface="Century Gothic"/>
            </a:endParaRPr>
          </a:p>
          <a:p>
            <a:pPr marL="0" marR="0" lvl="0" indent="0" algn="l" rtl="0">
              <a:lnSpc>
                <a:spcPct val="80000"/>
              </a:lnSpc>
              <a:spcBef>
                <a:spcPts val="1000"/>
              </a:spcBef>
              <a:spcAft>
                <a:spcPts val="0"/>
              </a:spcAft>
              <a:buClr>
                <a:schemeClr val="accent1"/>
              </a:buClr>
              <a:buSzPts val="1665"/>
              <a:buFont typeface="Noto Sans Symbols"/>
              <a:buNone/>
            </a:pPr>
            <a:r>
              <a:rPr lang="tr-TR" sz="1665" b="0" i="0" u="none" strike="noStrike" cap="none" dirty="0">
                <a:solidFill>
                  <a:srgbClr val="3F3F3F"/>
                </a:solidFill>
                <a:latin typeface="Arial"/>
                <a:ea typeface="Arial"/>
                <a:cs typeface="Arial"/>
                <a:sym typeface="Arial"/>
              </a:rPr>
              <a:t>                                                                </a:t>
            </a:r>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Arial"/>
              <a:buNone/>
            </a:pPr>
            <a:r>
              <a:rPr lang="tr-TR" sz="3600" b="1" i="0" u="none" strike="noStrike" cap="none">
                <a:solidFill>
                  <a:srgbClr val="FF0000"/>
                </a:solidFill>
                <a:latin typeface="Arial"/>
                <a:ea typeface="Arial"/>
                <a:cs typeface="Arial"/>
                <a:sym typeface="Arial"/>
              </a:rPr>
              <a:t>İhmalin Çocuk Üzerindeki Etkileri Nelerdir?</a:t>
            </a:r>
            <a:endParaRPr sz="3600" b="1" i="0" u="none" strike="noStrike" cap="none">
              <a:solidFill>
                <a:srgbClr val="FF0000"/>
              </a:solidFill>
              <a:latin typeface="Arial"/>
              <a:ea typeface="Arial"/>
              <a:cs typeface="Arial"/>
              <a:sym typeface="Arial"/>
            </a:endParaRPr>
          </a:p>
        </p:txBody>
      </p:sp>
      <p:sp>
        <p:nvSpPr>
          <p:cNvPr id="201" name="Google Shape;201;p24"/>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2775"/>
              <a:buFont typeface="Noto Sans Symbols"/>
              <a:buChar char="•"/>
            </a:pPr>
            <a:r>
              <a:rPr lang="tr-TR" sz="2775" b="1" i="0" u="none" strike="noStrike" cap="none">
                <a:solidFill>
                  <a:schemeClr val="dk1"/>
                </a:solidFill>
                <a:latin typeface="Arial"/>
                <a:ea typeface="Arial"/>
                <a:cs typeface="Arial"/>
                <a:sym typeface="Arial"/>
              </a:rPr>
              <a:t>Gelişim geriliği</a:t>
            </a:r>
            <a:endParaRPr/>
          </a:p>
          <a:p>
            <a:pPr marL="342900" marR="0" lvl="0" indent="-342900" algn="l" rtl="0">
              <a:lnSpc>
                <a:spcPct val="90000"/>
              </a:lnSpc>
              <a:spcBef>
                <a:spcPts val="1000"/>
              </a:spcBef>
              <a:spcAft>
                <a:spcPts val="0"/>
              </a:spcAft>
              <a:buClr>
                <a:schemeClr val="accent1"/>
              </a:buClr>
              <a:buSzPts val="2775"/>
              <a:buFont typeface="Noto Sans Symbols"/>
              <a:buChar char="•"/>
            </a:pPr>
            <a:r>
              <a:rPr lang="tr-TR" sz="2775" b="1" i="0" u="none" strike="noStrike" cap="none">
                <a:solidFill>
                  <a:schemeClr val="dk1"/>
                </a:solidFill>
                <a:latin typeface="Arial"/>
                <a:ea typeface="Arial"/>
                <a:cs typeface="Arial"/>
                <a:sym typeface="Arial"/>
              </a:rPr>
              <a:t>Ölüme kadar varabilen sağlık problemleri</a:t>
            </a:r>
            <a:endParaRPr/>
          </a:p>
          <a:p>
            <a:pPr marL="342900" marR="0" lvl="0" indent="-342900" algn="l" rtl="0">
              <a:lnSpc>
                <a:spcPct val="90000"/>
              </a:lnSpc>
              <a:spcBef>
                <a:spcPts val="1000"/>
              </a:spcBef>
              <a:spcAft>
                <a:spcPts val="0"/>
              </a:spcAft>
              <a:buClr>
                <a:schemeClr val="accent1"/>
              </a:buClr>
              <a:buSzPts val="2775"/>
              <a:buFont typeface="Noto Sans Symbols"/>
              <a:buChar char="•"/>
            </a:pPr>
            <a:r>
              <a:rPr lang="tr-TR" sz="2775" b="1" i="0" u="none" strike="noStrike" cap="none">
                <a:solidFill>
                  <a:schemeClr val="dk1"/>
                </a:solidFill>
                <a:latin typeface="Arial"/>
                <a:ea typeface="Arial"/>
                <a:cs typeface="Arial"/>
                <a:sym typeface="Arial"/>
              </a:rPr>
              <a:t>Davranış problemleri</a:t>
            </a:r>
            <a:endParaRPr/>
          </a:p>
          <a:p>
            <a:pPr marL="342900" marR="0" lvl="0" indent="-342900" algn="l" rtl="0">
              <a:lnSpc>
                <a:spcPct val="90000"/>
              </a:lnSpc>
              <a:spcBef>
                <a:spcPts val="1000"/>
              </a:spcBef>
              <a:spcAft>
                <a:spcPts val="0"/>
              </a:spcAft>
              <a:buClr>
                <a:schemeClr val="accent1"/>
              </a:buClr>
              <a:buSzPts val="2775"/>
              <a:buFont typeface="Noto Sans Symbols"/>
              <a:buChar char="•"/>
            </a:pPr>
            <a:r>
              <a:rPr lang="tr-TR" sz="2775" b="1" i="0" u="none" strike="noStrike" cap="none">
                <a:solidFill>
                  <a:schemeClr val="dk1"/>
                </a:solidFill>
                <a:latin typeface="Arial"/>
                <a:ea typeface="Arial"/>
                <a:cs typeface="Arial"/>
                <a:sym typeface="Arial"/>
              </a:rPr>
              <a:t>İletişim problemleri</a:t>
            </a:r>
            <a:endParaRPr/>
          </a:p>
          <a:p>
            <a:pPr marL="342900" marR="0" lvl="0" indent="-342900" algn="l" rtl="0">
              <a:lnSpc>
                <a:spcPct val="90000"/>
              </a:lnSpc>
              <a:spcBef>
                <a:spcPts val="1000"/>
              </a:spcBef>
              <a:spcAft>
                <a:spcPts val="0"/>
              </a:spcAft>
              <a:buClr>
                <a:schemeClr val="accent1"/>
              </a:buClr>
              <a:buSzPts val="2775"/>
              <a:buFont typeface="Noto Sans Symbols"/>
              <a:buChar char="•"/>
            </a:pPr>
            <a:r>
              <a:rPr lang="tr-TR" sz="2775" b="1" i="0" u="none" strike="noStrike" cap="none">
                <a:solidFill>
                  <a:schemeClr val="dk1"/>
                </a:solidFill>
                <a:latin typeface="Arial"/>
                <a:ea typeface="Arial"/>
                <a:cs typeface="Arial"/>
                <a:sym typeface="Arial"/>
              </a:rPr>
              <a:t>Yalnızlık ve korunmasızlık hissi</a:t>
            </a:r>
            <a:endParaRPr/>
          </a:p>
          <a:p>
            <a:pPr marL="342900" marR="0" lvl="0" indent="-342900" algn="l" rtl="0">
              <a:lnSpc>
                <a:spcPct val="90000"/>
              </a:lnSpc>
              <a:spcBef>
                <a:spcPts val="1000"/>
              </a:spcBef>
              <a:spcAft>
                <a:spcPts val="0"/>
              </a:spcAft>
              <a:buClr>
                <a:schemeClr val="accent1"/>
              </a:buClr>
              <a:buSzPts val="2775"/>
              <a:buFont typeface="Noto Sans Symbols"/>
              <a:buChar char="•"/>
            </a:pPr>
            <a:r>
              <a:rPr lang="tr-TR" sz="2775" b="1" i="0" u="none" strike="noStrike" cap="none">
                <a:solidFill>
                  <a:schemeClr val="dk1"/>
                </a:solidFill>
                <a:latin typeface="Arial"/>
                <a:ea typeface="Arial"/>
                <a:cs typeface="Arial"/>
                <a:sym typeface="Arial"/>
              </a:rPr>
              <a:t>Madde bağımlılığı</a:t>
            </a:r>
            <a:endParaRPr/>
          </a:p>
          <a:p>
            <a:pPr marL="342900" marR="0" lvl="0" indent="-342900" algn="l" rtl="0">
              <a:lnSpc>
                <a:spcPct val="90000"/>
              </a:lnSpc>
              <a:spcBef>
                <a:spcPts val="1000"/>
              </a:spcBef>
              <a:spcAft>
                <a:spcPts val="0"/>
              </a:spcAft>
              <a:buClr>
                <a:schemeClr val="accent1"/>
              </a:buClr>
              <a:buSzPts val="2775"/>
              <a:buFont typeface="Noto Sans Symbols"/>
              <a:buChar char="•"/>
            </a:pPr>
            <a:r>
              <a:rPr lang="tr-TR" sz="2775" b="1" i="0" u="none" strike="noStrike" cap="none">
                <a:solidFill>
                  <a:schemeClr val="dk1"/>
                </a:solidFill>
                <a:latin typeface="Arial"/>
                <a:ea typeface="Arial"/>
                <a:cs typeface="Arial"/>
                <a:sym typeface="Arial"/>
              </a:rPr>
              <a:t>Suça yönelme riski</a:t>
            </a:r>
            <a:endParaRPr/>
          </a:p>
          <a:p>
            <a:pPr marL="342900" marR="0" lvl="0" indent="-237172" algn="l" rtl="0">
              <a:lnSpc>
                <a:spcPct val="90000"/>
              </a:lnSpc>
              <a:spcBef>
                <a:spcPts val="1000"/>
              </a:spcBef>
              <a:spcAft>
                <a:spcPts val="0"/>
              </a:spcAft>
              <a:buClr>
                <a:schemeClr val="accent1"/>
              </a:buClr>
              <a:buSzPts val="1665"/>
              <a:buFont typeface="Noto Sans Symbols"/>
              <a:buNone/>
            </a:pPr>
            <a:endParaRPr sz="1665"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Çocuk İstismarı Nedir?</a:t>
            </a:r>
            <a:endParaRPr sz="4000" b="1" i="0" u="none" strike="noStrike" cap="none">
              <a:solidFill>
                <a:srgbClr val="FF0000"/>
              </a:solidFill>
              <a:latin typeface="Arial"/>
              <a:ea typeface="Arial"/>
              <a:cs typeface="Arial"/>
              <a:sym typeface="Arial"/>
            </a:endParaRPr>
          </a:p>
        </p:txBody>
      </p:sp>
      <p:sp>
        <p:nvSpPr>
          <p:cNvPr id="207" name="Google Shape;207;p25"/>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3237"/>
              <a:buFont typeface="Noto Sans Symbols"/>
              <a:buNone/>
            </a:pPr>
            <a:r>
              <a:rPr lang="tr-TR" sz="3237" b="1" i="0" u="none" strike="noStrike" cap="none">
                <a:solidFill>
                  <a:schemeClr val="dk1"/>
                </a:solidFill>
                <a:latin typeface="Arial"/>
                <a:ea typeface="Arial"/>
                <a:cs typeface="Arial"/>
                <a:sym typeface="Arial"/>
              </a:rPr>
              <a:t>0-18 yaş grubundaki çocuğun; </a:t>
            </a:r>
            <a:endParaRPr sz="3237" b="1" i="0" u="none" strike="noStrike" cap="none">
              <a:solidFill>
                <a:schemeClr val="dk1"/>
              </a:solidFill>
              <a:latin typeface="Arial"/>
              <a:ea typeface="Arial"/>
              <a:cs typeface="Arial"/>
              <a:sym typeface="Arial"/>
            </a:endParaRPr>
          </a:p>
          <a:p>
            <a:pPr marL="342900" marR="0" lvl="0" indent="-342900" algn="l" rtl="0">
              <a:lnSpc>
                <a:spcPct val="90000"/>
              </a:lnSpc>
              <a:spcBef>
                <a:spcPts val="600"/>
              </a:spcBef>
              <a:spcAft>
                <a:spcPts val="0"/>
              </a:spcAft>
              <a:buClr>
                <a:schemeClr val="accent1"/>
              </a:buClr>
              <a:buSzPts val="3237"/>
              <a:buFont typeface="Noto Sans Symbols"/>
              <a:buChar char="✓"/>
            </a:pPr>
            <a:r>
              <a:rPr lang="tr-TR" sz="3237" b="1" i="0" u="none" strike="noStrike" cap="none">
                <a:solidFill>
                  <a:schemeClr val="dk1"/>
                </a:solidFill>
                <a:latin typeface="Arial"/>
                <a:ea typeface="Arial"/>
                <a:cs typeface="Arial"/>
                <a:sym typeface="Arial"/>
              </a:rPr>
              <a:t>Sağlığını,</a:t>
            </a:r>
            <a:endParaRPr/>
          </a:p>
          <a:p>
            <a:pPr marL="342900" marR="0" lvl="0" indent="-342900" algn="l" rtl="0">
              <a:lnSpc>
                <a:spcPct val="90000"/>
              </a:lnSpc>
              <a:spcBef>
                <a:spcPts val="600"/>
              </a:spcBef>
              <a:spcAft>
                <a:spcPts val="0"/>
              </a:spcAft>
              <a:buClr>
                <a:schemeClr val="accent1"/>
              </a:buClr>
              <a:buSzPts val="3237"/>
              <a:buFont typeface="Noto Sans Symbols"/>
              <a:buChar char="✓"/>
            </a:pPr>
            <a:r>
              <a:rPr lang="tr-TR" sz="3237" b="1" i="0" u="none" strike="noStrike" cap="none">
                <a:solidFill>
                  <a:schemeClr val="dk1"/>
                </a:solidFill>
                <a:latin typeface="Arial"/>
                <a:ea typeface="Arial"/>
                <a:cs typeface="Arial"/>
                <a:sym typeface="Arial"/>
              </a:rPr>
              <a:t>Fiziksel gelişimini,</a:t>
            </a:r>
            <a:endParaRPr/>
          </a:p>
          <a:p>
            <a:pPr marL="342900" marR="0" lvl="0" indent="-342900" algn="l" rtl="0">
              <a:lnSpc>
                <a:spcPct val="90000"/>
              </a:lnSpc>
              <a:spcBef>
                <a:spcPts val="600"/>
              </a:spcBef>
              <a:spcAft>
                <a:spcPts val="0"/>
              </a:spcAft>
              <a:buClr>
                <a:schemeClr val="accent1"/>
              </a:buClr>
              <a:buSzPts val="3237"/>
              <a:buFont typeface="Noto Sans Symbols"/>
              <a:buChar char="✓"/>
            </a:pPr>
            <a:r>
              <a:rPr lang="tr-TR" sz="3237" b="1" i="0" u="none" strike="noStrike" cap="none">
                <a:solidFill>
                  <a:schemeClr val="dk1"/>
                </a:solidFill>
                <a:latin typeface="Arial"/>
                <a:ea typeface="Arial"/>
                <a:cs typeface="Arial"/>
                <a:sym typeface="Arial"/>
              </a:rPr>
              <a:t>Psiko-sosyal gelişimini</a:t>
            </a:r>
            <a:endParaRPr/>
          </a:p>
          <a:p>
            <a:pPr marL="342900" marR="0" lvl="0" indent="-342900" algn="l" rtl="0">
              <a:lnSpc>
                <a:spcPct val="90000"/>
              </a:lnSpc>
              <a:spcBef>
                <a:spcPts val="600"/>
              </a:spcBef>
              <a:spcAft>
                <a:spcPts val="0"/>
              </a:spcAft>
              <a:buClr>
                <a:schemeClr val="accent1"/>
              </a:buClr>
              <a:buSzPts val="3237"/>
              <a:buFont typeface="Noto Sans Symbols"/>
              <a:buNone/>
            </a:pPr>
            <a:r>
              <a:rPr lang="tr-TR" sz="3237" b="1" i="0" u="none" strike="noStrike" cap="none">
                <a:solidFill>
                  <a:schemeClr val="dk1"/>
                </a:solidFill>
                <a:latin typeface="Arial"/>
                <a:ea typeface="Arial"/>
                <a:cs typeface="Arial"/>
                <a:sym typeface="Arial"/>
              </a:rPr>
              <a:t>	bilerek veya bilmeyerek olumsuz etkileyen her türlü harekete “ÇOCUK İSTİSMARI” denir.</a:t>
            </a:r>
            <a:endParaRPr sz="3237" b="1" i="0" u="none" strike="noStrike" cap="none">
              <a:solidFill>
                <a:schemeClr val="dk1"/>
              </a:solidFill>
              <a:latin typeface="Arial"/>
              <a:ea typeface="Arial"/>
              <a:cs typeface="Arial"/>
              <a:sym typeface="Arial"/>
            </a:endParaRPr>
          </a:p>
          <a:p>
            <a:pPr marL="342900" marR="0" lvl="0" indent="-237172" algn="l" rtl="0">
              <a:lnSpc>
                <a:spcPct val="90000"/>
              </a:lnSpc>
              <a:spcBef>
                <a:spcPts val="1000"/>
              </a:spcBef>
              <a:spcAft>
                <a:spcPts val="0"/>
              </a:spcAft>
              <a:buClr>
                <a:schemeClr val="accent1"/>
              </a:buClr>
              <a:buSzPts val="1665"/>
              <a:buFont typeface="Noto Sans Symbols"/>
              <a:buNone/>
            </a:pPr>
            <a:endParaRPr sz="1665"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000"/>
              <a:buFont typeface="Arial"/>
              <a:buNone/>
            </a:pPr>
            <a:r>
              <a:rPr lang="tr-TR" sz="4000" b="1" i="0" u="none" strike="noStrike" cap="none">
                <a:solidFill>
                  <a:srgbClr val="FF0000"/>
                </a:solidFill>
                <a:latin typeface="Arial"/>
                <a:ea typeface="Arial"/>
                <a:cs typeface="Arial"/>
                <a:sym typeface="Arial"/>
              </a:rPr>
              <a:t>İstismar Çeşitleri Nelerdir?</a:t>
            </a:r>
            <a:endParaRPr sz="4000" b="1" i="0" u="none" strike="noStrike" cap="none">
              <a:solidFill>
                <a:srgbClr val="FF0000"/>
              </a:solidFill>
              <a:latin typeface="Arial"/>
              <a:ea typeface="Arial"/>
              <a:cs typeface="Arial"/>
              <a:sym typeface="Arial"/>
            </a:endParaRPr>
          </a:p>
        </p:txBody>
      </p:sp>
      <p:sp>
        <p:nvSpPr>
          <p:cNvPr id="213" name="Google Shape;213;p26"/>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4000"/>
              <a:buFont typeface="Noto Sans Symbols"/>
              <a:buChar char="•"/>
            </a:pPr>
            <a:r>
              <a:rPr lang="tr-TR" sz="4000" b="1" i="0" u="none" strike="noStrike" cap="none">
                <a:solidFill>
                  <a:schemeClr val="dk1"/>
                </a:solidFill>
                <a:latin typeface="Arial"/>
                <a:ea typeface="Arial"/>
                <a:cs typeface="Arial"/>
                <a:sym typeface="Arial"/>
              </a:rPr>
              <a:t>Fiziksel istismar</a:t>
            </a:r>
            <a:endParaRPr sz="4000" b="1" i="0" u="none" strike="noStrike" cap="none">
              <a:solidFill>
                <a:schemeClr val="dk1"/>
              </a:solidFill>
              <a:latin typeface="Arial"/>
              <a:ea typeface="Arial"/>
              <a:cs typeface="Arial"/>
              <a:sym typeface="Arial"/>
            </a:endParaRPr>
          </a:p>
          <a:p>
            <a:pPr marL="342900" marR="0" lvl="0" indent="-342900" algn="l" rtl="0">
              <a:spcBef>
                <a:spcPts val="975"/>
              </a:spcBef>
              <a:spcAft>
                <a:spcPts val="0"/>
              </a:spcAft>
              <a:buClr>
                <a:schemeClr val="accent1"/>
              </a:buClr>
              <a:buSzPts val="4000"/>
              <a:buFont typeface="Noto Sans Symbols"/>
              <a:buChar char="•"/>
            </a:pPr>
            <a:r>
              <a:rPr lang="tr-TR" sz="4000" b="1" i="0" u="none" strike="noStrike" cap="none">
                <a:solidFill>
                  <a:schemeClr val="dk1"/>
                </a:solidFill>
                <a:latin typeface="Arial"/>
                <a:ea typeface="Arial"/>
                <a:cs typeface="Arial"/>
                <a:sym typeface="Arial"/>
              </a:rPr>
              <a:t>Duygusal istismar</a:t>
            </a:r>
            <a:endParaRPr sz="4000" b="1" i="0" u="none" strike="noStrike" cap="none">
              <a:solidFill>
                <a:schemeClr val="dk1"/>
              </a:solidFill>
              <a:latin typeface="Arial"/>
              <a:ea typeface="Arial"/>
              <a:cs typeface="Arial"/>
              <a:sym typeface="Arial"/>
            </a:endParaRPr>
          </a:p>
          <a:p>
            <a:pPr marL="342900" marR="0" lvl="0" indent="-342900" algn="l" rtl="0">
              <a:spcBef>
                <a:spcPts val="975"/>
              </a:spcBef>
              <a:spcAft>
                <a:spcPts val="0"/>
              </a:spcAft>
              <a:buClr>
                <a:schemeClr val="accent1"/>
              </a:buClr>
              <a:buSzPts val="4000"/>
              <a:buFont typeface="Noto Sans Symbols"/>
              <a:buChar char="•"/>
            </a:pPr>
            <a:r>
              <a:rPr lang="tr-TR" sz="4000" b="1" i="0" u="none" strike="noStrike" cap="none">
                <a:solidFill>
                  <a:schemeClr val="dk1"/>
                </a:solidFill>
                <a:latin typeface="Arial"/>
                <a:ea typeface="Arial"/>
                <a:cs typeface="Arial"/>
                <a:sym typeface="Arial"/>
              </a:rPr>
              <a:t>Cinsel istismar</a:t>
            </a:r>
            <a:endParaRPr sz="4000" b="1" i="0" u="none" strike="noStrike" cap="none">
              <a:solidFill>
                <a:schemeClr val="dk1"/>
              </a:solidFill>
              <a:latin typeface="Arial"/>
              <a:ea typeface="Arial"/>
              <a:cs typeface="Arial"/>
              <a:sym typeface="Arial"/>
            </a:endParaRPr>
          </a:p>
          <a:p>
            <a:pPr marL="342900" marR="0" lvl="0" indent="-22860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2000">
        <p:pus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uman">
  <a:themeElements>
    <a:clrScheme name="Duman">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2258</Words>
  <PresentationFormat>Özel</PresentationFormat>
  <Paragraphs>310</Paragraphs>
  <Slides>63</Slides>
  <Notes>63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63</vt:i4>
      </vt:variant>
    </vt:vector>
  </HeadingPairs>
  <TitlesOfParts>
    <vt:vector size="69" baseType="lpstr">
      <vt:lpstr>Arial</vt:lpstr>
      <vt:lpstr>Century Gothic</vt:lpstr>
      <vt:lpstr>Noto Sans Symbols</vt:lpstr>
      <vt:lpstr>Calibri</vt:lpstr>
      <vt:lpstr>Impact</vt:lpstr>
      <vt:lpstr>Duman</vt:lpstr>
      <vt:lpstr>Çocuk İhmali ve İstismarı</vt:lpstr>
      <vt:lpstr>Çocuk İhmali Nedir?</vt:lpstr>
      <vt:lpstr>İhmal Çeşitleri Nelerdir?</vt:lpstr>
      <vt:lpstr>Fiziksel İhmal Nedir?</vt:lpstr>
      <vt:lpstr>Eğitimsel İhmal Nedir?</vt:lpstr>
      <vt:lpstr>Duygusal İhmal Nedir?</vt:lpstr>
      <vt:lpstr>İhmalin Çocuk Üzerindeki Etkileri Nelerdir?</vt:lpstr>
      <vt:lpstr>Çocuk İstismarı Nedir?</vt:lpstr>
      <vt:lpstr>İstismar Çeşitleri Nelerdir?</vt:lpstr>
      <vt:lpstr>Fiziksel İstismar</vt:lpstr>
      <vt:lpstr>Duygusal İstismar</vt:lpstr>
      <vt:lpstr>Duygusal İstismar Çeşitleri</vt:lpstr>
      <vt:lpstr>Belirtileri:</vt:lpstr>
      <vt:lpstr>Cinsel İstismar </vt:lpstr>
      <vt:lpstr>Cinsel İstismarcı Kim Olabilir?</vt:lpstr>
      <vt:lpstr>Cinsel İstismarcı Kim Olabilir?</vt:lpstr>
      <vt:lpstr>Cinsel İstismarcı Kim Olabilir?</vt:lpstr>
      <vt:lpstr>Kimler Cinsel İstismara Uğrar?</vt:lpstr>
      <vt:lpstr>Cinsel İstismara Maruz Kalan Çocukların Yaşa Göre Dağılımları İncelendiğinde;</vt:lpstr>
      <vt:lpstr>Risk Etmenleri (çocukla ilgili)</vt:lpstr>
      <vt:lpstr>Risk Etmenleri (aile ile ilgili)</vt:lpstr>
      <vt:lpstr>Risk Etmenleri (aile ile ilgili)</vt:lpstr>
      <vt:lpstr>Cinsel İstismara Maruz Kalan Çocuklarda Görülen Belirtiler</vt:lpstr>
      <vt:lpstr>Cinsel İstismara Maruz Kalan Çocuklarda Görülen Belirtiler</vt:lpstr>
      <vt:lpstr>Cinsel İstismara Maruz Kalan Çocuklarda Görülen Belirtiler</vt:lpstr>
      <vt:lpstr>Cinsel İstismara Maruz Kalan Çocuklarda Görülen Belirtiler</vt:lpstr>
      <vt:lpstr>Cinsel İstismara Maruz Kalan Çocuklarda Görülen Belirtiler</vt:lpstr>
      <vt:lpstr>Cinsel İstismara Maruz Kalan Çocuklarda  Görülebilen Belirtiler Nelerdir? </vt:lpstr>
      <vt:lpstr>Cinsel İstismara Maruz Kalan Çocuklarda  Görülebilen Belirtiler Nelerdir? </vt:lpstr>
      <vt:lpstr>Çocuklar Yaşadıklarını Neden Anlatmak İstemezler…</vt:lpstr>
      <vt:lpstr>Çocuklar Yaşadıklarını Neden Anlatmak İstemezler…</vt:lpstr>
      <vt:lpstr>Çocuklar Yaşadıklarını Neden Anlatmak İstemezler…</vt:lpstr>
      <vt:lpstr>Cinsel İstismar İle İlgili Doğru Bilinen Yanlışlar  </vt:lpstr>
      <vt:lpstr>Slayt 34</vt:lpstr>
      <vt:lpstr>Slayt 35</vt:lpstr>
      <vt:lpstr>Slayt 36</vt:lpstr>
      <vt:lpstr>Slayt 37</vt:lpstr>
      <vt:lpstr>1. Cinsellik Konusunda Çocuklarınızı  Bilgilendirin.</vt:lpstr>
      <vt:lpstr>2. Güvenliklerini Sağlamayı Öğretin…</vt:lpstr>
      <vt:lpstr>Güvenliklerini Sağlamayı Öğretin…</vt:lpstr>
      <vt:lpstr>Güvenliklerini Sağlamayı Öğretin…</vt:lpstr>
      <vt:lpstr>3. Bedenlerini Korumayı Öğretin…</vt:lpstr>
      <vt:lpstr>Bedenlerini Korumayı Öğretin</vt:lpstr>
      <vt:lpstr>İyi Dokunma – Kötü Dokunma</vt:lpstr>
      <vt:lpstr>İyi Dokunma</vt:lpstr>
      <vt:lpstr>Kötü Dokunma</vt:lpstr>
      <vt:lpstr>Kötü Dokunma</vt:lpstr>
      <vt:lpstr>4. ’Hayır’ Demeyi Öğretin</vt:lpstr>
      <vt:lpstr>5. Yardım İstemeyi Öğretin</vt:lpstr>
      <vt:lpstr>6. Her Zaman Sır Saklanmayacağını Öğretin</vt:lpstr>
      <vt:lpstr>Küçük Şeyler Ama Büyük Önlemler…</vt:lpstr>
      <vt:lpstr>Küçük Şeyler Ama Büyük Önlemler…</vt:lpstr>
      <vt:lpstr>Küçük Şeyler Ama Büyük Önlemler…</vt:lpstr>
      <vt:lpstr>Küçük Şeyler Ama Büyük Önlemler…</vt:lpstr>
      <vt:lpstr>Küçük Şeyler Ama Büyük Önlemler…</vt:lpstr>
      <vt:lpstr>Küçük Şeyler Ama Büyük Önlemler…</vt:lpstr>
      <vt:lpstr>Bu Bilgileri Çocuğa Verirken Çok Dikkatli Olmamız Gerekmektedir.</vt:lpstr>
      <vt:lpstr>Cinsel İstismara Uğrayanlara Nasıl Yardım Edebilirsiniz? </vt:lpstr>
      <vt:lpstr>Cinsel İstismara Uğrayanlara Nasıl Yardım Edebilirsiniz? </vt:lpstr>
      <vt:lpstr>Cinsel İstismara Uğrayanlara Nasıl Yardım Edebilirsiniz</vt:lpstr>
      <vt:lpstr>Slayt 61</vt:lpstr>
      <vt:lpstr>İhmal ve İstismar Vakaları İle Karşılaştığınızda Başvurabileceğiniz Yerler</vt:lpstr>
      <vt:lpstr>Slayt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İhmali ve İstismarı</dc:title>
  <dc:creator>USER</dc:creator>
  <cp:lastModifiedBy>USER</cp:lastModifiedBy>
  <cp:revision>2</cp:revision>
  <dcterms:modified xsi:type="dcterms:W3CDTF">2022-10-24T05:07:47Z</dcterms:modified>
</cp:coreProperties>
</file>