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6" r:id="rId4"/>
    <p:sldId id="259" r:id="rId5"/>
    <p:sldId id="258" r:id="rId6"/>
    <p:sldId id="260" r:id="rId7"/>
    <p:sldId id="261" r:id="rId8"/>
    <p:sldId id="262" r:id="rId9"/>
    <p:sldId id="264" r:id="rId10"/>
    <p:sldId id="263" r:id="rId11"/>
    <p:sldId id="265"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1944" y="-3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D9F75050-0E15-4C5B-92B0-66D068882F1F}" type="datetimeFigureOut">
              <a:rPr lang="tr-TR" smtClean="0"/>
              <a:pPr/>
              <a:t>24.10.2022</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B1DEFA8C-F947-479F-BE07-76B6B3F80BF1}"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24.10.2022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24.10.2022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24.10.2022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24.10.2022</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24.10.2022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24.10.2022</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24.10.2022</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24.10.2022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24.10.2022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24.10.2022</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B1DEFA8C-F947-479F-BE07-76B6B3F80BF1}"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D9F75050-0E15-4C5B-92B0-66D068882F1F}" type="datetimeFigureOut">
              <a:rPr lang="tr-TR" smtClean="0"/>
              <a:pPr/>
              <a:t>24.10.2022</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ANNE BABA TUTUMLARI</a:t>
            </a:r>
            <a:endParaRPr lang="tr-TR" dirty="0"/>
          </a:p>
        </p:txBody>
      </p:sp>
      <p:pic>
        <p:nvPicPr>
          <p:cNvPr id="1026" name="Picture 2" descr="C:\Users\USER\Desktop\6e8a482f-84e6-406f-84f3-79d8aa8ac6cf.jpg"/>
          <p:cNvPicPr>
            <a:picLocks noChangeAspect="1" noChangeArrowheads="1"/>
          </p:cNvPicPr>
          <p:nvPr/>
        </p:nvPicPr>
        <p:blipFill>
          <a:blip r:embed="rId2"/>
          <a:srcRect/>
          <a:stretch>
            <a:fillRect/>
          </a:stretch>
        </p:blipFill>
        <p:spPr bwMode="auto">
          <a:xfrm>
            <a:off x="3357554" y="3643314"/>
            <a:ext cx="2143140" cy="2101118"/>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Demokratik Anne Baba Tutumu: </a:t>
            </a:r>
            <a:endParaRPr lang="tr-TR" dirty="0"/>
          </a:p>
        </p:txBody>
      </p:sp>
      <p:sp>
        <p:nvSpPr>
          <p:cNvPr id="3" name="2 İçerik Yer Tutucusu"/>
          <p:cNvSpPr>
            <a:spLocks noGrp="1"/>
          </p:cNvSpPr>
          <p:nvPr>
            <p:ph sz="quarter" idx="1"/>
          </p:nvPr>
        </p:nvSpPr>
        <p:spPr>
          <a:xfrm>
            <a:off x="914400" y="1447800"/>
            <a:ext cx="3800476" cy="4572000"/>
          </a:xfrm>
        </p:spPr>
        <p:txBody>
          <a:bodyPr>
            <a:normAutofit fontScale="92500" lnSpcReduction="20000"/>
          </a:bodyPr>
          <a:lstStyle/>
          <a:p>
            <a:pPr>
              <a:buFont typeface="Wingdings" pitchFamily="2" charset="2"/>
              <a:buChar char="Ø"/>
            </a:pPr>
            <a:r>
              <a:rPr lang="tr-TR" dirty="0" smtClean="0"/>
              <a:t>Bu </a:t>
            </a:r>
            <a:r>
              <a:rPr lang="tr-TR" dirty="0" smtClean="0"/>
              <a:t>tutumda çocuk bir birey olarak kabul edilir. </a:t>
            </a:r>
            <a:endParaRPr lang="tr-TR" dirty="0" smtClean="0"/>
          </a:p>
          <a:p>
            <a:pPr>
              <a:buFont typeface="Wingdings" pitchFamily="2" charset="2"/>
              <a:buChar char="Ø"/>
            </a:pPr>
            <a:r>
              <a:rPr lang="tr-TR" dirty="0" smtClean="0"/>
              <a:t>Aile </a:t>
            </a:r>
            <a:r>
              <a:rPr lang="tr-TR" dirty="0" smtClean="0"/>
              <a:t>içi ve çocuğa özgü kararlarda onun fikirleri alınır. </a:t>
            </a:r>
            <a:endParaRPr lang="tr-TR" dirty="0" smtClean="0"/>
          </a:p>
          <a:p>
            <a:pPr>
              <a:buFont typeface="Wingdings" pitchFamily="2" charset="2"/>
              <a:buChar char="Ø"/>
            </a:pPr>
            <a:r>
              <a:rPr lang="tr-TR" dirty="0" smtClean="0"/>
              <a:t>Çocuğun </a:t>
            </a:r>
            <a:r>
              <a:rPr lang="tr-TR" dirty="0" smtClean="0"/>
              <a:t>duygu ve düşüncelerine değer verilir. </a:t>
            </a:r>
            <a:endParaRPr lang="tr-TR" dirty="0" smtClean="0"/>
          </a:p>
          <a:p>
            <a:pPr>
              <a:buFont typeface="Wingdings" pitchFamily="2" charset="2"/>
              <a:buChar char="Ø"/>
            </a:pPr>
            <a:r>
              <a:rPr lang="tr-TR" dirty="0" smtClean="0"/>
              <a:t>Bu </a:t>
            </a:r>
            <a:r>
              <a:rPr lang="tr-TR" dirty="0" smtClean="0"/>
              <a:t>tür aile ortamında yetişen çocuklar girişimci, yaratıcı, fikirlerini özgürce ifade edebilen, kuralları sorgulayıp alternatif çözüm yolları üretebilen, benlik algısı yüksek ve paylaşımcı gibi özelliklere sahip </a:t>
            </a:r>
            <a:r>
              <a:rPr lang="tr-TR" dirty="0" smtClean="0"/>
              <a:t>olurlar.</a:t>
            </a:r>
            <a:endParaRPr lang="tr-TR" dirty="0"/>
          </a:p>
        </p:txBody>
      </p:sp>
      <p:pic>
        <p:nvPicPr>
          <p:cNvPr id="15362" name="Picture 2" descr="Demokratik Anne Baba Tutumu ve ÃocuÄun KiÅiliÄine Olan YansÄ±malarÄ± -  KaynaÅlÄ± Ä°lkokulu"/>
          <p:cNvPicPr>
            <a:picLocks noChangeAspect="1" noChangeArrowheads="1"/>
          </p:cNvPicPr>
          <p:nvPr/>
        </p:nvPicPr>
        <p:blipFill>
          <a:blip r:embed="rId2"/>
          <a:srcRect/>
          <a:stretch>
            <a:fillRect/>
          </a:stretch>
        </p:blipFill>
        <p:spPr bwMode="auto">
          <a:xfrm>
            <a:off x="4786314" y="2786058"/>
            <a:ext cx="4069532" cy="2286016"/>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Demokratik Tutum:</a:t>
            </a:r>
            <a:r>
              <a:rPr lang="tr-TR" dirty="0" smtClean="0"/>
              <a:t/>
            </a:r>
            <a:br>
              <a:rPr lang="tr-TR" dirty="0" smtClean="0"/>
            </a:br>
            <a:endParaRPr lang="tr-TR" dirty="0"/>
          </a:p>
        </p:txBody>
      </p:sp>
      <p:sp>
        <p:nvSpPr>
          <p:cNvPr id="3" name="2 İçerik Yer Tutucusu"/>
          <p:cNvSpPr>
            <a:spLocks noGrp="1"/>
          </p:cNvSpPr>
          <p:nvPr>
            <p:ph sz="quarter" idx="1"/>
          </p:nvPr>
        </p:nvSpPr>
        <p:spPr>
          <a:xfrm>
            <a:off x="214282" y="785794"/>
            <a:ext cx="8929718" cy="5929354"/>
          </a:xfrm>
        </p:spPr>
        <p:txBody>
          <a:bodyPr>
            <a:normAutofit fontScale="62500" lnSpcReduction="20000"/>
          </a:bodyPr>
          <a:lstStyle/>
          <a:p>
            <a:r>
              <a:rPr lang="tr-TR" dirty="0" smtClean="0"/>
              <a:t>Çocuk </a:t>
            </a:r>
            <a:r>
              <a:rPr lang="tr-TR" dirty="0" smtClean="0"/>
              <a:t>ebeveyninin konuşması sırasında kendi fikrini söyleyebilir ,</a:t>
            </a:r>
          </a:p>
          <a:p>
            <a:r>
              <a:rPr lang="tr-TR" dirty="0" smtClean="0"/>
              <a:t>Çocuk düşüncelerini evde ebeveynden baskı korkusu olmadan rahatça açabilir ,</a:t>
            </a:r>
          </a:p>
          <a:p>
            <a:r>
              <a:rPr lang="tr-TR" dirty="0" smtClean="0"/>
              <a:t>Çocuk cinsellikle ilgili, tanrı ile ilgili sorularını , ülke ve okuldaki düzen ile ilgili eleştirilerini evde dile getirebilir .</a:t>
            </a:r>
          </a:p>
          <a:p>
            <a:r>
              <a:rPr lang="tr-TR" dirty="0" smtClean="0"/>
              <a:t>Anne baba çocuğun görüşlerine saygı duyar , onu görüşlerini ifade etmek için teşvik eder</a:t>
            </a:r>
          </a:p>
          <a:p>
            <a:r>
              <a:rPr lang="tr-TR" dirty="0" smtClean="0"/>
              <a:t>Aile için planlar yaparken genellikle çocukların tercihini öğrenir ve bunu göz önünde tutar</a:t>
            </a:r>
          </a:p>
          <a:p>
            <a:r>
              <a:rPr lang="tr-TR" dirty="0" smtClean="0"/>
              <a:t>Çocuk arkadaşlarını kendisi seçer ,</a:t>
            </a:r>
          </a:p>
          <a:p>
            <a:r>
              <a:rPr lang="tr-TR" dirty="0" smtClean="0"/>
              <a:t>Ebeveynce uygun olmayan bir ilişki söz konusu olduğunda çocukla konuşulur ,</a:t>
            </a:r>
          </a:p>
          <a:p>
            <a:r>
              <a:rPr lang="tr-TR" dirty="0" smtClean="0"/>
              <a:t>Uygun görülmeyen bir ilişkide çocuk ısrarcı olursa bu ısrarın nedenleri birlikte araştırılır ,</a:t>
            </a:r>
          </a:p>
          <a:p>
            <a:r>
              <a:rPr lang="tr-TR" dirty="0" smtClean="0"/>
              <a:t>Ebeveyn çocuğun arkadaşlarını tanımaya çalışır ,</a:t>
            </a:r>
          </a:p>
          <a:p>
            <a:r>
              <a:rPr lang="tr-TR" dirty="0" smtClean="0"/>
              <a:t>Çocuk ve arkadaşlarıyla birlikte </a:t>
            </a:r>
            <a:r>
              <a:rPr lang="tr-TR" dirty="0" smtClean="0"/>
              <a:t>faaliyette </a:t>
            </a:r>
            <a:r>
              <a:rPr lang="tr-TR" dirty="0" smtClean="0"/>
              <a:t>bulunur .</a:t>
            </a:r>
          </a:p>
          <a:p>
            <a:r>
              <a:rPr lang="tr-TR" dirty="0" smtClean="0"/>
              <a:t>Çocuk çalışma ve oyun temposunu kendisi belirler .</a:t>
            </a:r>
          </a:p>
          <a:p>
            <a:r>
              <a:rPr lang="tr-TR" dirty="0" smtClean="0"/>
              <a:t>Aile çocuğun kendi eğitimi ile ilgili girişimlerini destekler</a:t>
            </a:r>
          </a:p>
          <a:p>
            <a:r>
              <a:rPr lang="tr-TR" dirty="0" smtClean="0"/>
              <a:t>Çocuğa görevler ve aile sorumlulukları verir,</a:t>
            </a:r>
          </a:p>
          <a:p>
            <a:r>
              <a:rPr lang="tr-TR" dirty="0" smtClean="0"/>
              <a:t>Başı derde girdiğinde sorunu , yapabildiğince kendisinin çözmesini bekler ,</a:t>
            </a:r>
          </a:p>
          <a:p>
            <a:r>
              <a:rPr lang="tr-TR" dirty="0" smtClean="0"/>
              <a:t>Meraklı olması , araştırması , soru sorması için teşvik eder ,</a:t>
            </a:r>
          </a:p>
          <a:p>
            <a:r>
              <a:rPr lang="tr-TR" dirty="0" smtClean="0"/>
              <a:t>Başına gelebilecek kötü şeyler için çocuğu uyararak kontrol eder</a:t>
            </a:r>
          </a:p>
          <a:p>
            <a:r>
              <a:rPr lang="tr-TR" dirty="0" smtClean="0"/>
              <a:t>Çocuk kendisine yakışan konusunda kendisi karar verir,</a:t>
            </a:r>
          </a:p>
          <a:p>
            <a:r>
              <a:rPr lang="tr-TR" dirty="0" smtClean="0"/>
              <a:t>Çocuğun birçok kararı kendisinin vermesine izin verir</a:t>
            </a:r>
          </a:p>
          <a:p>
            <a:r>
              <a:rPr lang="tr-TR" dirty="0" smtClean="0"/>
              <a:t>Çocuğun denediği ya da başardığı şeyler için onu taktir ettiğini bilmesini sağlar ,</a:t>
            </a:r>
          </a:p>
          <a:p>
            <a:r>
              <a:rPr lang="tr-TR" dirty="0" smtClean="0"/>
              <a:t>İyi olduğu zaman çocuğu ödüllendirmenin , kötü olduğu zaman onu cezalandırmaktan daha iyi olduğunu bilir</a:t>
            </a:r>
            <a:r>
              <a:rPr lang="tr-TR" dirty="0" smtClean="0"/>
              <a:t>.</a:t>
            </a:r>
            <a:r>
              <a:rPr lang="tr-TR" dirty="0" smtClean="0"/>
              <a:t/>
            </a:r>
            <a:br>
              <a:rPr lang="tr-TR" dirty="0" smtClean="0"/>
            </a:br>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00100" y="857232"/>
            <a:ext cx="7772400" cy="1143000"/>
          </a:xfrm>
        </p:spPr>
        <p:txBody>
          <a:bodyPr>
            <a:normAutofit fontScale="90000"/>
          </a:bodyPr>
          <a:lstStyle/>
          <a:p>
            <a:r>
              <a:rPr lang="tr-TR" b="1" dirty="0" smtClean="0"/>
              <a:t>GÜVEN VERİCİ, DESTEKLEYİCİ VE DEMOKRATİK TUTUM</a:t>
            </a:r>
            <a:br>
              <a:rPr lang="tr-TR" b="1" dirty="0" smtClean="0"/>
            </a:br>
            <a:endParaRPr lang="tr-TR" dirty="0"/>
          </a:p>
        </p:txBody>
      </p:sp>
      <p:sp>
        <p:nvSpPr>
          <p:cNvPr id="3" name="2 İçerik Yer Tutucusu"/>
          <p:cNvSpPr>
            <a:spLocks noGrp="1"/>
          </p:cNvSpPr>
          <p:nvPr>
            <p:ph sz="quarter" idx="1"/>
          </p:nvPr>
        </p:nvSpPr>
        <p:spPr/>
        <p:txBody>
          <a:bodyPr>
            <a:normAutofit fontScale="62500" lnSpcReduction="20000"/>
          </a:bodyPr>
          <a:lstStyle/>
          <a:p>
            <a:r>
              <a:rPr lang="tr-TR" dirty="0" smtClean="0"/>
              <a:t>Güven </a:t>
            </a:r>
            <a:r>
              <a:rPr lang="tr-TR" dirty="0" smtClean="0"/>
              <a:t>verici, destekleyici ve demokratik tutumda çocuk her konuda desteklenir ama kurallar da vardır</a:t>
            </a:r>
            <a:r>
              <a:rPr lang="tr-TR" dirty="0" smtClean="0"/>
              <a:t>.</a:t>
            </a:r>
          </a:p>
          <a:p>
            <a:r>
              <a:rPr lang="tr-TR" dirty="0" smtClean="0"/>
              <a:t> </a:t>
            </a:r>
            <a:r>
              <a:rPr lang="tr-TR" dirty="0" smtClean="0"/>
              <a:t>Konulan kurallar dışında çocuğun dilediği gibi davranmasına izin verilir. </a:t>
            </a:r>
            <a:endParaRPr lang="tr-TR" dirty="0" smtClean="0"/>
          </a:p>
          <a:p>
            <a:r>
              <a:rPr lang="tr-TR" dirty="0" smtClean="0"/>
              <a:t>Bu </a:t>
            </a:r>
            <a:r>
              <a:rPr lang="tr-TR" dirty="0" smtClean="0"/>
              <a:t>ailede çocuk duygu ve düşüncelerini söylemesi için desteklenir. </a:t>
            </a:r>
            <a:endParaRPr lang="tr-TR" dirty="0" smtClean="0"/>
          </a:p>
          <a:p>
            <a:r>
              <a:rPr lang="tr-TR" dirty="0" smtClean="0"/>
              <a:t>Bu </a:t>
            </a:r>
            <a:r>
              <a:rPr lang="tr-TR" dirty="0" smtClean="0"/>
              <a:t>tutumda, anne baba, kabul edilen ve edilmeyen davranışları çocuğa net bir şekilde söylerler. </a:t>
            </a:r>
            <a:endParaRPr lang="tr-TR" dirty="0" smtClean="0"/>
          </a:p>
          <a:p>
            <a:r>
              <a:rPr lang="tr-TR" dirty="0" smtClean="0"/>
              <a:t>Bu </a:t>
            </a:r>
            <a:r>
              <a:rPr lang="tr-TR" dirty="0" smtClean="0"/>
              <a:t>kabul edilen ve edilmeyen davranışlar konusunda çocuğa tutarlı davranırlar. Anne de baba da aynı şekilde davranır çocuğa. </a:t>
            </a:r>
            <a:endParaRPr lang="tr-TR" dirty="0" smtClean="0"/>
          </a:p>
          <a:p>
            <a:r>
              <a:rPr lang="tr-TR" dirty="0" smtClean="0"/>
              <a:t>Çocuğun </a:t>
            </a:r>
            <a:r>
              <a:rPr lang="tr-TR" dirty="0" smtClean="0"/>
              <a:t>söz hakkı vardır her zaman kendini ifade etmesine izin verilir. </a:t>
            </a:r>
            <a:endParaRPr lang="tr-TR" dirty="0" smtClean="0"/>
          </a:p>
          <a:p>
            <a:r>
              <a:rPr lang="tr-TR" dirty="0" smtClean="0"/>
              <a:t>Hatta </a:t>
            </a:r>
            <a:r>
              <a:rPr lang="tr-TR" dirty="0" smtClean="0"/>
              <a:t>duygu ve düşüncelerini ifade etmesi için ona destek verilir. </a:t>
            </a:r>
            <a:endParaRPr lang="tr-TR" dirty="0" smtClean="0"/>
          </a:p>
          <a:p>
            <a:r>
              <a:rPr lang="tr-TR" dirty="0" smtClean="0"/>
              <a:t>Mesela </a:t>
            </a:r>
            <a:r>
              <a:rPr lang="tr-TR" dirty="0" smtClean="0"/>
              <a:t>çocuğa bir kural koyduk diyelim bu kural hakkında ne düşünüyorsun diye sorulur ya da bu kural sana ne hissettirdi diye sorulur. Özetle ne hissettiği ne düşündüğünü söylemesi için çocuğa destek verilir. Anne baba çocuğa sarılır ona sevgi gösterir. Anne baba çocukla düzenli olarak oyun oynar ona özel bir zaman ayırır.</a:t>
            </a:r>
          </a:p>
          <a:p>
            <a:r>
              <a:rPr lang="tr-TR" dirty="0" smtClean="0"/>
              <a:t>Bu tutum sayesinde çocuğun özgüveni gelişir. </a:t>
            </a:r>
            <a:endParaRPr lang="tr-TR" dirty="0" smtClean="0"/>
          </a:p>
          <a:p>
            <a:r>
              <a:rPr lang="tr-TR" dirty="0" smtClean="0"/>
              <a:t>Bu </a:t>
            </a:r>
            <a:r>
              <a:rPr lang="tr-TR" dirty="0" smtClean="0"/>
              <a:t>çocuklar kendi kararlarını kendi alan, sorumluluk sahibi başarılı bireyler olurlar. Toplum içinde duygu ve düşüncelerini </a:t>
            </a:r>
            <a:r>
              <a:rPr lang="tr-TR" dirty="0" smtClean="0"/>
              <a:t>rahatça </a:t>
            </a:r>
            <a:r>
              <a:rPr lang="tr-TR" dirty="0" smtClean="0"/>
              <a:t>söyleyebilen bireyler olma ihtimalleri çok çok çok yükselir. </a:t>
            </a:r>
            <a:endParaRPr lang="tr-TR" dirty="0" smtClean="0"/>
          </a:p>
          <a:p>
            <a:r>
              <a:rPr lang="tr-TR" dirty="0" smtClean="0"/>
              <a:t>Psikolojik </a:t>
            </a:r>
            <a:r>
              <a:rPr lang="tr-TR" dirty="0" smtClean="0"/>
              <a:t>şiddete karşı kendini koruyabilir, psikolojik şiddet yaşadığında buna nasıl son vereceğini fark eder ve uygulamaya koyar.</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Otoriter Anne Baba Tutumu: </a:t>
            </a:r>
            <a:endParaRPr lang="tr-TR" dirty="0"/>
          </a:p>
        </p:txBody>
      </p:sp>
      <p:sp>
        <p:nvSpPr>
          <p:cNvPr id="3" name="2 İçerik Yer Tutucusu"/>
          <p:cNvSpPr>
            <a:spLocks noGrp="1"/>
          </p:cNvSpPr>
          <p:nvPr>
            <p:ph sz="quarter" idx="1"/>
          </p:nvPr>
        </p:nvSpPr>
        <p:spPr>
          <a:xfrm>
            <a:off x="914400" y="1447800"/>
            <a:ext cx="4514856" cy="4572000"/>
          </a:xfrm>
        </p:spPr>
        <p:txBody>
          <a:bodyPr>
            <a:normAutofit fontScale="92500" lnSpcReduction="10000"/>
          </a:bodyPr>
          <a:lstStyle/>
          <a:p>
            <a:pPr>
              <a:buFont typeface="Wingdings" pitchFamily="2" charset="2"/>
              <a:buChar char="Ø"/>
            </a:pPr>
            <a:r>
              <a:rPr lang="tr-TR" dirty="0" smtClean="0"/>
              <a:t>Cezanın </a:t>
            </a:r>
            <a:r>
              <a:rPr lang="tr-TR" dirty="0" smtClean="0"/>
              <a:t>eşlik ettiği bu tutumda ebeveynler, çocuklarına katı kurallar koyarlar. </a:t>
            </a:r>
            <a:endParaRPr lang="tr-TR" dirty="0" smtClean="0"/>
          </a:p>
          <a:p>
            <a:pPr>
              <a:buFont typeface="Wingdings" pitchFamily="2" charset="2"/>
              <a:buChar char="Ø"/>
            </a:pPr>
            <a:r>
              <a:rPr lang="tr-TR" dirty="0" smtClean="0"/>
              <a:t>Çocuğun </a:t>
            </a:r>
            <a:r>
              <a:rPr lang="tr-TR" dirty="0" smtClean="0"/>
              <a:t>davranışları üzerinde anne babanın kontrolü fazladır. </a:t>
            </a:r>
            <a:endParaRPr lang="tr-TR" dirty="0" smtClean="0"/>
          </a:p>
          <a:p>
            <a:pPr>
              <a:buFont typeface="Wingdings" pitchFamily="2" charset="2"/>
              <a:buChar char="Ø"/>
            </a:pPr>
            <a:r>
              <a:rPr lang="tr-TR" dirty="0" smtClean="0"/>
              <a:t>   Bu </a:t>
            </a:r>
            <a:r>
              <a:rPr lang="tr-TR" dirty="0" smtClean="0"/>
              <a:t>tür tutum sergileyen ailelerde yetişen çocuklar; korkak, boyun eğen, otoriteden çekinen, kendinden istenilenden fazlasını yerine getiren, otorite kalktığında isyankar, güçsüzler karşısında saldırgan kişiler olabilirler</a:t>
            </a:r>
            <a:endParaRPr lang="tr-TR" dirty="0"/>
          </a:p>
        </p:txBody>
      </p:sp>
      <p:pic>
        <p:nvPicPr>
          <p:cNvPr id="21506" name="Picture 2" descr="Otoriter Tutum - mutlu aile mutlu Ã§ocuk"/>
          <p:cNvPicPr>
            <a:picLocks noChangeAspect="1" noChangeArrowheads="1"/>
          </p:cNvPicPr>
          <p:nvPr/>
        </p:nvPicPr>
        <p:blipFill>
          <a:blip r:embed="rId2"/>
          <a:srcRect/>
          <a:stretch>
            <a:fillRect/>
          </a:stretch>
        </p:blipFill>
        <p:spPr bwMode="auto">
          <a:xfrm>
            <a:off x="5572132" y="2357430"/>
            <a:ext cx="2743200" cy="207645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Aşırı Baskılı –Otoriter Tutum :</a:t>
            </a:r>
            <a:r>
              <a:rPr lang="tr-TR" dirty="0" smtClean="0"/>
              <a:t/>
            </a:r>
            <a:br>
              <a:rPr lang="tr-TR" dirty="0" smtClean="0"/>
            </a:br>
            <a:endParaRPr lang="tr-TR" dirty="0"/>
          </a:p>
        </p:txBody>
      </p:sp>
      <p:sp>
        <p:nvSpPr>
          <p:cNvPr id="3" name="2 İçerik Yer Tutucusu"/>
          <p:cNvSpPr>
            <a:spLocks noGrp="1"/>
          </p:cNvSpPr>
          <p:nvPr>
            <p:ph sz="quarter" idx="1"/>
          </p:nvPr>
        </p:nvSpPr>
        <p:spPr>
          <a:xfrm>
            <a:off x="500034" y="857232"/>
            <a:ext cx="8358246" cy="5715040"/>
          </a:xfrm>
        </p:spPr>
        <p:txBody>
          <a:bodyPr>
            <a:normAutofit fontScale="77500" lnSpcReduction="20000"/>
          </a:bodyPr>
          <a:lstStyle/>
          <a:p>
            <a:r>
              <a:rPr lang="tr-TR" dirty="0" smtClean="0"/>
              <a:t>Çocuk </a:t>
            </a:r>
            <a:r>
              <a:rPr lang="tr-TR" dirty="0" smtClean="0"/>
              <a:t>ebeveynin konuşmalarına </a:t>
            </a:r>
            <a:r>
              <a:rPr lang="tr-TR" dirty="0" smtClean="0"/>
              <a:t>katılmaz.</a:t>
            </a:r>
            <a:endParaRPr lang="tr-TR" dirty="0" smtClean="0"/>
          </a:p>
          <a:p>
            <a:r>
              <a:rPr lang="tr-TR" dirty="0" smtClean="0"/>
              <a:t>Babayla iletişimde çoğu kez anne tampon </a:t>
            </a:r>
            <a:r>
              <a:rPr lang="tr-TR" dirty="0" smtClean="0"/>
              <a:t>olur.</a:t>
            </a:r>
            <a:endParaRPr lang="tr-TR" dirty="0" smtClean="0"/>
          </a:p>
          <a:p>
            <a:r>
              <a:rPr lang="tr-TR" dirty="0" smtClean="0"/>
              <a:t>Sürpriz/kritik sorulara anne veya baba genellikle kaçamak cevap </a:t>
            </a:r>
            <a:r>
              <a:rPr lang="tr-TR" dirty="0" smtClean="0"/>
              <a:t>verir.</a:t>
            </a:r>
            <a:endParaRPr lang="tr-TR" dirty="0" smtClean="0"/>
          </a:p>
          <a:p>
            <a:r>
              <a:rPr lang="tr-TR" dirty="0" smtClean="0"/>
              <a:t>Çocuğun öğretmeni hakkında kötü söz söylemesine izin </a:t>
            </a:r>
            <a:r>
              <a:rPr lang="tr-TR" dirty="0" smtClean="0"/>
              <a:t>verilmez.</a:t>
            </a:r>
            <a:endParaRPr lang="tr-TR" dirty="0" smtClean="0"/>
          </a:p>
          <a:p>
            <a:r>
              <a:rPr lang="tr-TR" dirty="0" smtClean="0"/>
              <a:t>Çocuğun anne babaya kızmasına izin </a:t>
            </a:r>
            <a:r>
              <a:rPr lang="tr-TR" dirty="0" smtClean="0"/>
              <a:t>verilmez.</a:t>
            </a:r>
            <a:endParaRPr lang="tr-TR" dirty="0" smtClean="0"/>
          </a:p>
          <a:p>
            <a:r>
              <a:rPr lang="tr-TR" dirty="0" smtClean="0"/>
              <a:t>Çocuğa karşı fazla yakınlık gösterilirse çocuk zayıf karakterli olur diye </a:t>
            </a:r>
            <a:r>
              <a:rPr lang="tr-TR" dirty="0" smtClean="0"/>
              <a:t>düşünülür.</a:t>
            </a:r>
            <a:endParaRPr lang="tr-TR" dirty="0" smtClean="0"/>
          </a:p>
          <a:p>
            <a:r>
              <a:rPr lang="tr-TR" dirty="0" smtClean="0"/>
              <a:t>Kararların çocuk tarafından sorgulanmasına izin </a:t>
            </a:r>
            <a:r>
              <a:rPr lang="tr-TR" dirty="0" smtClean="0"/>
              <a:t>verilmez.</a:t>
            </a:r>
            <a:endParaRPr lang="tr-TR" dirty="0" smtClean="0"/>
          </a:p>
          <a:p>
            <a:r>
              <a:rPr lang="tr-TR" dirty="0" smtClean="0"/>
              <a:t>Çocuk ebeveynin uygun görmediği bir kimseyle arkadaşlık </a:t>
            </a:r>
            <a:r>
              <a:rPr lang="tr-TR" dirty="0" smtClean="0"/>
              <a:t>edemez.</a:t>
            </a:r>
            <a:endParaRPr lang="tr-TR" dirty="0" smtClean="0"/>
          </a:p>
          <a:p>
            <a:r>
              <a:rPr lang="tr-TR" dirty="0" smtClean="0"/>
              <a:t>Çocuk bu ilişkide ısrarcı olursa ceza </a:t>
            </a:r>
            <a:r>
              <a:rPr lang="tr-TR" dirty="0" smtClean="0"/>
              <a:t>uygulanır.</a:t>
            </a:r>
            <a:endParaRPr lang="tr-TR" dirty="0" smtClean="0"/>
          </a:p>
          <a:p>
            <a:r>
              <a:rPr lang="tr-TR" dirty="0" smtClean="0"/>
              <a:t>Hiçbir arkadaşının evine </a:t>
            </a:r>
            <a:r>
              <a:rPr lang="tr-TR" dirty="0" smtClean="0"/>
              <a:t>gidemez.</a:t>
            </a:r>
            <a:endParaRPr lang="tr-TR" dirty="0" smtClean="0"/>
          </a:p>
          <a:p>
            <a:r>
              <a:rPr lang="tr-TR" dirty="0" smtClean="0"/>
              <a:t>Fazla oyun ve spor çocuğun derslerindeki başarısını etkiler diye </a:t>
            </a:r>
            <a:r>
              <a:rPr lang="tr-TR" dirty="0" smtClean="0"/>
              <a:t>düşünür.</a:t>
            </a:r>
            <a:endParaRPr lang="tr-TR" dirty="0" smtClean="0"/>
          </a:p>
          <a:p>
            <a:r>
              <a:rPr lang="tr-TR" dirty="0" smtClean="0"/>
              <a:t>Çocuğun değil kendisinin uygun gördüğü mesleğe girmesine </a:t>
            </a:r>
            <a:r>
              <a:rPr lang="tr-TR" dirty="0" smtClean="0"/>
              <a:t>çalışır.</a:t>
            </a:r>
            <a:endParaRPr lang="tr-TR" dirty="0" smtClean="0"/>
          </a:p>
          <a:p>
            <a:r>
              <a:rPr lang="tr-TR" dirty="0" smtClean="0"/>
              <a:t>Çocuğun nerede olduğunu ve ne yaptığını bilmesi </a:t>
            </a:r>
            <a:r>
              <a:rPr lang="tr-TR" dirty="0" smtClean="0"/>
              <a:t>şarttır.</a:t>
            </a:r>
            <a:endParaRPr lang="tr-TR" dirty="0" smtClean="0"/>
          </a:p>
          <a:p>
            <a:r>
              <a:rPr lang="tr-TR" dirty="0" smtClean="0"/>
              <a:t>Çocuğun ne yediği ne kadar yediği ile yakından </a:t>
            </a:r>
            <a:r>
              <a:rPr lang="tr-TR" dirty="0" smtClean="0"/>
              <a:t>ilgilenir.</a:t>
            </a:r>
            <a:endParaRPr lang="tr-TR" dirty="0" smtClean="0"/>
          </a:p>
          <a:p>
            <a:r>
              <a:rPr lang="tr-TR" dirty="0" smtClean="0"/>
              <a:t>Çocuğa duygularını her zaman kontrol etmesini </a:t>
            </a:r>
            <a:r>
              <a:rPr lang="tr-TR" dirty="0" smtClean="0"/>
              <a:t>öğretir.</a:t>
            </a:r>
            <a:endParaRPr lang="tr-TR" dirty="0" smtClean="0"/>
          </a:p>
          <a:p>
            <a:r>
              <a:rPr lang="tr-TR" dirty="0" smtClean="0"/>
              <a:t>Çocuğun </a:t>
            </a:r>
            <a:r>
              <a:rPr lang="tr-TR" b="1" dirty="0" smtClean="0"/>
              <a:t>‘’ana-babanın bilmediği sırları olmamalıdır’’</a:t>
            </a:r>
            <a:r>
              <a:rPr lang="tr-TR" dirty="0" smtClean="0"/>
              <a:t> diye </a:t>
            </a:r>
            <a:r>
              <a:rPr lang="tr-TR" dirty="0" smtClean="0"/>
              <a:t>düşünür.</a:t>
            </a:r>
            <a:endParaRPr lang="tr-TR" dirty="0" smtClean="0"/>
          </a:p>
          <a:p>
            <a:r>
              <a:rPr lang="tr-TR" dirty="0" smtClean="0"/>
              <a:t>Fiziksel ceza en iyi disiplin şeklidir diye </a:t>
            </a:r>
            <a:r>
              <a:rPr lang="tr-TR" dirty="0" smtClean="0"/>
              <a:t>düşünür.</a:t>
            </a:r>
            <a:endParaRPr lang="tr-TR" dirty="0" smtClean="0"/>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İlgisiz ve Kayıtsız Anne Baba Tutumu: </a:t>
            </a:r>
            <a:endParaRPr lang="tr-TR" dirty="0"/>
          </a:p>
        </p:txBody>
      </p:sp>
      <p:sp>
        <p:nvSpPr>
          <p:cNvPr id="3" name="2 İçerik Yer Tutucusu"/>
          <p:cNvSpPr>
            <a:spLocks noGrp="1"/>
          </p:cNvSpPr>
          <p:nvPr>
            <p:ph sz="quarter" idx="1"/>
          </p:nvPr>
        </p:nvSpPr>
        <p:spPr>
          <a:xfrm>
            <a:off x="357158" y="1500174"/>
            <a:ext cx="4300542" cy="4572000"/>
          </a:xfrm>
        </p:spPr>
        <p:txBody>
          <a:bodyPr>
            <a:normAutofit lnSpcReduction="10000"/>
          </a:bodyPr>
          <a:lstStyle/>
          <a:p>
            <a:pPr>
              <a:buFont typeface="Wingdings" pitchFamily="2" charset="2"/>
              <a:buChar char="Ø"/>
            </a:pPr>
            <a:r>
              <a:rPr lang="tr-TR" dirty="0" smtClean="0"/>
              <a:t>İlgisiz </a:t>
            </a:r>
            <a:r>
              <a:rPr lang="tr-TR" dirty="0" smtClean="0"/>
              <a:t>ana babalar, çocuklarını aşırı ihmal ederler ve onların ilgi ve gereksinimlerine karşı kayıtsız </a:t>
            </a:r>
            <a:r>
              <a:rPr lang="tr-TR" dirty="0" smtClean="0"/>
              <a:t>davranırlar.</a:t>
            </a:r>
          </a:p>
          <a:p>
            <a:pPr>
              <a:buFont typeface="Wingdings" pitchFamily="2" charset="2"/>
              <a:buChar char="Ø"/>
            </a:pPr>
            <a:r>
              <a:rPr lang="tr-TR" dirty="0" smtClean="0"/>
              <a:t> Çocuğa </a:t>
            </a:r>
            <a:r>
              <a:rPr lang="tr-TR" dirty="0" smtClean="0"/>
              <a:t>karşı bu tutumu gösteren anne ve baba çocuğu yalnız bırakmakta, onu görmezlikten gelmekte ya da çocuğu dışlamaktadır. Bu tutumlar sonucunda ise, çocuk kendini yalnız hissetmekte ve güven duygusu sarsılmaktadır.</a:t>
            </a:r>
            <a:endParaRPr lang="tr-TR" dirty="0"/>
          </a:p>
        </p:txBody>
      </p:sp>
      <p:sp>
        <p:nvSpPr>
          <p:cNvPr id="19458" name="AutoShape 2" descr="Psikoloji Ajandam - ANNE BABA TUTUMLARI - Wattpad"/>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19460" name="AutoShape 4" descr="Psikoloji Ajandam - ANNE BABA TUTUMLARI - Wattpad"/>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19462" name="AutoShape 6" descr="Psikoloji Ajandam - ANNE BABA TUTUMLARI - Wattpad"/>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8" name="Picture 4" descr="Ä°LGÄ°SÄ°Z ANNE-BABA TUTUMU Ä°lgisiz Aile Tutumunun ÃocuÄun KiÅilik GeliÅimine  Etkileri"/>
          <p:cNvPicPr>
            <a:picLocks noChangeAspect="1" noChangeArrowheads="1"/>
          </p:cNvPicPr>
          <p:nvPr/>
        </p:nvPicPr>
        <p:blipFill>
          <a:blip r:embed="rId2"/>
          <a:srcRect/>
          <a:stretch>
            <a:fillRect/>
          </a:stretch>
        </p:blipFill>
        <p:spPr bwMode="auto">
          <a:xfrm>
            <a:off x="4357686" y="2357430"/>
            <a:ext cx="4643468" cy="2786082"/>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Serbest Anne Baba Tutumu: </a:t>
            </a:r>
            <a:endParaRPr lang="tr-TR" dirty="0"/>
          </a:p>
        </p:txBody>
      </p:sp>
      <p:sp>
        <p:nvSpPr>
          <p:cNvPr id="3" name="2 İçerik Yer Tutucusu"/>
          <p:cNvSpPr>
            <a:spLocks noGrp="1"/>
          </p:cNvSpPr>
          <p:nvPr>
            <p:ph sz="quarter" idx="1"/>
          </p:nvPr>
        </p:nvSpPr>
        <p:spPr>
          <a:xfrm>
            <a:off x="571472" y="1500174"/>
            <a:ext cx="3800476" cy="4572000"/>
          </a:xfrm>
        </p:spPr>
        <p:txBody>
          <a:bodyPr>
            <a:normAutofit fontScale="92500" lnSpcReduction="20000"/>
          </a:bodyPr>
          <a:lstStyle/>
          <a:p>
            <a:pPr>
              <a:buFont typeface="Wingdings" pitchFamily="2" charset="2"/>
              <a:buChar char="Ø"/>
            </a:pPr>
            <a:r>
              <a:rPr lang="tr-TR" dirty="0" smtClean="0"/>
              <a:t>Bu </a:t>
            </a:r>
            <a:r>
              <a:rPr lang="tr-TR" dirty="0" smtClean="0"/>
              <a:t>tutumdaki anne baba, çocuğun doğru veya yanlış hiçbir hareketine karışmaz, yanlışlarına bile </a:t>
            </a:r>
            <a:r>
              <a:rPr lang="tr-TR" dirty="0" smtClean="0"/>
              <a:t>kızmaz. </a:t>
            </a:r>
          </a:p>
          <a:p>
            <a:pPr>
              <a:buFont typeface="Wingdings" pitchFamily="2" charset="2"/>
              <a:buChar char="Ø"/>
            </a:pPr>
            <a:r>
              <a:rPr lang="tr-TR" dirty="0" smtClean="0"/>
              <a:t>Anne </a:t>
            </a:r>
            <a:r>
              <a:rPr lang="tr-TR" dirty="0" smtClean="0"/>
              <a:t>babanın isteklerinden çok çocuğun istekleri ön plandadır</a:t>
            </a:r>
            <a:r>
              <a:rPr lang="tr-TR" dirty="0" smtClean="0"/>
              <a:t>.</a:t>
            </a:r>
          </a:p>
          <a:p>
            <a:pPr>
              <a:buFont typeface="Wingdings" pitchFamily="2" charset="2"/>
              <a:buChar char="Ø"/>
            </a:pPr>
            <a:r>
              <a:rPr lang="tr-TR" dirty="0" smtClean="0"/>
              <a:t> </a:t>
            </a:r>
            <a:r>
              <a:rPr lang="tr-TR" dirty="0" smtClean="0"/>
              <a:t>Bu durum genellikle ailenin tek çocuğa sahip olması durumunda daha sık </a:t>
            </a:r>
            <a:r>
              <a:rPr lang="tr-TR" dirty="0" smtClean="0"/>
              <a:t>rastlanır. </a:t>
            </a:r>
          </a:p>
          <a:p>
            <a:pPr>
              <a:buFont typeface="Wingdings" pitchFamily="2" charset="2"/>
              <a:buChar char="Ø"/>
            </a:pPr>
            <a:r>
              <a:rPr lang="tr-TR" dirty="0" smtClean="0"/>
              <a:t>Bu </a:t>
            </a:r>
            <a:r>
              <a:rPr lang="tr-TR" dirty="0" smtClean="0"/>
              <a:t>tür aile ortamında yetişen çocuklar kendi istedikleri olmayınca hayal kırıklığına uğrarlar. </a:t>
            </a:r>
            <a:endParaRPr lang="tr-TR" dirty="0"/>
          </a:p>
        </p:txBody>
      </p:sp>
      <p:sp>
        <p:nvSpPr>
          <p:cNvPr id="20482" name="AutoShape 2" descr="Psikoloji Ajandam - ANNE BABA TUTUMLARI - Wattpad"/>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20486" name="AutoShape 6" descr="Uzman Psikolog Melis Ãzmen - SÄ±nÄ±rsÄ±z ÃzgÃ¼rlÃ¼kÃ§Ã¼ Anne-Baba Tutumu:ð¨âð©âð§  â¢ Bu tutumu gÃ¶steren ailelerde Ã§ocuÄa aÅÄ±rÄ± dÃ¼ÅkÃ¼nlÃ¼k ve aÅÄ±rÄ± hoÅgÃ¶rÃ¼  vardÄ±r. â¢ Aile Ã§ocuk iliÅkisinde sÄ±nÄ±rlar ve kurallar belli deÄildir. â¢  Ãocu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20488" name="AutoShape 8" descr="Uzman Psikolog Melis Ãzmen - SÄ±nÄ±rsÄ±z ÃzgÃ¼rlÃ¼kÃ§Ã¼ Anne-Baba Tutumu:ð¨âð©âð§  â¢ Bu tutumu gÃ¶steren ailelerde Ã§ocuÄa aÅÄ±rÄ± dÃ¼ÅkÃ¼nlÃ¼k ve aÅÄ±rÄ± hoÅgÃ¶rÃ¼  vardÄ±r. â¢ Aile Ã§ocuk iliÅkisinde sÄ±nÄ±rlar ve kurallar belli deÄildir. â¢  Ãocu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20492" name="AutoShape 12" descr="AÅÄ±rÄ± izin verici anne-baba tutumu ve patron Ã§ocuklar - DÃ¼nya Bizim KÃ¼ltÃ¼r  PortalÄ±"/>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20494" name="Picture 14" descr="https://www.dunyabizim.com/images/upload/ara_gorsel_2_8.jpeg"/>
          <p:cNvPicPr>
            <a:picLocks noChangeAspect="1" noChangeArrowheads="1"/>
          </p:cNvPicPr>
          <p:nvPr/>
        </p:nvPicPr>
        <p:blipFill>
          <a:blip r:embed="rId2"/>
          <a:srcRect/>
          <a:stretch>
            <a:fillRect/>
          </a:stretch>
        </p:blipFill>
        <p:spPr bwMode="auto">
          <a:xfrm>
            <a:off x="4572000" y="2357430"/>
            <a:ext cx="3829050" cy="28575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Dengesiz ve Kararsız Anne Baba </a:t>
            </a:r>
            <a:r>
              <a:rPr lang="tr-TR" dirty="0" smtClean="0"/>
              <a:t>Tutumu:</a:t>
            </a:r>
            <a:endParaRPr lang="tr-TR" dirty="0"/>
          </a:p>
        </p:txBody>
      </p:sp>
      <p:sp>
        <p:nvSpPr>
          <p:cNvPr id="3" name="2 İçerik Yer Tutucusu"/>
          <p:cNvSpPr>
            <a:spLocks noGrp="1"/>
          </p:cNvSpPr>
          <p:nvPr>
            <p:ph sz="quarter" idx="1"/>
          </p:nvPr>
        </p:nvSpPr>
        <p:spPr>
          <a:xfrm>
            <a:off x="914400" y="1447800"/>
            <a:ext cx="3800476" cy="4572000"/>
          </a:xfrm>
        </p:spPr>
        <p:txBody>
          <a:bodyPr>
            <a:normAutofit fontScale="77500" lnSpcReduction="20000"/>
          </a:bodyPr>
          <a:lstStyle/>
          <a:p>
            <a:pPr>
              <a:buFont typeface="Wingdings" pitchFamily="2" charset="2"/>
              <a:buChar char="Ø"/>
            </a:pPr>
            <a:r>
              <a:rPr lang="tr-TR" dirty="0" smtClean="0"/>
              <a:t>Bu </a:t>
            </a:r>
            <a:r>
              <a:rPr lang="tr-TR" dirty="0" smtClean="0"/>
              <a:t>tür anne babaların verdikleri kararlar birbiri içinde tutarsızlık göstermektedir. </a:t>
            </a:r>
            <a:endParaRPr lang="tr-TR" dirty="0" smtClean="0"/>
          </a:p>
          <a:p>
            <a:pPr>
              <a:buFont typeface="Wingdings" pitchFamily="2" charset="2"/>
              <a:buChar char="Ø"/>
            </a:pPr>
            <a:r>
              <a:rPr lang="tr-TR" dirty="0" smtClean="0"/>
              <a:t>Ebeveynlerin </a:t>
            </a:r>
            <a:r>
              <a:rPr lang="tr-TR" dirty="0" smtClean="0"/>
              <a:t>verdikleri kararlar farklılık </a:t>
            </a:r>
            <a:r>
              <a:rPr lang="tr-TR" dirty="0" smtClean="0"/>
              <a:t>göstermektedir. </a:t>
            </a:r>
          </a:p>
          <a:p>
            <a:pPr>
              <a:buFont typeface="Wingdings" pitchFamily="2" charset="2"/>
              <a:buChar char="Ø"/>
            </a:pPr>
            <a:r>
              <a:rPr lang="tr-TR" dirty="0" smtClean="0"/>
              <a:t>Ayrıca </a:t>
            </a:r>
            <a:r>
              <a:rPr lang="tr-TR" dirty="0" smtClean="0"/>
              <a:t>değişik zaman dilimlerinde verdikleri kararlarda da tutarsızlıklar görülmektedir. </a:t>
            </a:r>
            <a:endParaRPr lang="tr-TR" dirty="0" smtClean="0"/>
          </a:p>
          <a:p>
            <a:pPr>
              <a:buFont typeface="Wingdings" pitchFamily="2" charset="2"/>
              <a:buChar char="Ø"/>
            </a:pPr>
            <a:r>
              <a:rPr lang="tr-TR" dirty="0" smtClean="0"/>
              <a:t>Anne </a:t>
            </a:r>
            <a:r>
              <a:rPr lang="tr-TR" dirty="0" smtClean="0"/>
              <a:t>baba bazen aşırı hoşgörülü ve serbest, bazen engelleyici, baskıcı ve cezalandıran bir tutum içindedir. </a:t>
            </a:r>
            <a:endParaRPr lang="tr-TR" dirty="0" smtClean="0"/>
          </a:p>
          <a:p>
            <a:pPr>
              <a:buFont typeface="Wingdings" pitchFamily="2" charset="2"/>
              <a:buChar char="Ø"/>
            </a:pPr>
            <a:r>
              <a:rPr lang="tr-TR" dirty="0" smtClean="0"/>
              <a:t>Bu </a:t>
            </a:r>
            <a:r>
              <a:rPr lang="tr-TR" dirty="0" smtClean="0"/>
              <a:t>aile tutumu ile yetişen çocuklar hangi durumlarda ne şekilde davranışta bulunacağı konusunda ikilem yaşarlar.</a:t>
            </a:r>
            <a:endParaRPr lang="tr-TR" dirty="0"/>
          </a:p>
        </p:txBody>
      </p:sp>
      <p:sp>
        <p:nvSpPr>
          <p:cNvPr id="18434" name="AutoShape 2" descr="ANNE BABA TUTUMLARI"/>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7" name="6 Resim" descr="images.jpg"/>
          <p:cNvPicPr>
            <a:picLocks noChangeAspect="1"/>
          </p:cNvPicPr>
          <p:nvPr/>
        </p:nvPicPr>
        <p:blipFill>
          <a:blip r:embed="rId2"/>
          <a:stretch>
            <a:fillRect/>
          </a:stretch>
        </p:blipFill>
        <p:spPr>
          <a:xfrm>
            <a:off x="4572000" y="2143116"/>
            <a:ext cx="3358371" cy="2214578"/>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Koruyucu Anne Baba Tutumu: </a:t>
            </a:r>
            <a:endParaRPr lang="tr-TR" dirty="0"/>
          </a:p>
        </p:txBody>
      </p:sp>
      <p:sp>
        <p:nvSpPr>
          <p:cNvPr id="3" name="2 İçerik Yer Tutucusu"/>
          <p:cNvSpPr>
            <a:spLocks noGrp="1"/>
          </p:cNvSpPr>
          <p:nvPr>
            <p:ph sz="quarter" idx="1"/>
          </p:nvPr>
        </p:nvSpPr>
        <p:spPr>
          <a:xfrm>
            <a:off x="500034" y="1428736"/>
            <a:ext cx="4014790" cy="4572000"/>
          </a:xfrm>
        </p:spPr>
        <p:txBody>
          <a:bodyPr>
            <a:normAutofit fontScale="92500" lnSpcReduction="10000"/>
          </a:bodyPr>
          <a:lstStyle/>
          <a:p>
            <a:pPr>
              <a:buFont typeface="Wingdings" pitchFamily="2" charset="2"/>
              <a:buChar char="Ø"/>
            </a:pPr>
            <a:r>
              <a:rPr lang="tr-TR" dirty="0" smtClean="0"/>
              <a:t>Bu </a:t>
            </a:r>
            <a:r>
              <a:rPr lang="tr-TR" dirty="0" smtClean="0"/>
              <a:t>tutumda çocuk gereğinden fazla kontrol altındadır ve çocuğa aşırı özen gösterilir</a:t>
            </a:r>
            <a:r>
              <a:rPr lang="tr-TR" dirty="0" smtClean="0"/>
              <a:t>.</a:t>
            </a:r>
          </a:p>
          <a:p>
            <a:pPr>
              <a:buFont typeface="Wingdings" pitchFamily="2" charset="2"/>
              <a:buChar char="Ø"/>
            </a:pPr>
            <a:r>
              <a:rPr lang="tr-TR" dirty="0" smtClean="0"/>
              <a:t> </a:t>
            </a:r>
            <a:r>
              <a:rPr lang="tr-TR" dirty="0" smtClean="0"/>
              <a:t>Anne babalar çocukların üzerlerine titrerler. Bu çocuklar, olaylara seyirci kalmakta, kararlar almada güçlük çekmekte, amaçlarına ulaşmada başkalarından destek beklemekte ve problemleri onun yerine bir başkasının çözümlemesini alışkanlık haline </a:t>
            </a:r>
            <a:r>
              <a:rPr lang="tr-TR" dirty="0" smtClean="0"/>
              <a:t>getirmektedir.</a:t>
            </a:r>
            <a:endParaRPr lang="tr-TR" dirty="0"/>
          </a:p>
        </p:txBody>
      </p:sp>
      <p:pic>
        <p:nvPicPr>
          <p:cNvPr id="17410" name="Picture 2" descr="Ãocuk Psikiyatrisi - HatalÄ± Anne Baba TutumlarÄ± ile BaÅetme YollarÄ± -  DoktorTakvimi.com"/>
          <p:cNvPicPr>
            <a:picLocks noChangeAspect="1" noChangeArrowheads="1"/>
          </p:cNvPicPr>
          <p:nvPr/>
        </p:nvPicPr>
        <p:blipFill>
          <a:blip r:embed="rId2"/>
          <a:srcRect/>
          <a:stretch>
            <a:fillRect/>
          </a:stretch>
        </p:blipFill>
        <p:spPr bwMode="auto">
          <a:xfrm>
            <a:off x="4500561" y="2143116"/>
            <a:ext cx="4548219" cy="2728932"/>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Mükemmeliyetçi Anne Baba Tutumu: </a:t>
            </a:r>
            <a:endParaRPr lang="tr-TR" dirty="0"/>
          </a:p>
        </p:txBody>
      </p:sp>
      <p:sp>
        <p:nvSpPr>
          <p:cNvPr id="3" name="2 İçerik Yer Tutucusu"/>
          <p:cNvSpPr>
            <a:spLocks noGrp="1"/>
          </p:cNvSpPr>
          <p:nvPr>
            <p:ph sz="quarter" idx="1"/>
          </p:nvPr>
        </p:nvSpPr>
        <p:spPr>
          <a:xfrm>
            <a:off x="357158" y="1428736"/>
            <a:ext cx="4300542" cy="4572000"/>
          </a:xfrm>
        </p:spPr>
        <p:txBody>
          <a:bodyPr>
            <a:normAutofit fontScale="85000" lnSpcReduction="10000"/>
          </a:bodyPr>
          <a:lstStyle/>
          <a:p>
            <a:pPr>
              <a:buFont typeface="Wingdings" pitchFamily="2" charset="2"/>
              <a:buChar char="Ø"/>
            </a:pPr>
            <a:r>
              <a:rPr lang="tr-TR" dirty="0" smtClean="0"/>
              <a:t>Bu </a:t>
            </a:r>
            <a:r>
              <a:rPr lang="tr-TR" dirty="0" smtClean="0"/>
              <a:t>tür tutumu sergileyen anne babalar kendilerinin beceremediklerini, yapamadıklarını ve içinde kalan ukdeleri çocuklarında görmek isterler </a:t>
            </a:r>
            <a:r>
              <a:rPr lang="tr-TR" dirty="0" smtClean="0"/>
              <a:t>. </a:t>
            </a:r>
          </a:p>
          <a:p>
            <a:pPr>
              <a:buFont typeface="Wingdings" pitchFamily="2" charset="2"/>
              <a:buChar char="Ø"/>
            </a:pPr>
            <a:r>
              <a:rPr lang="tr-TR" dirty="0" smtClean="0"/>
              <a:t>Bu </a:t>
            </a:r>
            <a:r>
              <a:rPr lang="tr-TR" dirty="0" smtClean="0"/>
              <a:t>tutumda anne babalar, çocukların kapasitesinin üstündeki hedeflere onların ulaşmalarını katı bir tutumla isterler. </a:t>
            </a:r>
            <a:endParaRPr lang="tr-TR" dirty="0" smtClean="0"/>
          </a:p>
          <a:p>
            <a:pPr>
              <a:buFont typeface="Wingdings" pitchFamily="2" charset="2"/>
              <a:buChar char="Ø"/>
            </a:pPr>
            <a:r>
              <a:rPr lang="tr-TR" dirty="0" smtClean="0"/>
              <a:t>Çocuktan </a:t>
            </a:r>
            <a:r>
              <a:rPr lang="tr-TR" dirty="0" smtClean="0"/>
              <a:t>her şeyi mükemmel yapması beklenir. </a:t>
            </a:r>
            <a:endParaRPr lang="tr-TR" dirty="0" smtClean="0"/>
          </a:p>
          <a:p>
            <a:pPr>
              <a:buFont typeface="Wingdings" pitchFamily="2" charset="2"/>
              <a:buChar char="Ø"/>
            </a:pPr>
            <a:r>
              <a:rPr lang="tr-TR" dirty="0" smtClean="0"/>
              <a:t>Çocuk </a:t>
            </a:r>
            <a:r>
              <a:rPr lang="tr-TR" dirty="0" smtClean="0"/>
              <a:t>bu baskılar içerisinde istenileni yapamadığında başarısızlık ve güvensizlik duygusu yaşar. </a:t>
            </a:r>
            <a:endParaRPr lang="tr-TR" dirty="0"/>
          </a:p>
        </p:txBody>
      </p:sp>
      <p:pic>
        <p:nvPicPr>
          <p:cNvPr id="16388" name="Picture 4" descr="MÃ¼kemmeliyetÃ§i Anne-BabanÄ±n ÃocuÄu Olmak â¢ Psikolaj"/>
          <p:cNvPicPr>
            <a:picLocks noChangeAspect="1" noChangeArrowheads="1"/>
          </p:cNvPicPr>
          <p:nvPr/>
        </p:nvPicPr>
        <p:blipFill>
          <a:blip r:embed="rId2"/>
          <a:srcRect/>
          <a:stretch>
            <a:fillRect/>
          </a:stretch>
        </p:blipFill>
        <p:spPr bwMode="auto">
          <a:xfrm>
            <a:off x="4500562" y="1857364"/>
            <a:ext cx="3710040" cy="3357586"/>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İzin Verici Anne Baba Tutumu: </a:t>
            </a:r>
            <a:endParaRPr lang="tr-TR" dirty="0"/>
          </a:p>
        </p:txBody>
      </p:sp>
      <p:sp>
        <p:nvSpPr>
          <p:cNvPr id="3" name="2 İçerik Yer Tutucusu"/>
          <p:cNvSpPr>
            <a:spLocks noGrp="1"/>
          </p:cNvSpPr>
          <p:nvPr>
            <p:ph sz="quarter" idx="1"/>
          </p:nvPr>
        </p:nvSpPr>
        <p:spPr>
          <a:xfrm>
            <a:off x="914400" y="1447800"/>
            <a:ext cx="4229104" cy="4572000"/>
          </a:xfrm>
        </p:spPr>
        <p:txBody>
          <a:bodyPr>
            <a:normAutofit fontScale="77500" lnSpcReduction="20000"/>
          </a:bodyPr>
          <a:lstStyle/>
          <a:p>
            <a:pPr>
              <a:buFont typeface="Wingdings" pitchFamily="2" charset="2"/>
              <a:buChar char="Ø"/>
            </a:pPr>
            <a:r>
              <a:rPr lang="tr-TR" dirty="0" smtClean="0"/>
              <a:t>Bu </a:t>
            </a:r>
            <a:r>
              <a:rPr lang="tr-TR" dirty="0" smtClean="0"/>
              <a:t>tutumda çocuğa sınırlama getirme veya çocuğun kontrolü konularında bir eksiklik söz </a:t>
            </a:r>
            <a:r>
              <a:rPr lang="tr-TR" dirty="0" smtClean="0"/>
              <a:t>konusudur.</a:t>
            </a:r>
          </a:p>
          <a:p>
            <a:pPr>
              <a:buFont typeface="Wingdings" pitchFamily="2" charset="2"/>
              <a:buChar char="Ø"/>
            </a:pPr>
            <a:r>
              <a:rPr lang="tr-TR" dirty="0" smtClean="0"/>
              <a:t> </a:t>
            </a:r>
            <a:r>
              <a:rPr lang="tr-TR" dirty="0" smtClean="0"/>
              <a:t>Çocuk bu tutumda özgür bir şekilde hareket etmektedir. </a:t>
            </a:r>
            <a:endParaRPr lang="tr-TR" dirty="0" smtClean="0"/>
          </a:p>
          <a:p>
            <a:pPr>
              <a:buFont typeface="Wingdings" pitchFamily="2" charset="2"/>
              <a:buChar char="Ø"/>
            </a:pPr>
            <a:r>
              <a:rPr lang="tr-TR" dirty="0" smtClean="0"/>
              <a:t>Herhangi </a:t>
            </a:r>
            <a:r>
              <a:rPr lang="tr-TR" dirty="0" smtClean="0"/>
              <a:t>bir denetime tabi değildir</a:t>
            </a:r>
            <a:r>
              <a:rPr lang="tr-TR" dirty="0" smtClean="0"/>
              <a:t>.</a:t>
            </a:r>
          </a:p>
          <a:p>
            <a:pPr>
              <a:buFont typeface="Wingdings" pitchFamily="2" charset="2"/>
              <a:buChar char="Ø"/>
            </a:pPr>
            <a:r>
              <a:rPr lang="tr-TR" dirty="0" smtClean="0"/>
              <a:t> </a:t>
            </a:r>
            <a:r>
              <a:rPr lang="tr-TR" dirty="0" smtClean="0"/>
              <a:t>Çocuğun davranışlarına herhangi bir tepki gösterilmemesi, çocukta anne babasının kendisine karşı ilgisiz oldukları düşüncesinin yer almasına neden olabilir. </a:t>
            </a:r>
            <a:endParaRPr lang="tr-TR" dirty="0" smtClean="0"/>
          </a:p>
          <a:p>
            <a:pPr>
              <a:buFont typeface="Wingdings" pitchFamily="2" charset="2"/>
              <a:buChar char="Ø"/>
            </a:pPr>
            <a:r>
              <a:rPr lang="tr-TR" dirty="0" smtClean="0"/>
              <a:t>Bu </a:t>
            </a:r>
            <a:r>
              <a:rPr lang="tr-TR" dirty="0" smtClean="0"/>
              <a:t>tutumla yetişen çocuklar girdikleri her ortamda bu rahatlığı bulamayacağından tedirginlik ve huzursuzluk yaşarlar.</a:t>
            </a:r>
            <a:endParaRPr lang="tr-TR" dirty="0"/>
          </a:p>
        </p:txBody>
      </p:sp>
      <p:sp>
        <p:nvSpPr>
          <p:cNvPr id="14338" name="AutoShape 2" descr="REHBERLÄ°K SERVÄ°SÄ°"/>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14340" name="AutoShape 4" descr="REHBERLÄ°K SERVÄ°SÄ°"/>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6" name="Picture 10" descr="anne - baba tutumlarÄ± Yenimahalle Rehberlik ve AraÅtÄ±rma Merkezi PDF Free  Download"/>
          <p:cNvPicPr>
            <a:picLocks noChangeAspect="1" noChangeArrowheads="1"/>
          </p:cNvPicPr>
          <p:nvPr/>
        </p:nvPicPr>
        <p:blipFill>
          <a:blip r:embed="rId2"/>
          <a:srcRect/>
          <a:stretch>
            <a:fillRect/>
          </a:stretch>
        </p:blipFill>
        <p:spPr bwMode="auto">
          <a:xfrm>
            <a:off x="5105379" y="2071678"/>
            <a:ext cx="3767708" cy="2786082"/>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TotalTime>
  <Words>1045</Words>
  <PresentationFormat>Ekran Gösterisi (4:3)</PresentationFormat>
  <Paragraphs>89</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Hisse Senedi</vt:lpstr>
      <vt:lpstr>ANNE BABA TUTUMLARI</vt:lpstr>
      <vt:lpstr>Otoriter Anne Baba Tutumu: </vt:lpstr>
      <vt:lpstr>Aşırı Baskılı –Otoriter Tutum : </vt:lpstr>
      <vt:lpstr>İlgisiz ve Kayıtsız Anne Baba Tutumu: </vt:lpstr>
      <vt:lpstr>Serbest Anne Baba Tutumu: </vt:lpstr>
      <vt:lpstr>Dengesiz ve Kararsız Anne Baba Tutumu:</vt:lpstr>
      <vt:lpstr>Koruyucu Anne Baba Tutumu: </vt:lpstr>
      <vt:lpstr>Mükemmeliyetçi Anne Baba Tutumu: </vt:lpstr>
      <vt:lpstr>İzin Verici Anne Baba Tutumu: </vt:lpstr>
      <vt:lpstr>Demokratik Anne Baba Tutumu: </vt:lpstr>
      <vt:lpstr>Demokratik Tutum: </vt:lpstr>
      <vt:lpstr>GÜVEN VERİCİ, DESTEKLEYİCİ VE DEMOKRATİK TUTUM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ANNE BABA TUTUMLARI</dc:title>
  <dc:creator>USER</dc:creator>
  <cp:lastModifiedBy>USER</cp:lastModifiedBy>
  <cp:revision>2</cp:revision>
  <dcterms:created xsi:type="dcterms:W3CDTF">2022-10-24T07:07:39Z</dcterms:created>
  <dcterms:modified xsi:type="dcterms:W3CDTF">2022-10-24T10:57:37Z</dcterms:modified>
</cp:coreProperties>
</file>