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56" r:id="rId2"/>
    <p:sldId id="258" r:id="rId3"/>
    <p:sldId id="259" r:id="rId4"/>
    <p:sldId id="260" r:id="rId5"/>
    <p:sldId id="261" r:id="rId6"/>
    <p:sldId id="262" r:id="rId7"/>
    <p:sldId id="264" r:id="rId8"/>
    <p:sldId id="265" r:id="rId9"/>
    <p:sldId id="266" r:id="rId10"/>
    <p:sldId id="270"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8" r:id="rId31"/>
    <p:sldId id="286" r:id="rId32"/>
    <p:sldId id="289" r:id="rId33"/>
    <p:sldId id="290" r:id="rId34"/>
    <p:sldId id="291" r:id="rId35"/>
    <p:sldId id="296" r:id="rId36"/>
    <p:sldId id="293" r:id="rId37"/>
    <p:sldId id="294" r:id="rId38"/>
    <p:sldId id="295" r:id="rId39"/>
    <p:sldId id="297" r:id="rId40"/>
    <p:sldId id="309" r:id="rId41"/>
    <p:sldId id="298" r:id="rId42"/>
    <p:sldId id="310" r:id="rId43"/>
    <p:sldId id="299" r:id="rId44"/>
    <p:sldId id="300" r:id="rId45"/>
    <p:sldId id="301" r:id="rId46"/>
    <p:sldId id="302" r:id="rId47"/>
    <p:sldId id="303" r:id="rId48"/>
    <p:sldId id="304" r:id="rId49"/>
    <p:sldId id="311" r:id="rId50"/>
    <p:sldId id="306" r:id="rId51"/>
    <p:sldId id="307" r:id="rId52"/>
    <p:sldId id="308" r:id="rId53"/>
    <p:sldId id="312" r:id="rId54"/>
    <p:sldId id="313" r:id="rId55"/>
    <p:sldId id="314" r:id="rId56"/>
    <p:sldId id="316" r:id="rId57"/>
    <p:sldId id="315" r:id="rId58"/>
    <p:sldId id="317" r:id="rId59"/>
    <p:sldId id="324" r:id="rId60"/>
    <p:sldId id="318" r:id="rId61"/>
    <p:sldId id="319" r:id="rId62"/>
    <p:sldId id="320" r:id="rId63"/>
    <p:sldId id="321" r:id="rId64"/>
    <p:sldId id="322" r:id="rId65"/>
    <p:sldId id="323" r:id="rId66"/>
    <p:sldId id="327" r:id="rId67"/>
    <p:sldId id="325" r:id="rId68"/>
    <p:sldId id="326" r:id="rId69"/>
    <p:sldId id="328"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FBA"/>
    <a:srgbClr val="3CB688"/>
    <a:srgbClr val="F9F98B"/>
    <a:srgbClr val="BD5F75"/>
    <a:srgbClr val="88C4D2"/>
    <a:srgbClr val="C9E909"/>
    <a:srgbClr val="E3776F"/>
    <a:srgbClr val="5FDAF3"/>
    <a:srgbClr val="F8CB5A"/>
    <a:srgbClr val="D406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796027F-7875-4030-9381-8BD8C4F21935}" type="datetimeFigureOut">
              <a:rPr lang="en-US" dirty="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509A250-FF31-4206-8172-F9D3106AACB1}" type="datetimeFigureOut">
              <a:rPr lang="en-US" dirty="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10/14/2022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sz="8800" dirty="0" smtClean="0">
                <a:latin typeface="AR HERMANN" panose="02000000000000000000" pitchFamily="2" charset="0"/>
              </a:rPr>
              <a:t>STRES VE BAŞA Ç</a:t>
            </a:r>
            <a:r>
              <a:rPr lang="tr-TR" sz="8800" dirty="0" smtClean="0">
                <a:latin typeface="Curlz MT" panose="04040404050702020202" pitchFamily="82" charset="0"/>
              </a:rPr>
              <a:t>I</a:t>
            </a:r>
            <a:r>
              <a:rPr lang="tr-TR" sz="8800" dirty="0" smtClean="0">
                <a:latin typeface="AR HERMANN" panose="02000000000000000000" pitchFamily="2" charset="0"/>
              </a:rPr>
              <a:t>KMA TEKNIKLERI</a:t>
            </a:r>
            <a:endParaRPr lang="tr-TR" sz="8800" dirty="0">
              <a:latin typeface="AR HERMANN" panose="02000000000000000000" pitchFamily="2" charset="0"/>
            </a:endParaRPr>
          </a:p>
        </p:txBody>
      </p:sp>
      <p:sp>
        <p:nvSpPr>
          <p:cNvPr id="3" name="Alt Başlık 2"/>
          <p:cNvSpPr>
            <a:spLocks noGrp="1"/>
          </p:cNvSpPr>
          <p:nvPr>
            <p:ph type="subTitle" idx="1"/>
          </p:nvPr>
        </p:nvSpPr>
        <p:spPr>
          <a:xfrm>
            <a:off x="1327234" y="5241206"/>
            <a:ext cx="8825658" cy="1292116"/>
          </a:xfrm>
        </p:spPr>
        <p:txBody>
          <a:bodyPr>
            <a:normAutofit fontScale="70000" lnSpcReduction="20000"/>
          </a:bodyPr>
          <a:lstStyle/>
          <a:p>
            <a:pPr lvl="0" algn="ctr">
              <a:buClr>
                <a:srgbClr val="1E5155">
                  <a:lumMod val="40000"/>
                  <a:lumOff val="60000"/>
                </a:srgbClr>
              </a:buClr>
            </a:pPr>
            <a:r>
              <a:rPr lang="tr-TR" sz="3200" i="1" cap="none" dirty="0" smtClean="0">
                <a:solidFill>
                  <a:prstClr val="white"/>
                </a:solidFill>
              </a:rPr>
              <a:t>“</a:t>
            </a:r>
            <a:r>
              <a:rPr lang="tr-TR" sz="3200" i="1" cap="none" dirty="0">
                <a:solidFill>
                  <a:prstClr val="white"/>
                </a:solidFill>
              </a:rPr>
              <a:t>Stres nükleer enerji gibidir, faydalı veya zararlı olması size bağlıdır. Stresi kontrol </a:t>
            </a:r>
            <a:r>
              <a:rPr lang="tr-TR" sz="3200" i="1" cap="none" dirty="0" smtClean="0">
                <a:solidFill>
                  <a:prstClr val="white"/>
                </a:solidFill>
              </a:rPr>
              <a:t>etmeyi </a:t>
            </a:r>
            <a:r>
              <a:rPr lang="tr-TR" sz="3200" i="1" cap="none" dirty="0">
                <a:solidFill>
                  <a:prstClr val="white"/>
                </a:solidFill>
              </a:rPr>
              <a:t>öğrenerek, hayatı neşeli, enerji dolu ve verimli hale getirmek elinizdedir.”	</a:t>
            </a:r>
            <a:endParaRPr lang="tr-TR" sz="3200" cap="none" dirty="0">
              <a:solidFill>
                <a:prstClr val="white"/>
              </a:solidFill>
            </a:endParaRPr>
          </a:p>
          <a:p>
            <a:pPr lvl="0">
              <a:buClr>
                <a:srgbClr val="1E5155">
                  <a:lumMod val="40000"/>
                  <a:lumOff val="60000"/>
                </a:srgbClr>
              </a:buClr>
            </a:pPr>
            <a:r>
              <a:rPr lang="tr-TR" sz="3200" i="1" cap="none" dirty="0">
                <a:solidFill>
                  <a:prstClr val="white"/>
                </a:solidFill>
              </a:rPr>
              <a:t>							Donald NORFOLK</a:t>
            </a:r>
            <a:endParaRPr lang="tr-TR" sz="3200" cap="none" dirty="0">
              <a:solidFill>
                <a:prstClr val="white"/>
              </a:solidFill>
            </a:endParaRPr>
          </a:p>
          <a:p>
            <a:endParaRPr lang="tr-TR" dirty="0"/>
          </a:p>
        </p:txBody>
      </p:sp>
    </p:spTree>
    <p:extLst>
      <p:ext uri="{BB962C8B-B14F-4D97-AF65-F5344CB8AC3E}">
        <p14:creationId xmlns:p14="http://schemas.microsoft.com/office/powerpoint/2010/main" xmlns="" val="346811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4226" y="901521"/>
            <a:ext cx="8195234" cy="5333999"/>
          </a:xfrm>
        </p:spPr>
        <p:txBody>
          <a:bodyPr/>
          <a:lstStyle/>
          <a:p>
            <a:pPr algn="just">
              <a:lnSpc>
                <a:spcPct val="150000"/>
              </a:lnSpc>
            </a:pPr>
            <a:r>
              <a:rPr lang="tr-TR" dirty="0" err="1" smtClean="0"/>
              <a:t>Mahrumluk</a:t>
            </a:r>
            <a:r>
              <a:rPr lang="tr-TR" dirty="0"/>
              <a:t>, bazı hedeflere ulaşılmak istenirken karşılaşılan engellemelerin olduğu herhangi bir durumda meydana gelir</a:t>
            </a:r>
            <a:endParaRPr lang="tr-TR" dirty="0" smtClean="0"/>
          </a:p>
          <a:p>
            <a:pPr algn="just">
              <a:lnSpc>
                <a:spcPct val="150000"/>
              </a:lnSpc>
            </a:pPr>
            <a:r>
              <a:rPr lang="tr-TR" dirty="0" smtClean="0"/>
              <a:t>İç çatışma </a:t>
            </a:r>
            <a:r>
              <a:rPr lang="tr-TR" dirty="0"/>
              <a:t>iki ya da daha fazla birbirine zıt güdülenme ya da davranışsal dürtü çekişmesiyle meydana gelmektedir. </a:t>
            </a:r>
            <a:endParaRPr lang="tr-TR" dirty="0" smtClean="0"/>
          </a:p>
          <a:p>
            <a:pPr algn="just">
              <a:lnSpc>
                <a:spcPct val="150000"/>
              </a:lnSpc>
            </a:pPr>
            <a:r>
              <a:rPr lang="tr-TR" dirty="0" smtClean="0"/>
              <a:t>Hayat değişimleri birinin hayatındaki fark edilebilen ve alışma gerektiren her şey olabilir. Negatif değişimler gibi pozitif değişimler de stres yaratıcı olabilir</a:t>
            </a:r>
          </a:p>
          <a:p>
            <a:pPr algn="just">
              <a:lnSpc>
                <a:spcPct val="150000"/>
              </a:lnSpc>
            </a:pPr>
            <a:r>
              <a:rPr lang="tr-TR" dirty="0" smtClean="0"/>
              <a:t>Baskı</a:t>
            </a:r>
            <a:r>
              <a:rPr lang="tr-TR" dirty="0"/>
              <a:t>, yapılması beklenen istek ve talepleri içerir, ikiye ayrılır; performans baskısı ve uyum baskısı.</a:t>
            </a:r>
          </a:p>
        </p:txBody>
      </p:sp>
    </p:spTree>
    <p:extLst>
      <p:ext uri="{BB962C8B-B14F-4D97-AF65-F5344CB8AC3E}">
        <p14:creationId xmlns:p14="http://schemas.microsoft.com/office/powerpoint/2010/main" xmlns="" val="220345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E3776F"/>
                </a:solidFill>
              </a:rPr>
              <a:t>Strese Karşı Tepkiler</a:t>
            </a:r>
            <a:endParaRPr lang="tr-TR" b="1" dirty="0">
              <a:solidFill>
                <a:srgbClr val="E3776F"/>
              </a:solidFill>
            </a:endParaRPr>
          </a:p>
        </p:txBody>
      </p:sp>
      <p:sp>
        <p:nvSpPr>
          <p:cNvPr id="3" name="İçerik Yer Tutucusu 2"/>
          <p:cNvSpPr>
            <a:spLocks noGrp="1"/>
          </p:cNvSpPr>
          <p:nvPr>
            <p:ph sz="half" idx="1"/>
          </p:nvPr>
        </p:nvSpPr>
        <p:spPr/>
        <p:txBody>
          <a:bodyPr/>
          <a:lstStyle/>
          <a:p>
            <a:pPr algn="ctr">
              <a:lnSpc>
                <a:spcPct val="150000"/>
              </a:lnSpc>
            </a:pPr>
            <a:r>
              <a:rPr lang="tr-TR" dirty="0"/>
              <a:t>İnsanın strese karşı gösterdiği tepkiler karmaşık ve çok boyutludur. Stres insanları çeşitli düzeylerde etkiler. İnsanların strese karşı gösterdiği tepkileri; (1) duygusal tepkiler, (2) psikolojik tepkiler, (3) davranışsal tepkiler olarak üç kategoride inceleyebiliriz</a:t>
            </a:r>
            <a:r>
              <a:rPr lang="tr-TR" dirty="0" smtClean="0"/>
              <a:t>.</a:t>
            </a:r>
            <a:endParaRPr lang="tr-TR" dirty="0"/>
          </a:p>
        </p:txBody>
      </p:sp>
      <p:pic>
        <p:nvPicPr>
          <p:cNvPr id="10" name="İçerik Yer Tutucusu 9"/>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6117465" y="2266637"/>
            <a:ext cx="4687910" cy="3296841"/>
          </a:xfrm>
        </p:spPr>
      </p:pic>
    </p:spTree>
    <p:extLst>
      <p:ext uri="{BB962C8B-B14F-4D97-AF65-F5344CB8AC3E}">
        <p14:creationId xmlns:p14="http://schemas.microsoft.com/office/powerpoint/2010/main" xmlns="" val="594900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130" y="787569"/>
            <a:ext cx="9404723" cy="1400530"/>
          </a:xfrm>
        </p:spPr>
        <p:txBody>
          <a:bodyPr/>
          <a:lstStyle/>
          <a:p>
            <a:pPr algn="ctr"/>
            <a:r>
              <a:rPr lang="tr-TR" dirty="0" smtClean="0">
                <a:solidFill>
                  <a:srgbClr val="E3776F"/>
                </a:solidFill>
              </a:rPr>
              <a:t>Duygusal </a:t>
            </a:r>
            <a:r>
              <a:rPr lang="tr-TR" dirty="0">
                <a:solidFill>
                  <a:srgbClr val="E3776F"/>
                </a:solidFill>
              </a:rPr>
              <a:t>Tepkiler</a:t>
            </a:r>
            <a:r>
              <a:rPr lang="tr-TR" b="1" dirty="0"/>
              <a:t/>
            </a:r>
            <a:br>
              <a:rPr lang="tr-TR" b="1" dirty="0"/>
            </a:br>
            <a:endParaRPr lang="tr-TR" dirty="0"/>
          </a:p>
        </p:txBody>
      </p:sp>
      <p:sp>
        <p:nvSpPr>
          <p:cNvPr id="3" name="İçerik Yer Tutucusu 2"/>
          <p:cNvSpPr>
            <a:spLocks noGrp="1"/>
          </p:cNvSpPr>
          <p:nvPr>
            <p:ph idx="1"/>
          </p:nvPr>
        </p:nvSpPr>
        <p:spPr/>
        <p:txBody>
          <a:bodyPr/>
          <a:lstStyle/>
          <a:p>
            <a:pPr algn="just">
              <a:lnSpc>
                <a:spcPct val="150000"/>
              </a:lnSpc>
            </a:pPr>
            <a:r>
              <a:rPr lang="tr-TR" dirty="0" smtClean="0"/>
              <a:t>Duygular</a:t>
            </a:r>
            <a:r>
              <a:rPr lang="tr-TR" dirty="0"/>
              <a:t>, fiziksel değişikliklerin eşlik ettiği güçlü ve genellikle kontrol edilmesi güç hislerdir. İnsanlar genellikle stres altındayken duygusal davranırlar. MÖ 2100-2000 yılları arasında tarihi yazıları inceleyen bir tarih araştırmacısı, strese karşı verilen olumsuz duygusal tepkilerin milenyum çağında çok fazla değişim göstermediğini vurgulamıştır</a:t>
            </a:r>
            <a:r>
              <a:rPr lang="tr-TR" dirty="0" smtClean="0"/>
              <a:t>.</a:t>
            </a:r>
          </a:p>
          <a:p>
            <a:pPr marL="1257300" lvl="2" indent="-457200" algn="just">
              <a:lnSpc>
                <a:spcPct val="150000"/>
              </a:lnSpc>
              <a:buFont typeface="+mj-lt"/>
              <a:buAutoNum type="arabicPeriod"/>
            </a:pPr>
            <a:r>
              <a:rPr lang="tr-TR" b="1" i="1" dirty="0"/>
              <a:t>Olumsuz Duygular</a:t>
            </a:r>
          </a:p>
          <a:p>
            <a:pPr marL="1257300" lvl="2" indent="-457200" algn="just">
              <a:lnSpc>
                <a:spcPct val="150000"/>
              </a:lnSpc>
              <a:buFont typeface="+mj-lt"/>
              <a:buAutoNum type="arabicPeriod"/>
            </a:pPr>
            <a:r>
              <a:rPr lang="tr-TR" b="1" i="1" dirty="0"/>
              <a:t>Pozitif Duygular</a:t>
            </a:r>
          </a:p>
          <a:p>
            <a:pPr marL="1257300" lvl="2" indent="-457200" algn="just">
              <a:lnSpc>
                <a:spcPct val="150000"/>
              </a:lnSpc>
              <a:buFont typeface="+mj-lt"/>
              <a:buAutoNum type="arabicPeriod"/>
            </a:pPr>
            <a:r>
              <a:rPr lang="tr-TR" b="1" i="1" dirty="0"/>
              <a:t>Duygusal Uyarılmaların Etkileri</a:t>
            </a:r>
          </a:p>
          <a:p>
            <a:pPr marL="457200" indent="-457200">
              <a:buFont typeface="+mj-lt"/>
              <a:buAutoNum type="arabicPeriod"/>
            </a:pPr>
            <a:endParaRPr lang="tr-TR" dirty="0"/>
          </a:p>
          <a:p>
            <a:endParaRPr lang="tr-TR" dirty="0"/>
          </a:p>
          <a:p>
            <a:endParaRPr lang="tr-TR" dirty="0"/>
          </a:p>
        </p:txBody>
      </p:sp>
    </p:spTree>
    <p:extLst>
      <p:ext uri="{BB962C8B-B14F-4D97-AF65-F5344CB8AC3E}">
        <p14:creationId xmlns:p14="http://schemas.microsoft.com/office/powerpoint/2010/main" xmlns="" val="1564717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130" y="652388"/>
            <a:ext cx="9404723" cy="1400530"/>
          </a:xfrm>
        </p:spPr>
        <p:txBody>
          <a:bodyPr/>
          <a:lstStyle/>
          <a:p>
            <a:pPr algn="ctr"/>
            <a:r>
              <a:rPr lang="tr-TR" dirty="0">
                <a:solidFill>
                  <a:srgbClr val="E3776F"/>
                </a:solidFill>
              </a:rPr>
              <a:t>Fizyolojik Tepkiler</a:t>
            </a:r>
            <a:r>
              <a:rPr lang="tr-TR" b="1" dirty="0"/>
              <a:t/>
            </a:r>
            <a:br>
              <a:rPr lang="tr-TR" b="1" dirty="0"/>
            </a:br>
            <a:endParaRPr lang="tr-TR" dirty="0"/>
          </a:p>
        </p:txBody>
      </p:sp>
      <p:sp>
        <p:nvSpPr>
          <p:cNvPr id="3" name="İçerik Yer Tutucusu 2"/>
          <p:cNvSpPr>
            <a:spLocks noGrp="1"/>
          </p:cNvSpPr>
          <p:nvPr>
            <p:ph idx="1"/>
          </p:nvPr>
        </p:nvSpPr>
        <p:spPr/>
        <p:txBody>
          <a:bodyPr/>
          <a:lstStyle/>
          <a:p>
            <a:pPr algn="just"/>
            <a:r>
              <a:rPr lang="tr-TR" sz="2400" dirty="0"/>
              <a:t>Stres, sık sık güçlü duygusal tepkilere sebep olur. Bu tepkiler, önemli fizyolojik değişikliklerin oluşmasına neden olur. </a:t>
            </a:r>
            <a:endParaRPr lang="tr-TR" sz="2400" dirty="0" smtClean="0"/>
          </a:p>
          <a:p>
            <a:pPr marL="1257300" lvl="2" indent="-457200">
              <a:buFont typeface="+mj-lt"/>
              <a:buAutoNum type="arabicPeriod"/>
            </a:pPr>
            <a:r>
              <a:rPr lang="tr-TR" sz="2000" b="1" i="1" dirty="0"/>
              <a:t>Kavga Et ya da </a:t>
            </a:r>
            <a:r>
              <a:rPr lang="tr-TR" sz="2000" b="1" i="1" dirty="0" smtClean="0"/>
              <a:t>Kaç</a:t>
            </a:r>
          </a:p>
          <a:p>
            <a:pPr marL="1257300" lvl="2" indent="-457200">
              <a:buFont typeface="+mj-lt"/>
              <a:buAutoNum type="arabicPeriod"/>
            </a:pPr>
            <a:r>
              <a:rPr lang="tr-TR" sz="2000" b="1" i="1" dirty="0"/>
              <a:t>Genel Uyum </a:t>
            </a:r>
            <a:r>
              <a:rPr lang="tr-TR" sz="2000" b="1" i="1" dirty="0" smtClean="0"/>
              <a:t>Belirtisi</a:t>
            </a:r>
          </a:p>
          <a:p>
            <a:pPr marL="1714500" lvl="3" indent="-457200">
              <a:buFont typeface="Wingdings" panose="05000000000000000000" pitchFamily="2" charset="2"/>
              <a:buChar char="Ø"/>
            </a:pPr>
            <a:r>
              <a:rPr lang="tr-TR" sz="1800" i="1" dirty="0"/>
              <a:t>Alarm Tepkisi </a:t>
            </a:r>
          </a:p>
          <a:p>
            <a:pPr marL="1714500" lvl="3" indent="-457200">
              <a:buFont typeface="Wingdings" panose="05000000000000000000" pitchFamily="2" charset="2"/>
              <a:buChar char="Ø"/>
            </a:pPr>
            <a:r>
              <a:rPr lang="tr-TR" sz="1800" i="1" dirty="0"/>
              <a:t>Direnç Tepkisi (Savunma Geliştirme) </a:t>
            </a:r>
          </a:p>
          <a:p>
            <a:pPr marL="1714500" lvl="3" indent="-457200">
              <a:buFont typeface="Wingdings" panose="05000000000000000000" pitchFamily="2" charset="2"/>
              <a:buChar char="Ø"/>
            </a:pPr>
            <a:r>
              <a:rPr lang="tr-TR" sz="1800" i="1" dirty="0"/>
              <a:t>Tükenme Safhası</a:t>
            </a:r>
          </a:p>
          <a:p>
            <a:pPr marL="1257300" lvl="2" indent="-457200">
              <a:buFont typeface="Wingdings" panose="05000000000000000000" pitchFamily="2" charset="2"/>
              <a:buChar char="Ø"/>
            </a:pPr>
            <a:endParaRPr lang="tr-TR" b="1" i="1" dirty="0"/>
          </a:p>
          <a:p>
            <a:pPr marL="457200" indent="-457200">
              <a:buFont typeface="+mj-lt"/>
              <a:buAutoNum type="arabicPeriod"/>
            </a:pPr>
            <a:endParaRPr lang="tr-TR" b="1" i="1"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733019" y="2961877"/>
            <a:ext cx="2633668" cy="3286522"/>
          </a:xfrm>
          <a:prstGeom prst="rect">
            <a:avLst/>
          </a:prstGeom>
          <a:ln>
            <a:noFill/>
          </a:ln>
          <a:effectLst>
            <a:softEdge rad="112500"/>
          </a:effectLst>
        </p:spPr>
      </p:pic>
    </p:spTree>
    <p:extLst>
      <p:ext uri="{BB962C8B-B14F-4D97-AF65-F5344CB8AC3E}">
        <p14:creationId xmlns:p14="http://schemas.microsoft.com/office/powerpoint/2010/main" xmlns="" val="1463492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130" y="800448"/>
            <a:ext cx="9404723" cy="1400530"/>
          </a:xfrm>
        </p:spPr>
        <p:txBody>
          <a:bodyPr/>
          <a:lstStyle/>
          <a:p>
            <a:pPr algn="ctr"/>
            <a:r>
              <a:rPr lang="tr-TR" dirty="0">
                <a:solidFill>
                  <a:srgbClr val="E3776F"/>
                </a:solidFill>
              </a:rPr>
              <a:t>Davranışsal Tepkiler</a:t>
            </a:r>
            <a:r>
              <a:rPr lang="tr-TR" b="1" dirty="0"/>
              <a:t/>
            </a:r>
            <a:br>
              <a:rPr lang="tr-TR" b="1" dirty="0"/>
            </a:br>
            <a:endParaRPr lang="tr-TR" dirty="0"/>
          </a:p>
        </p:txBody>
      </p:sp>
      <p:sp>
        <p:nvSpPr>
          <p:cNvPr id="3" name="İçerik Yer Tutucusu 2"/>
          <p:cNvSpPr>
            <a:spLocks noGrp="1"/>
          </p:cNvSpPr>
          <p:nvPr>
            <p:ph idx="1"/>
          </p:nvPr>
        </p:nvSpPr>
        <p:spPr>
          <a:xfrm>
            <a:off x="1103312" y="1841680"/>
            <a:ext cx="9122513" cy="4406720"/>
          </a:xfrm>
        </p:spPr>
        <p:txBody>
          <a:bodyPr>
            <a:normAutofit/>
          </a:bodyPr>
          <a:lstStyle/>
          <a:p>
            <a:pPr algn="just">
              <a:lnSpc>
                <a:spcPct val="150000"/>
              </a:lnSpc>
            </a:pPr>
            <a:r>
              <a:rPr lang="tr-TR" dirty="0"/>
              <a:t>Stres için duygusal ve fizyolojik tepkiler genellikle büyük ölçüde otomatik olarak gelişen, istenmeye yöndedir. Ancak davranışsal düzeyde etkin mücadele ile bu duygusal ve fizyolojik tepkilerin potansiyel zararları aza indirilebilir. Stresle başa çıkabilmek için en çok davranışsal tepkiler gereklidir. Tepkilerle baş etme sağlıklı ya da sağlıksız olabilir. Örneğin, tarih sınavından kalsaydın bu stres ile (1) çalışma çabanı arttırarak, (2) özel hocadan yardım görerek, (3) kötü notun için profesörü suçlayarak ya da (4) sınıfını bırakarak başa çıkabilirdin.</a:t>
            </a:r>
          </a:p>
          <a:p>
            <a:pPr algn="just">
              <a:lnSpc>
                <a:spcPct val="150000"/>
              </a:lnSpc>
            </a:pPr>
            <a:endParaRPr lang="tr-TR" dirty="0"/>
          </a:p>
        </p:txBody>
      </p:sp>
    </p:spTree>
    <p:extLst>
      <p:ext uri="{BB962C8B-B14F-4D97-AF65-F5344CB8AC3E}">
        <p14:creationId xmlns:p14="http://schemas.microsoft.com/office/powerpoint/2010/main" xmlns="" val="116853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130" y="633022"/>
            <a:ext cx="9404723" cy="1400530"/>
          </a:xfrm>
        </p:spPr>
        <p:txBody>
          <a:bodyPr/>
          <a:lstStyle/>
          <a:p>
            <a:pPr algn="ctr"/>
            <a:r>
              <a:rPr lang="tr-TR" b="1" dirty="0" smtClean="0">
                <a:solidFill>
                  <a:srgbClr val="D40681"/>
                </a:solidFill>
              </a:rPr>
              <a:t>Stresin Potansiyel Etkileri</a:t>
            </a:r>
            <a:endParaRPr lang="tr-TR" b="1" dirty="0">
              <a:solidFill>
                <a:srgbClr val="D40681"/>
              </a:solidFill>
            </a:endParaRPr>
          </a:p>
        </p:txBody>
      </p:sp>
      <p:sp>
        <p:nvSpPr>
          <p:cNvPr id="3" name="İçerik Yer Tutucusu 2"/>
          <p:cNvSpPr>
            <a:spLocks noGrp="1"/>
          </p:cNvSpPr>
          <p:nvPr>
            <p:ph idx="1"/>
          </p:nvPr>
        </p:nvSpPr>
        <p:spPr>
          <a:xfrm>
            <a:off x="1103312" y="1853248"/>
            <a:ext cx="8946541" cy="4496037"/>
          </a:xfrm>
        </p:spPr>
        <p:txBody>
          <a:bodyPr>
            <a:normAutofit/>
          </a:bodyPr>
          <a:lstStyle/>
          <a:p>
            <a:pPr algn="just">
              <a:lnSpc>
                <a:spcPct val="150000"/>
              </a:lnSpc>
            </a:pPr>
            <a:r>
              <a:rPr lang="tr-TR" dirty="0"/>
              <a:t>Stres, kişilerde fiziksel, psikolojik, davranışsal sapmalara sebep olan, dış koşullara ve uyarıcılara karşı oluşan uyum tepkisidir. Stres, uygun nitelik ve yoğunlukta olduğunda bireyi geliştiren, tecrübe kazandıran bir uyarıcıdır. </a:t>
            </a:r>
            <a:endParaRPr lang="tr-TR" dirty="0" smtClean="0"/>
          </a:p>
          <a:p>
            <a:pPr algn="just">
              <a:lnSpc>
                <a:spcPct val="150000"/>
              </a:lnSpc>
            </a:pPr>
            <a:r>
              <a:rPr lang="tr-TR" dirty="0"/>
              <a:t>Hiç bir birey stresten etkilenmeyecek kadar güçlü değildir. Bireylerin stresten etkilenme düzeyleri farklılık göstermekte bu farklılıklarda stres sonuçlarının bireylere göre değişiklik göstermesine neden olmaktadır. Stresin kişilerin davranışları, biyolojik ve psikolojik yapıları üzerindeki sonuçlarını şu başlıklar altında ele alınabilir.</a:t>
            </a:r>
          </a:p>
          <a:p>
            <a:endParaRPr lang="tr-TR" dirty="0"/>
          </a:p>
        </p:txBody>
      </p:sp>
    </p:spTree>
    <p:extLst>
      <p:ext uri="{BB962C8B-B14F-4D97-AF65-F5344CB8AC3E}">
        <p14:creationId xmlns:p14="http://schemas.microsoft.com/office/powerpoint/2010/main" xmlns="" val="3379036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D40681"/>
                </a:solidFill>
              </a:rPr>
              <a:t>Fizyolojik Sonuçlar </a:t>
            </a:r>
            <a:r>
              <a:rPr lang="tr-TR" b="1" dirty="0"/>
              <a:t/>
            </a:r>
            <a:br>
              <a:rPr lang="tr-TR" b="1" dirty="0"/>
            </a:br>
            <a:endParaRPr lang="tr-TR" dirty="0"/>
          </a:p>
        </p:txBody>
      </p:sp>
      <p:sp>
        <p:nvSpPr>
          <p:cNvPr id="3" name="İçerik Yer Tutucusu 2"/>
          <p:cNvSpPr>
            <a:spLocks noGrp="1"/>
          </p:cNvSpPr>
          <p:nvPr>
            <p:ph sz="half" idx="2"/>
          </p:nvPr>
        </p:nvSpPr>
        <p:spPr>
          <a:xfrm>
            <a:off x="781340" y="1810251"/>
            <a:ext cx="4396339" cy="3741738"/>
          </a:xfrm>
        </p:spPr>
        <p:txBody>
          <a:bodyPr>
            <a:normAutofit fontScale="92500" lnSpcReduction="10000"/>
          </a:bodyPr>
          <a:lstStyle/>
          <a:p>
            <a:pPr algn="ctr">
              <a:lnSpc>
                <a:spcPct val="150000"/>
              </a:lnSpc>
            </a:pPr>
            <a:r>
              <a:rPr lang="tr-TR" dirty="0"/>
              <a:t> Strese neden olan etkenler karşısında organizmanın savunma mekanizması yeterli olmadığı zaman bazı fizyolojik değişiklikler meydana gelmektedir. Bu fizyolojik değişikliklerin devamlılığı sonucunda strese bağlı olarak bazı hastalıklar ortaya çıkmaktadır. Bu tür hastalıklara psikosomatik hastalıklar denilmektedir. </a:t>
            </a:r>
          </a:p>
        </p:txBody>
      </p:sp>
      <p:pic>
        <p:nvPicPr>
          <p:cNvPr id="7" name="İçerik Yer Tutucusu 6"/>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5825462" y="1"/>
            <a:ext cx="5649613" cy="6858000"/>
          </a:xfrm>
        </p:spPr>
      </p:pic>
    </p:spTree>
    <p:extLst>
      <p:ext uri="{BB962C8B-B14F-4D97-AF65-F5344CB8AC3E}">
        <p14:creationId xmlns:p14="http://schemas.microsoft.com/office/powerpoint/2010/main" xmlns="" val="1020744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528034"/>
            <a:ext cx="8946541" cy="5720365"/>
          </a:xfrm>
        </p:spPr>
        <p:txBody>
          <a:bodyPr>
            <a:normAutofit/>
          </a:bodyPr>
          <a:lstStyle/>
          <a:p>
            <a:pPr algn="just"/>
            <a:r>
              <a:rPr lang="tr-TR" sz="2400" dirty="0" smtClean="0"/>
              <a:t>Dolaşım </a:t>
            </a:r>
            <a:r>
              <a:rPr lang="tr-TR" sz="2400" dirty="0"/>
              <a:t>sistemi, kalp ve damar hastalıkları; çarpıntı, kalp atışlarında düzensizlikler ve atışlar, göğüs ağrısı, miyokart enfarktüsü, </a:t>
            </a:r>
            <a:r>
              <a:rPr lang="tr-TR" sz="2400" dirty="0" err="1"/>
              <a:t>hiper</a:t>
            </a:r>
            <a:r>
              <a:rPr lang="tr-TR" sz="2400" dirty="0"/>
              <a:t> tansiyon.</a:t>
            </a:r>
          </a:p>
          <a:p>
            <a:pPr algn="just"/>
            <a:r>
              <a:rPr lang="tr-TR" sz="2400" dirty="0" smtClean="0"/>
              <a:t>Solunum </a:t>
            </a:r>
            <a:r>
              <a:rPr lang="tr-TR" sz="2400" dirty="0"/>
              <a:t>sistemi hastalıkları; aşırı soluk alıp verme, </a:t>
            </a:r>
            <a:r>
              <a:rPr lang="tr-TR" sz="2400" dirty="0" err="1"/>
              <a:t>bronşiyal</a:t>
            </a:r>
            <a:r>
              <a:rPr lang="tr-TR" sz="2400" dirty="0"/>
              <a:t> astım.</a:t>
            </a:r>
          </a:p>
          <a:p>
            <a:pPr algn="just"/>
            <a:r>
              <a:rPr lang="tr-TR" sz="2400" dirty="0" smtClean="0"/>
              <a:t>Sindirim </a:t>
            </a:r>
            <a:r>
              <a:rPr lang="tr-TR" sz="2400" dirty="0"/>
              <a:t>sistemi hastalıkları; iştahın kesilmesi, aşırı yemek yeme, hazımsızlık, gastrit ve ülser gibi hastalıklar. </a:t>
            </a:r>
          </a:p>
          <a:p>
            <a:pPr algn="just"/>
            <a:r>
              <a:rPr lang="tr-TR" sz="2400" dirty="0" smtClean="0"/>
              <a:t>Üreme </a:t>
            </a:r>
            <a:r>
              <a:rPr lang="tr-TR" sz="2400" dirty="0"/>
              <a:t>sistemi hastalıkları; cinsel iktidarsızlık, soğukluk.</a:t>
            </a:r>
          </a:p>
          <a:p>
            <a:pPr algn="just"/>
            <a:r>
              <a:rPr lang="tr-TR" sz="2400" dirty="0" smtClean="0"/>
              <a:t>İç </a:t>
            </a:r>
            <a:r>
              <a:rPr lang="tr-TR" sz="2400" dirty="0"/>
              <a:t>salgı bezi hastalıkları; </a:t>
            </a:r>
            <a:r>
              <a:rPr lang="tr-TR" sz="2400" dirty="0" err="1"/>
              <a:t>hipertiroid</a:t>
            </a:r>
            <a:r>
              <a:rPr lang="tr-TR" sz="2400" dirty="0"/>
              <a:t>, şeker hastalığı.</a:t>
            </a:r>
          </a:p>
          <a:p>
            <a:pPr algn="just"/>
            <a:r>
              <a:rPr lang="tr-TR" sz="2400" dirty="0" smtClean="0"/>
              <a:t>Deri </a:t>
            </a:r>
            <a:r>
              <a:rPr lang="tr-TR" sz="2400" dirty="0"/>
              <a:t>hastalıkları; kurdeşen, egzama, sedef hastalıkları, saç ve kıl dökülmesi.</a:t>
            </a:r>
          </a:p>
          <a:p>
            <a:pPr algn="just"/>
            <a:r>
              <a:rPr lang="tr-TR" sz="2400" dirty="0" smtClean="0"/>
              <a:t>Hareket </a:t>
            </a:r>
            <a:r>
              <a:rPr lang="tr-TR" sz="2400" dirty="0"/>
              <a:t>sistemi hastalıkları; kireçlenme, kas gerilmesine bağlı hastalıklar, migren, kronik baş ağrıları.</a:t>
            </a:r>
          </a:p>
          <a:p>
            <a:endParaRPr lang="tr-TR" dirty="0"/>
          </a:p>
        </p:txBody>
      </p:sp>
    </p:spTree>
    <p:extLst>
      <p:ext uri="{BB962C8B-B14F-4D97-AF65-F5344CB8AC3E}">
        <p14:creationId xmlns:p14="http://schemas.microsoft.com/office/powerpoint/2010/main" xmlns="" val="1990942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D40681"/>
                </a:solidFill>
              </a:rPr>
              <a:t>Psikolojik </a:t>
            </a:r>
            <a:r>
              <a:rPr lang="tr-TR" dirty="0" smtClean="0">
                <a:solidFill>
                  <a:srgbClr val="D40681"/>
                </a:solidFill>
              </a:rPr>
              <a:t>Sonuçlar</a:t>
            </a:r>
            <a:endParaRPr lang="tr-TR" dirty="0"/>
          </a:p>
        </p:txBody>
      </p:sp>
      <p:sp>
        <p:nvSpPr>
          <p:cNvPr id="3" name="İçerik Yer Tutucusu 2"/>
          <p:cNvSpPr>
            <a:spLocks noGrp="1"/>
          </p:cNvSpPr>
          <p:nvPr>
            <p:ph idx="1"/>
          </p:nvPr>
        </p:nvSpPr>
        <p:spPr/>
        <p:txBody>
          <a:bodyPr>
            <a:normAutofit/>
          </a:bodyPr>
          <a:lstStyle/>
          <a:p>
            <a:pPr algn="ctr">
              <a:lnSpc>
                <a:spcPct val="150000"/>
              </a:lnSpc>
            </a:pPr>
            <a:r>
              <a:rPr lang="tr-TR" sz="2400" dirty="0"/>
              <a:t> Stresin, kişinin fizyolojik yapısında olduğu gibi psikolojik yapıları üzerinde de bazı olumsuz sonuçları bulunmaktadır. Stresin neden olduğu fizyolojik etkilere karşı organizma, birtakım duygusal tepkiler vererek, stresle baş etmeye çalışır. </a:t>
            </a:r>
          </a:p>
        </p:txBody>
      </p:sp>
    </p:spTree>
    <p:extLst>
      <p:ext uri="{BB962C8B-B14F-4D97-AF65-F5344CB8AC3E}">
        <p14:creationId xmlns:p14="http://schemas.microsoft.com/office/powerpoint/2010/main" xmlns="" val="2299486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4952" y="484714"/>
            <a:ext cx="3401064" cy="1447800"/>
          </a:xfrm>
        </p:spPr>
        <p:txBody>
          <a:bodyPr/>
          <a:lstStyle/>
          <a:p>
            <a:r>
              <a:rPr lang="tr-TR" sz="4400" b="1" i="1" dirty="0">
                <a:solidFill>
                  <a:srgbClr val="D40681"/>
                </a:solidFill>
                <a:latin typeface="Curlz MT" panose="04040404050702020202" pitchFamily="82" charset="0"/>
              </a:rPr>
              <a:t>Depresyon</a:t>
            </a:r>
            <a:r>
              <a:rPr lang="tr-TR" b="1" i="1" dirty="0"/>
              <a:t/>
            </a:r>
            <a:br>
              <a:rPr lang="tr-TR" b="1" i="1" dirty="0"/>
            </a:b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954592" y="1495142"/>
            <a:ext cx="4250028" cy="3970167"/>
          </a:xfrm>
          <a:prstGeom prst="rect">
            <a:avLst/>
          </a:prstGeom>
          <a:ln>
            <a:noFill/>
          </a:ln>
          <a:effectLst>
            <a:softEdge rad="112500"/>
          </a:effectLst>
        </p:spPr>
      </p:pic>
      <p:sp>
        <p:nvSpPr>
          <p:cNvPr id="5" name="Metin Yer Tutucusu 4"/>
          <p:cNvSpPr>
            <a:spLocks noGrp="1"/>
          </p:cNvSpPr>
          <p:nvPr>
            <p:ph type="body" sz="half" idx="2"/>
          </p:nvPr>
        </p:nvSpPr>
        <p:spPr>
          <a:xfrm>
            <a:off x="1017431" y="1659228"/>
            <a:ext cx="4649273" cy="4921876"/>
          </a:xfrm>
        </p:spPr>
        <p:txBody>
          <a:bodyPr>
            <a:normAutofit/>
          </a:bodyPr>
          <a:lstStyle/>
          <a:p>
            <a:pPr>
              <a:lnSpc>
                <a:spcPct val="150000"/>
              </a:lnSpc>
            </a:pPr>
            <a:r>
              <a:rPr lang="tr-TR" sz="1600" dirty="0"/>
              <a:t>Kişilerin çöküntü ve bunalım hallerini, sıkıntısını, huzursuzluğunu, üzüntüsünü, tedirginliğini, üşengeçliğini, enerji kaybını anlatmak için kullanılan bir kavram olan depresyonun, sanayileşme ve kentleşmenin getirdiği çekişme, yüksek tempoda çalıma zorunluluğu, kişiler arası ilişkilerin zayıflaması ve beklentilerin artması neticesinde son yıllarda giderek artan bir ruhsal rahatsızlık olduğu görülmektedir.</a:t>
            </a:r>
          </a:p>
          <a:p>
            <a:endParaRPr lang="tr-TR" sz="1600" dirty="0"/>
          </a:p>
        </p:txBody>
      </p:sp>
    </p:spTree>
    <p:extLst>
      <p:ext uri="{BB962C8B-B14F-4D97-AF65-F5344CB8AC3E}">
        <p14:creationId xmlns:p14="http://schemas.microsoft.com/office/powerpoint/2010/main" xmlns="" val="309457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57148" y="3541297"/>
            <a:ext cx="4385913" cy="2918626"/>
          </a:xfrm>
          <a:prstGeom prst="ellipse">
            <a:avLst/>
          </a:prstGeom>
          <a:ln>
            <a:noFill/>
          </a:ln>
          <a:effectLst>
            <a:softEdge rad="112500"/>
          </a:effectLst>
        </p:spPr>
      </p:pic>
      <p:sp>
        <p:nvSpPr>
          <p:cNvPr id="4" name="Oval Belirtme Çizgisi 3"/>
          <p:cNvSpPr/>
          <p:nvPr/>
        </p:nvSpPr>
        <p:spPr>
          <a:xfrm>
            <a:off x="4250029" y="202233"/>
            <a:ext cx="5988676" cy="3897122"/>
          </a:xfrm>
          <a:prstGeom prst="wedgeEllipseCallout">
            <a:avLst>
              <a:gd name="adj1" fmla="val -46424"/>
              <a:gd name="adj2" fmla="val 45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Arabadasınız ve okuldan eve doğru gidiyorsunuz. Trafik gerçekten berbat. Bir motosikletli neredeyse tamponuna çarparak senin şeridine girmeye çalışıyor. Bugün çalışmanız gereken dönem ödevini düşündükçe midenize kramplar giriyor. Hayatınızda stresin hiç bitmeyeceğini anlıyorsunuz.</a:t>
            </a:r>
            <a:endParaRPr lang="tr-TR" dirty="0"/>
          </a:p>
        </p:txBody>
      </p:sp>
    </p:spTree>
    <p:extLst>
      <p:ext uri="{BB962C8B-B14F-4D97-AF65-F5344CB8AC3E}">
        <p14:creationId xmlns:p14="http://schemas.microsoft.com/office/powerpoint/2010/main" xmlns="" val="2631644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2843" y="772367"/>
            <a:ext cx="5092906" cy="1574808"/>
          </a:xfrm>
        </p:spPr>
        <p:txBody>
          <a:bodyPr/>
          <a:lstStyle/>
          <a:p>
            <a:r>
              <a:rPr lang="tr-TR" b="1" i="1" dirty="0">
                <a:solidFill>
                  <a:srgbClr val="D40681"/>
                </a:solidFill>
                <a:latin typeface="Curlz MT" panose="04040404050702020202" pitchFamily="82" charset="0"/>
              </a:rPr>
              <a:t>Uyku Bozuklukları </a:t>
            </a:r>
            <a:r>
              <a:rPr lang="tr-TR" b="1" i="1" dirty="0">
                <a:solidFill>
                  <a:srgbClr val="D40681"/>
                </a:solidFill>
              </a:rPr>
              <a:t/>
            </a:r>
            <a:br>
              <a:rPr lang="tr-TR" b="1" i="1" dirty="0">
                <a:solidFill>
                  <a:srgbClr val="D40681"/>
                </a:solidFill>
              </a:rPr>
            </a:br>
            <a:endParaRPr lang="tr-TR" dirty="0">
              <a:solidFill>
                <a:srgbClr val="D40681"/>
              </a:solidFill>
            </a:endParaRPr>
          </a:p>
        </p:txBody>
      </p:sp>
      <p:sp>
        <p:nvSpPr>
          <p:cNvPr id="3" name="İçerik Yer Tutucusu 2"/>
          <p:cNvSpPr>
            <a:spLocks noGrp="1"/>
          </p:cNvSpPr>
          <p:nvPr>
            <p:ph type="body" sz="half" idx="2"/>
          </p:nvPr>
        </p:nvSpPr>
        <p:spPr>
          <a:xfrm>
            <a:off x="356464" y="2034862"/>
            <a:ext cx="5084979" cy="2691684"/>
          </a:xfrm>
        </p:spPr>
        <p:txBody>
          <a:bodyPr>
            <a:normAutofit fontScale="85000" lnSpcReduction="10000"/>
          </a:bodyPr>
          <a:lstStyle/>
          <a:p>
            <a:pPr algn="ctr">
              <a:lnSpc>
                <a:spcPct val="150000"/>
              </a:lnSpc>
            </a:pPr>
            <a:r>
              <a:rPr lang="tr-TR" sz="2400" dirty="0"/>
              <a:t>Uyku, insanın temel gereksinimlerinden en önemlilerindendir. Yetişkin bir bireyin ortalama 6-7 saat uyumaya ihtiyacı vardır. Kişinin ruh sağlığındaki sorunlar ve dalgalanmalar uyku düzenini olumsuz şekilde etkilemektedir. </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83380" y="1786573"/>
            <a:ext cx="3734875" cy="3582724"/>
          </a:xfrm>
          <a:prstGeom prst="rect">
            <a:avLst/>
          </a:prstGeom>
          <a:ln>
            <a:noFill/>
          </a:ln>
          <a:effectLst>
            <a:softEdge rad="112500"/>
          </a:effectLst>
        </p:spPr>
      </p:pic>
    </p:spTree>
    <p:extLst>
      <p:ext uri="{BB962C8B-B14F-4D97-AF65-F5344CB8AC3E}">
        <p14:creationId xmlns:p14="http://schemas.microsoft.com/office/powerpoint/2010/main" xmlns="" val="1093249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solidFill>
                  <a:srgbClr val="D40681"/>
                </a:solidFill>
                <a:latin typeface="Curlz MT" panose="04040404050702020202" pitchFamily="82" charset="0"/>
              </a:rPr>
              <a:t>Travma Sonrası Stres Bozukluğu</a:t>
            </a:r>
            <a:r>
              <a:rPr lang="tr-TR" b="1" i="1" dirty="0"/>
              <a:t/>
            </a:r>
            <a:br>
              <a:rPr lang="tr-TR" b="1" i="1" dirty="0"/>
            </a:br>
            <a:endParaRPr lang="tr-TR" dirty="0"/>
          </a:p>
        </p:txBody>
      </p:sp>
      <p:sp>
        <p:nvSpPr>
          <p:cNvPr id="3" name="İçerik Yer Tutucusu 2"/>
          <p:cNvSpPr>
            <a:spLocks noGrp="1"/>
          </p:cNvSpPr>
          <p:nvPr>
            <p:ph idx="1"/>
          </p:nvPr>
        </p:nvSpPr>
        <p:spPr/>
        <p:txBody>
          <a:bodyPr>
            <a:normAutofit lnSpcReduction="10000"/>
          </a:bodyPr>
          <a:lstStyle/>
          <a:p>
            <a:pPr algn="ctr">
              <a:lnSpc>
                <a:spcPct val="150000"/>
              </a:lnSpc>
            </a:pPr>
            <a:r>
              <a:rPr lang="tr-TR" dirty="0"/>
              <a:t>Travma sonrası stres bozukluğu mutlaka ciddi bir psikolojik travmayı takiben gelişir. İlginç olan nokta herhangi bir felaketi yaşayan fertlerin tamamının değil, sadece bir kısmının travma sonrası stres bozukluğuna yakalanmasıdır. Yani belli bir yatkınlık olmaksızın herhangi bir </a:t>
            </a:r>
            <a:r>
              <a:rPr lang="tr-TR" dirty="0" err="1"/>
              <a:t>travmatik</a:t>
            </a:r>
            <a:r>
              <a:rPr lang="tr-TR" dirty="0"/>
              <a:t> hadise doğrudan bu hastalığa yol açmamaktadır. Dolayısıyla, </a:t>
            </a:r>
            <a:r>
              <a:rPr lang="tr-TR" dirty="0" err="1"/>
              <a:t>stressör</a:t>
            </a:r>
            <a:r>
              <a:rPr lang="tr-TR" dirty="0"/>
              <a:t> etkinin ciddiliğinden ziyade, kişinin buna verdiği yanıtın durumu önem arz etmektedir.  Felaket öncesinde ve sonrasında yetersiz sosyal destek sistemi olan kişilerin bu durumu geliştirmeye daha yatkın olduğu iddia edilmektedir.</a:t>
            </a:r>
          </a:p>
        </p:txBody>
      </p:sp>
    </p:spTree>
    <p:extLst>
      <p:ext uri="{BB962C8B-B14F-4D97-AF65-F5344CB8AC3E}">
        <p14:creationId xmlns:p14="http://schemas.microsoft.com/office/powerpoint/2010/main" xmlns="" val="3180135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D40681"/>
                </a:solidFill>
              </a:rPr>
              <a:t>Performansa Zarar Verme</a:t>
            </a:r>
            <a:br>
              <a:rPr lang="tr-TR" dirty="0">
                <a:solidFill>
                  <a:srgbClr val="D40681"/>
                </a:solidFill>
              </a:rPr>
            </a:br>
            <a:endParaRPr lang="tr-TR" dirty="0">
              <a:solidFill>
                <a:srgbClr val="D40681"/>
              </a:solidFill>
            </a:endParaRPr>
          </a:p>
        </p:txBody>
      </p:sp>
      <p:sp>
        <p:nvSpPr>
          <p:cNvPr id="3" name="İçerik Yer Tutucusu 2"/>
          <p:cNvSpPr>
            <a:spLocks noGrp="1"/>
          </p:cNvSpPr>
          <p:nvPr>
            <p:ph idx="1"/>
          </p:nvPr>
        </p:nvSpPr>
        <p:spPr/>
        <p:txBody>
          <a:bodyPr/>
          <a:lstStyle/>
          <a:p>
            <a:pPr algn="ctr">
              <a:lnSpc>
                <a:spcPct val="150000"/>
              </a:lnSpc>
            </a:pPr>
            <a:r>
              <a:rPr lang="tr-TR" dirty="0"/>
              <a:t>Stres eldeki görevi gerçekleştirmek için yetenekten intikam alır, bilinçli insanlara sık sık basınç yapar, bu dikkatlerini bozar. Böylece performans etkilenir. </a:t>
            </a:r>
            <a:r>
              <a:rPr lang="tr-TR" dirty="0" err="1"/>
              <a:t>Roy</a:t>
            </a:r>
            <a:r>
              <a:rPr lang="tr-TR" dirty="0"/>
              <a:t> </a:t>
            </a:r>
            <a:r>
              <a:rPr lang="tr-TR" dirty="0" err="1"/>
              <a:t>Baumeister</a:t>
            </a:r>
            <a:r>
              <a:rPr lang="tr-TR" dirty="0"/>
              <a:t> (1983) dikkatin iki şekilde bozulduğunu kuramlaştırmıştır. İlk olarak, </a:t>
            </a:r>
            <a:r>
              <a:rPr lang="tr-TR" dirty="0" err="1"/>
              <a:t>özbilinç</a:t>
            </a:r>
            <a:r>
              <a:rPr lang="tr-TR" dirty="0"/>
              <a:t> yüksek dikkat dağıtıcı olurken görevin gerekliliklerinden dikkatini uzaklaştırabilir. İkici olarak ya öğrenilmiş görevler otomatik olarak gerçekleştirilmelidir yoksa kişi çok fazla odaklanabilir. Böylece kişi ne yaptığı konusunda çok fazla düşünür.</a:t>
            </a:r>
          </a:p>
          <a:p>
            <a:endParaRPr lang="tr-TR" dirty="0"/>
          </a:p>
        </p:txBody>
      </p:sp>
    </p:spTree>
    <p:extLst>
      <p:ext uri="{BB962C8B-B14F-4D97-AF65-F5344CB8AC3E}">
        <p14:creationId xmlns:p14="http://schemas.microsoft.com/office/powerpoint/2010/main" xmlns="" val="2558974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D40681"/>
                </a:solidFill>
              </a:rPr>
              <a:t>Bilişsel Bozulma</a:t>
            </a:r>
            <a:br>
              <a:rPr lang="tr-TR" dirty="0">
                <a:solidFill>
                  <a:srgbClr val="D40681"/>
                </a:solidFill>
              </a:rPr>
            </a:br>
            <a:endParaRPr lang="tr-TR" dirty="0">
              <a:solidFill>
                <a:srgbClr val="D40681"/>
              </a:solidFill>
            </a:endParaRPr>
          </a:p>
        </p:txBody>
      </p:sp>
      <p:sp>
        <p:nvSpPr>
          <p:cNvPr id="3" name="İçerik Yer Tutucusu 2"/>
          <p:cNvSpPr>
            <a:spLocks noGrp="1"/>
          </p:cNvSpPr>
          <p:nvPr>
            <p:ph idx="1"/>
          </p:nvPr>
        </p:nvSpPr>
        <p:spPr/>
        <p:txBody>
          <a:bodyPr/>
          <a:lstStyle/>
          <a:p>
            <a:pPr algn="ctr">
              <a:lnSpc>
                <a:spcPct val="150000"/>
              </a:lnSpc>
            </a:pPr>
            <a:r>
              <a:rPr lang="tr-TR" dirty="0"/>
              <a:t>Bazı çalışmaların sonuçlarına göre stres, işleyen belleğin bazı yönleri üzerinde zararlı etkiler yapabilir. Bellekteki etkileri için büyük bir strese sahip olmanız gerekmez. Hatta günlerce süren küçük streslerde etkili olabilir. Son kanıt gösteriyor ki stres çalışan bellek sisteminin etkinliğini azaltabilir. Yeni bilgileri işlemek ya da entegre etme de normaldeki kadar iyi olmayabilirler.</a:t>
            </a:r>
          </a:p>
          <a:p>
            <a:endParaRPr lang="tr-TR" dirty="0"/>
          </a:p>
        </p:txBody>
      </p:sp>
    </p:spTree>
    <p:extLst>
      <p:ext uri="{BB962C8B-B14F-4D97-AF65-F5344CB8AC3E}">
        <p14:creationId xmlns:p14="http://schemas.microsoft.com/office/powerpoint/2010/main" xmlns="" val="1703824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D40681"/>
                </a:solidFill>
              </a:rPr>
              <a:t>Tükenmişlik</a:t>
            </a:r>
            <a:r>
              <a:rPr lang="tr-TR" b="1" dirty="0"/>
              <a:t/>
            </a:r>
            <a:br>
              <a:rPr lang="tr-TR" b="1" dirty="0"/>
            </a:br>
            <a:endParaRPr lang="tr-TR" dirty="0"/>
          </a:p>
        </p:txBody>
      </p:sp>
      <p:sp>
        <p:nvSpPr>
          <p:cNvPr id="3" name="İçerik Yer Tutucusu 2"/>
          <p:cNvSpPr>
            <a:spLocks noGrp="1"/>
          </p:cNvSpPr>
          <p:nvPr>
            <p:ph idx="1"/>
          </p:nvPr>
        </p:nvSpPr>
        <p:spPr/>
        <p:txBody>
          <a:bodyPr/>
          <a:lstStyle/>
          <a:p>
            <a:pPr algn="ctr">
              <a:lnSpc>
                <a:spcPct val="150000"/>
              </a:lnSpc>
            </a:pPr>
            <a:r>
              <a:rPr lang="tr-TR" dirty="0"/>
              <a:t>Tükenmişlik, alaycılık ve işe bağlı stres ile fiziksel ve duygusal tükenmeyi içeren, öz yeterlik duygusunu azaltan bir sendromdur. Tükenmişliğin merkezinde olan bitkinlik, kronik yorgunluk, halsizlik ve düşük enerjiyi içerir. </a:t>
            </a:r>
            <a:r>
              <a:rPr lang="tr-TR" dirty="0" err="1"/>
              <a:t>Masleach</a:t>
            </a:r>
            <a:r>
              <a:rPr lang="tr-TR" dirty="0"/>
              <a:t> ve </a:t>
            </a:r>
            <a:r>
              <a:rPr lang="tr-TR" dirty="0" err="1"/>
              <a:t>Leiter</a:t>
            </a:r>
            <a:r>
              <a:rPr lang="tr-TR" dirty="0"/>
              <a:t> (2007)’a göre tükenmişlik, mesleki olarak devam eden stresin soncu olarak birikmiş stres tepkisidir. İş yerindeki iş yükü, kişiler arası çatışma, sorumluluklar üzerinde kontrol eksikliği ve işte yetersiz olma gibi faktörler tükenmişliğe davetiye çıkarır.</a:t>
            </a:r>
          </a:p>
          <a:p>
            <a:endParaRPr lang="tr-TR" dirty="0"/>
          </a:p>
        </p:txBody>
      </p:sp>
    </p:spTree>
    <p:extLst>
      <p:ext uri="{BB962C8B-B14F-4D97-AF65-F5344CB8AC3E}">
        <p14:creationId xmlns:p14="http://schemas.microsoft.com/office/powerpoint/2010/main" xmlns="" val="4189953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671658"/>
            <a:ext cx="9404723" cy="1400530"/>
          </a:xfrm>
        </p:spPr>
        <p:txBody>
          <a:bodyPr/>
          <a:lstStyle/>
          <a:p>
            <a:pPr algn="ctr"/>
            <a:r>
              <a:rPr lang="tr-TR" dirty="0" smtClean="0">
                <a:solidFill>
                  <a:srgbClr val="D40681"/>
                </a:solidFill>
              </a:rPr>
              <a:t>Olumlu Etkiler</a:t>
            </a:r>
            <a:endParaRPr lang="tr-TR" dirty="0">
              <a:solidFill>
                <a:srgbClr val="D40681"/>
              </a:solidFill>
            </a:endParaRPr>
          </a:p>
        </p:txBody>
      </p:sp>
      <p:sp>
        <p:nvSpPr>
          <p:cNvPr id="3" name="İçerik Yer Tutucusu 2"/>
          <p:cNvSpPr>
            <a:spLocks noGrp="1"/>
          </p:cNvSpPr>
          <p:nvPr>
            <p:ph idx="1"/>
          </p:nvPr>
        </p:nvSpPr>
        <p:spPr>
          <a:xfrm>
            <a:off x="1104293" y="1853248"/>
            <a:ext cx="8946541" cy="4195481"/>
          </a:xfrm>
        </p:spPr>
        <p:txBody>
          <a:bodyPr/>
          <a:lstStyle/>
          <a:p>
            <a:pPr algn="ctr">
              <a:lnSpc>
                <a:spcPct val="150000"/>
              </a:lnSpc>
            </a:pPr>
            <a:r>
              <a:rPr lang="tr-TR" dirty="0" smtClean="0"/>
              <a:t>Kısa </a:t>
            </a:r>
            <a:r>
              <a:rPr lang="tr-TR" dirty="0"/>
              <a:t>süreli durumlarda ve özellikle kontrol altına alınabildiği durumlarda insan üzerinde olumlu etkileri vardır. Doğru ölçüde ve süreçte yaşanılan stres beynin ödül merkezine vücudun doğal olarak ürettiği bir kimyasal olan </a:t>
            </a:r>
            <a:r>
              <a:rPr lang="tr-TR" dirty="0" err="1"/>
              <a:t>dopamin</a:t>
            </a:r>
            <a:r>
              <a:rPr lang="tr-TR" dirty="0"/>
              <a:t> sağlayarak insanın mutlu olmasını sağlar. Yetişkin insanların lunapark gibi eğlence mekanlarında çığlık atmasına neden olacak kadar korkmasına neden olan oyuncaklara bilinçli bir şekilde binmesinin açıklaması da stresin insan üzerindeki olumlu etkilerinde aranmalıdır.</a:t>
            </a:r>
          </a:p>
        </p:txBody>
      </p:sp>
    </p:spTree>
    <p:extLst>
      <p:ext uri="{BB962C8B-B14F-4D97-AF65-F5344CB8AC3E}">
        <p14:creationId xmlns:p14="http://schemas.microsoft.com/office/powerpoint/2010/main" xmlns="" val="1054500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dirty="0">
                <a:solidFill>
                  <a:schemeClr val="accent1">
                    <a:lumMod val="20000"/>
                    <a:lumOff val="80000"/>
                  </a:schemeClr>
                </a:solidFill>
              </a:rPr>
              <a:t>Stresin (düşük düzey stresin) yararlı sonuçlarının şu şekilde olduğu söylenebilir;</a:t>
            </a:r>
          </a:p>
        </p:txBody>
      </p:sp>
      <p:sp>
        <p:nvSpPr>
          <p:cNvPr id="3" name="İçerik Yer Tutucusu 2"/>
          <p:cNvSpPr>
            <a:spLocks noGrp="1"/>
          </p:cNvSpPr>
          <p:nvPr>
            <p:ph idx="1"/>
          </p:nvPr>
        </p:nvSpPr>
        <p:spPr/>
        <p:txBody>
          <a:bodyPr/>
          <a:lstStyle/>
          <a:p>
            <a:pPr lvl="0"/>
            <a:r>
              <a:rPr lang="tr-TR" dirty="0" smtClean="0"/>
              <a:t>Motivasyonu</a:t>
            </a:r>
            <a:r>
              <a:rPr lang="tr-TR" dirty="0"/>
              <a:t>, sevk ve idareyi artırmaktadır.</a:t>
            </a:r>
          </a:p>
          <a:p>
            <a:pPr lvl="0"/>
            <a:r>
              <a:rPr lang="tr-TR" dirty="0"/>
              <a:t>Uyanıklığı ve canlılığı sağlamaktadır.</a:t>
            </a:r>
          </a:p>
          <a:p>
            <a:pPr lvl="0"/>
            <a:r>
              <a:rPr lang="tr-TR" dirty="0"/>
              <a:t>Yüksek bir enerji hissi vermektedir.</a:t>
            </a:r>
          </a:p>
          <a:p>
            <a:pPr lvl="0"/>
            <a:r>
              <a:rPr lang="tr-TR" dirty="0"/>
              <a:t>Detaylara dikkat edilmesini sağlamaktadır.</a:t>
            </a:r>
          </a:p>
          <a:p>
            <a:pPr lvl="0"/>
            <a:r>
              <a:rPr lang="tr-TR" dirty="0"/>
              <a:t>Heyecan ve umut hisleri vermektedir.</a:t>
            </a:r>
          </a:p>
          <a:p>
            <a:pPr lvl="0"/>
            <a:r>
              <a:rPr lang="tr-TR" dirty="0"/>
              <a:t>Kendine güveni artırmaktadır.</a:t>
            </a:r>
          </a:p>
          <a:p>
            <a:pPr lvl="0"/>
            <a:r>
              <a:rPr lang="tr-TR" dirty="0"/>
              <a:t>Amaç ve hedef duygusu sağlamaktadır.</a:t>
            </a:r>
          </a:p>
          <a:p>
            <a:endParaRPr lang="tr-TR" dirty="0"/>
          </a:p>
        </p:txBody>
      </p:sp>
    </p:spTree>
    <p:extLst>
      <p:ext uri="{BB962C8B-B14F-4D97-AF65-F5344CB8AC3E}">
        <p14:creationId xmlns:p14="http://schemas.microsoft.com/office/powerpoint/2010/main" xmlns="" val="1468281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lnSpc>
                <a:spcPct val="150000"/>
              </a:lnSpc>
            </a:pPr>
            <a:r>
              <a:rPr lang="tr-TR" dirty="0" smtClean="0">
                <a:solidFill>
                  <a:srgbClr val="FFFF00"/>
                </a:solidFill>
                <a:latin typeface="Forte" panose="03060902040502070203" pitchFamily="66" charset="0"/>
              </a:rPr>
              <a:t>Stres Toleransını Etkileyen Faktörler</a:t>
            </a:r>
            <a:endParaRPr lang="tr-TR" dirty="0">
              <a:solidFill>
                <a:srgbClr val="FFFF00"/>
              </a:solidFill>
              <a:latin typeface="Forte" panose="03060902040502070203" pitchFamily="66" charset="0"/>
            </a:endParaRPr>
          </a:p>
        </p:txBody>
      </p:sp>
      <p:sp>
        <p:nvSpPr>
          <p:cNvPr id="3" name="İçerik Yer Tutucusu 2"/>
          <p:cNvSpPr>
            <a:spLocks noGrp="1"/>
          </p:cNvSpPr>
          <p:nvPr>
            <p:ph idx="1"/>
          </p:nvPr>
        </p:nvSpPr>
        <p:spPr/>
        <p:txBody>
          <a:bodyPr>
            <a:normAutofit/>
          </a:bodyPr>
          <a:lstStyle/>
          <a:p>
            <a:pPr algn="ctr">
              <a:lnSpc>
                <a:spcPct val="150000"/>
              </a:lnSpc>
            </a:pPr>
            <a:r>
              <a:rPr lang="tr-TR" sz="2400" dirty="0"/>
              <a:t>Günlük hayatta stres unsurları karşısında her bireyin tutum ve davranışları aynı ölçüde değildir. Sosyal desteği, dayanıklılığı ve iyimserliği içeren anahtar </a:t>
            </a:r>
            <a:r>
              <a:rPr lang="tr-TR" sz="2400" dirty="0" err="1"/>
              <a:t>moderatörler</a:t>
            </a:r>
            <a:r>
              <a:rPr lang="tr-TR" sz="2400" dirty="0"/>
              <a:t>, bazı insanların stresin yıkımına karşı daha dayanıklı olmasını sağlar.</a:t>
            </a:r>
          </a:p>
          <a:p>
            <a:pPr algn="ctr">
              <a:lnSpc>
                <a:spcPct val="150000"/>
              </a:lnSpc>
            </a:pPr>
            <a:endParaRPr lang="tr-TR" sz="2400" dirty="0"/>
          </a:p>
        </p:txBody>
      </p:sp>
    </p:spTree>
    <p:extLst>
      <p:ext uri="{BB962C8B-B14F-4D97-AF65-F5344CB8AC3E}">
        <p14:creationId xmlns:p14="http://schemas.microsoft.com/office/powerpoint/2010/main" xmlns="" val="143347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chemeClr val="accent6">
                    <a:lumMod val="60000"/>
                    <a:lumOff val="40000"/>
                  </a:schemeClr>
                </a:solidFill>
                <a:latin typeface="Forte" panose="03060902040502070203" pitchFamily="66" charset="0"/>
              </a:rPr>
              <a:t>Sosyal Destek</a:t>
            </a:r>
            <a:endParaRPr lang="tr-TR" dirty="0">
              <a:solidFill>
                <a:schemeClr val="accent6">
                  <a:lumMod val="60000"/>
                  <a:lumOff val="40000"/>
                </a:schemeClr>
              </a:solidFill>
              <a:latin typeface="Forte" panose="03060902040502070203" pitchFamily="66" charset="0"/>
            </a:endParaRPr>
          </a:p>
        </p:txBody>
      </p:sp>
      <p:sp>
        <p:nvSpPr>
          <p:cNvPr id="3" name="İçerik Yer Tutucusu 2"/>
          <p:cNvSpPr>
            <a:spLocks noGrp="1"/>
          </p:cNvSpPr>
          <p:nvPr>
            <p:ph idx="1"/>
          </p:nvPr>
        </p:nvSpPr>
        <p:spPr>
          <a:xfrm>
            <a:off x="646111" y="1152983"/>
            <a:ext cx="7293713" cy="5396247"/>
          </a:xfrm>
        </p:spPr>
        <p:txBody>
          <a:bodyPr>
            <a:normAutofit fontScale="92500"/>
          </a:bodyPr>
          <a:lstStyle/>
          <a:p>
            <a:pPr algn="just">
              <a:lnSpc>
                <a:spcPct val="150000"/>
              </a:lnSpc>
            </a:pPr>
            <a:r>
              <a:rPr lang="tr-TR" dirty="0"/>
              <a:t>K</a:t>
            </a:r>
            <a:r>
              <a:rPr lang="tr-TR" dirty="0" smtClean="0"/>
              <a:t>işinin </a:t>
            </a:r>
            <a:r>
              <a:rPr lang="tr-TR" dirty="0"/>
              <a:t>temel sosyal ihtiyaçlarının başka bireylerle etkileşim sonucunda tatmin edilmesine sosyal destek denir. Bu temel ihtiyaçlar ise sevgi, kendine güven, ait olma duygusu, kişiliği bulma, güvenlik ve onaylanmadır.</a:t>
            </a:r>
          </a:p>
          <a:p>
            <a:pPr algn="just">
              <a:lnSpc>
                <a:spcPct val="150000"/>
              </a:lnSpc>
            </a:pPr>
            <a:r>
              <a:rPr lang="tr-TR" dirty="0"/>
              <a:t>Aile üyeleri ve arkadaş gruplarıyla yakın ilişkileri bulunan bireylerin, stresle daha kolay başa çıktıkları söylenebilir. Örneğin, iş sonrası ailesine vakit ayırma, arkadaşlarla oynanan bir basketbol maçı gün boyunca oluşan stresi azaltmaktadır.</a:t>
            </a:r>
          </a:p>
          <a:p>
            <a:pPr algn="just">
              <a:lnSpc>
                <a:spcPct val="150000"/>
              </a:lnSpc>
            </a:pPr>
            <a:r>
              <a:rPr lang="tr-TR" dirty="0"/>
              <a:t>Özet olarak, sosyal destekler gerilimin ortaya çıkmasını ve etkilerini çeşitli şekilde azaltabileceklerdir.</a:t>
            </a:r>
          </a:p>
          <a:p>
            <a:endParaRPr lang="tr-TR" dirty="0">
              <a:solidFill>
                <a:schemeClr val="accent6">
                  <a:lumMod val="40000"/>
                  <a:lumOff val="6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06843" y="1200997"/>
            <a:ext cx="3315963" cy="201527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06843" y="3512713"/>
            <a:ext cx="3315963" cy="2218386"/>
          </a:xfrm>
          <a:prstGeom prst="rect">
            <a:avLst/>
          </a:prstGeom>
        </p:spPr>
      </p:pic>
    </p:spTree>
    <p:extLst>
      <p:ext uri="{BB962C8B-B14F-4D97-AF65-F5344CB8AC3E}">
        <p14:creationId xmlns:p14="http://schemas.microsoft.com/office/powerpoint/2010/main" xmlns="" val="774512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chemeClr val="accent6">
                    <a:lumMod val="40000"/>
                    <a:lumOff val="60000"/>
                  </a:schemeClr>
                </a:solidFill>
                <a:latin typeface="Forte" panose="03060902040502070203" pitchFamily="66" charset="0"/>
              </a:rPr>
              <a:t>Dayanıklılık(Tahammül)</a:t>
            </a:r>
            <a:br>
              <a:rPr lang="tr-TR" dirty="0">
                <a:solidFill>
                  <a:schemeClr val="accent6">
                    <a:lumMod val="40000"/>
                    <a:lumOff val="60000"/>
                  </a:schemeClr>
                </a:solidFill>
                <a:latin typeface="Forte" panose="03060902040502070203" pitchFamily="66" charset="0"/>
              </a:rPr>
            </a:br>
            <a:endParaRPr lang="tr-TR" dirty="0">
              <a:solidFill>
                <a:schemeClr val="accent6">
                  <a:lumMod val="40000"/>
                  <a:lumOff val="60000"/>
                </a:schemeClr>
              </a:solidFill>
              <a:latin typeface="Forte" panose="03060902040502070203" pitchFamily="66" charset="0"/>
            </a:endParaRPr>
          </a:p>
        </p:txBody>
      </p:sp>
      <p:sp>
        <p:nvSpPr>
          <p:cNvPr id="3" name="İçerik Yer Tutucusu 2"/>
          <p:cNvSpPr>
            <a:spLocks noGrp="1"/>
          </p:cNvSpPr>
          <p:nvPr>
            <p:ph idx="1"/>
          </p:nvPr>
        </p:nvSpPr>
        <p:spPr>
          <a:xfrm>
            <a:off x="5602310" y="1975645"/>
            <a:ext cx="5885646" cy="4195481"/>
          </a:xfrm>
        </p:spPr>
        <p:txBody>
          <a:bodyPr/>
          <a:lstStyle/>
          <a:p>
            <a:pPr algn="just">
              <a:lnSpc>
                <a:spcPct val="150000"/>
              </a:lnSpc>
            </a:pPr>
            <a:r>
              <a:rPr lang="tr-TR" sz="2400" dirty="0"/>
              <a:t>D</a:t>
            </a:r>
            <a:r>
              <a:rPr lang="tr-TR" sz="2400" dirty="0" smtClean="0"/>
              <a:t>ayanıklılığın </a:t>
            </a:r>
            <a:r>
              <a:rPr lang="tr-TR" sz="2400" dirty="0"/>
              <a:t>aktif başa çıkmayı teşvik ettiği ve stresin etkilerini azalttığı gözlenmiştir.</a:t>
            </a:r>
          </a:p>
          <a:p>
            <a:pPr algn="just">
              <a:lnSpc>
                <a:spcPct val="150000"/>
              </a:lnSpc>
            </a:pPr>
            <a:r>
              <a:rPr lang="tr-TR" sz="2400" dirty="0"/>
              <a:t>Araştırmalar, dayanıklılığın askerlik gibi yüksek stres içeren mesleklerde iyi bir başarı belirleyicisi olduğunu göstermektedir.</a:t>
            </a:r>
          </a:p>
          <a:p>
            <a:pPr algn="just">
              <a:lnSpc>
                <a:spcPct val="150000"/>
              </a:lnSpc>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2519" y="2125014"/>
            <a:ext cx="4706431" cy="3876542"/>
          </a:xfrm>
          <a:prstGeom prst="rect">
            <a:avLst/>
          </a:prstGeom>
          <a:ln>
            <a:noFill/>
          </a:ln>
          <a:effectLst>
            <a:softEdge rad="112500"/>
          </a:effectLst>
        </p:spPr>
      </p:pic>
    </p:spTree>
    <p:extLst>
      <p:ext uri="{BB962C8B-B14F-4D97-AF65-F5344CB8AC3E}">
        <p14:creationId xmlns:p14="http://schemas.microsoft.com/office/powerpoint/2010/main" xmlns="" val="448330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Unvan 20"/>
          <p:cNvSpPr>
            <a:spLocks noGrp="1"/>
          </p:cNvSpPr>
          <p:nvPr>
            <p:ph type="title"/>
          </p:nvPr>
        </p:nvSpPr>
        <p:spPr>
          <a:xfrm>
            <a:off x="864269" y="4601805"/>
            <a:ext cx="9407027" cy="1494196"/>
          </a:xfrm>
        </p:spPr>
        <p:txBody>
          <a:bodyPr>
            <a:noAutofit/>
          </a:bodyPr>
          <a:lstStyle/>
          <a:p>
            <a:pPr algn="ctr"/>
            <a:r>
              <a:rPr lang="tr-TR" sz="6000" dirty="0" smtClean="0">
                <a:solidFill>
                  <a:schemeClr val="accent3"/>
                </a:solidFill>
                <a:latin typeface="Algerian" panose="04020705040A02060702" pitchFamily="82" charset="0"/>
              </a:rPr>
              <a:t>PEKİ, NEDİR STRES?</a:t>
            </a:r>
            <a:endParaRPr lang="tr-TR" sz="6000" dirty="0">
              <a:solidFill>
                <a:schemeClr val="accent3"/>
              </a:solidFill>
              <a:latin typeface="Algerian" panose="04020705040A02060702" pitchFamily="82" charset="0"/>
            </a:endParaRPr>
          </a:p>
        </p:txBody>
      </p:sp>
      <p:pic>
        <p:nvPicPr>
          <p:cNvPr id="4" name="İçerik Yer Tutucusu 3"/>
          <p:cNvPicPr>
            <a:picLocks noGrp="1" noChangeAspect="1"/>
          </p:cNvPicPr>
          <p:nvPr>
            <p:ph type="pic" idx="1"/>
          </p:nvPr>
        </p:nvPicPr>
        <p:blipFill>
          <a:blip r:embed="rId2">
            <a:extLst>
              <a:ext uri="{28A0092B-C50C-407E-A947-70E740481C1C}">
                <a14:useLocalDpi xmlns:a14="http://schemas.microsoft.com/office/drawing/2010/main" xmlns="" val="0"/>
              </a:ext>
            </a:extLst>
          </a:blip>
          <a:srcRect t="9324" b="9324"/>
          <a:stretch>
            <a:fillRect/>
          </a:stretch>
        </p:blipFill>
        <p:spPr>
          <a:xfrm>
            <a:off x="1154954" y="666209"/>
            <a:ext cx="8825658" cy="3640666"/>
          </a:xfrm>
        </p:spPr>
      </p:pic>
    </p:spTree>
    <p:extLst>
      <p:ext uri="{BB962C8B-B14F-4D97-AF65-F5344CB8AC3E}">
        <p14:creationId xmlns:p14="http://schemas.microsoft.com/office/powerpoint/2010/main" xmlns="" val="1535905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chemeClr val="accent6">
                    <a:lumMod val="40000"/>
                    <a:lumOff val="60000"/>
                  </a:schemeClr>
                </a:solidFill>
                <a:latin typeface="Forte" panose="03060902040502070203" pitchFamily="66" charset="0"/>
              </a:rPr>
              <a:t>İyimserlik(Optimizm)</a:t>
            </a:r>
            <a:r>
              <a:rPr lang="tr-TR" b="1" dirty="0"/>
              <a:t/>
            </a:r>
            <a:br>
              <a:rPr lang="tr-TR" b="1" dirty="0"/>
            </a:br>
            <a:endParaRPr lang="tr-TR" dirty="0"/>
          </a:p>
        </p:txBody>
      </p:sp>
      <p:sp>
        <p:nvSpPr>
          <p:cNvPr id="3" name="İçerik Yer Tutucusu 2"/>
          <p:cNvSpPr>
            <a:spLocks noGrp="1"/>
          </p:cNvSpPr>
          <p:nvPr>
            <p:ph idx="1"/>
          </p:nvPr>
        </p:nvSpPr>
        <p:spPr>
          <a:xfrm>
            <a:off x="1103312" y="2052918"/>
            <a:ext cx="5336125" cy="4195481"/>
          </a:xfrm>
        </p:spPr>
        <p:txBody>
          <a:bodyPr/>
          <a:lstStyle/>
          <a:p>
            <a:pPr algn="just">
              <a:lnSpc>
                <a:spcPct val="150000"/>
              </a:lnSpc>
            </a:pPr>
            <a:r>
              <a:rPr lang="tr-TR" dirty="0"/>
              <a:t>İyimserlik, iyi sonuçlar beklemek yönünde bir eğilimdir. Cerrahi hastalarına odaklanılmış çalışmalarda, iyimserliğin daha hızlı iyileşmede etkili olduğu bulunmuştur. Araştırmalar 20 yıldan fazla süredir sürekli iyimserliğin daha iyi zihinsel ve fiziksel sağlık ilgili olduğunu göstermiştir</a:t>
            </a:r>
            <a:r>
              <a:rPr lang="tr-TR" dirty="0" smtClean="0"/>
              <a:t>.</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18987" y="1841469"/>
            <a:ext cx="4726546" cy="4406930"/>
          </a:xfrm>
          <a:prstGeom prst="rect">
            <a:avLst/>
          </a:prstGeom>
          <a:ln>
            <a:noFill/>
          </a:ln>
          <a:effectLst>
            <a:softEdge rad="112500"/>
          </a:effectLst>
        </p:spPr>
      </p:pic>
    </p:spTree>
    <p:extLst>
      <p:ext uri="{BB962C8B-B14F-4D97-AF65-F5344CB8AC3E}">
        <p14:creationId xmlns:p14="http://schemas.microsoft.com/office/powerpoint/2010/main" xmlns="" val="37134116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48011" y="1305943"/>
            <a:ext cx="8946541" cy="4195481"/>
          </a:xfrm>
        </p:spPr>
        <p:txBody>
          <a:bodyPr>
            <a:normAutofit lnSpcReduction="10000"/>
          </a:bodyPr>
          <a:lstStyle/>
          <a:p>
            <a:pPr algn="ctr">
              <a:lnSpc>
                <a:spcPct val="150000"/>
              </a:lnSpc>
            </a:pPr>
            <a:r>
              <a:rPr lang="tr-TR" sz="2400" dirty="0"/>
              <a:t>Peki her iyimser davranış iyi midir? ‘Bana bir şey olmaz’ tarzı bir iyimserlik riskli davranışlar oluşturur mu? Araştırmalar bu tarz iyimser önyargılı kadınların meme kanseri için taramaya daha az gittiğini ve iyimser sigara içenlerin ‘tüm akciğer kanseri hastalıkları tedavi edilir’ düşüncesinde olduklarını ortaya koymuştur. Bu nedenle stresle başa çıkma konusunda iyimserliğin orta yolunun bulunması gerekmektedir</a:t>
            </a:r>
            <a:r>
              <a:rPr lang="tr-TR" dirty="0"/>
              <a:t>.</a:t>
            </a:r>
          </a:p>
          <a:p>
            <a:endParaRPr lang="tr-TR" dirty="0"/>
          </a:p>
          <a:p>
            <a:endParaRPr lang="tr-TR" dirty="0"/>
          </a:p>
        </p:txBody>
      </p:sp>
    </p:spTree>
    <p:extLst>
      <p:ext uri="{BB962C8B-B14F-4D97-AF65-F5344CB8AC3E}">
        <p14:creationId xmlns:p14="http://schemas.microsoft.com/office/powerpoint/2010/main" xmlns="" val="2227221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3944" y="4687910"/>
            <a:ext cx="9643690" cy="1854557"/>
          </a:xfrm>
        </p:spPr>
        <p:txBody>
          <a:bodyPr>
            <a:normAutofit/>
          </a:bodyPr>
          <a:lstStyle/>
          <a:p>
            <a:pPr algn="ctr"/>
            <a:r>
              <a:rPr lang="tr-TR" sz="4900" b="1" dirty="0" smtClean="0">
                <a:solidFill>
                  <a:schemeClr val="accent1">
                    <a:lumMod val="75000"/>
                  </a:schemeClr>
                </a:solidFill>
                <a:latin typeface="AR HERMANN" panose="02000000000000000000" pitchFamily="2" charset="0"/>
              </a:rPr>
              <a:t>STRESLE BAŞA Ç</a:t>
            </a:r>
            <a:r>
              <a:rPr lang="tr-TR" sz="4900" b="1" dirty="0">
                <a:solidFill>
                  <a:schemeClr val="accent1">
                    <a:lumMod val="75000"/>
                  </a:schemeClr>
                </a:solidFill>
                <a:latin typeface="Curlz MT" panose="04040404050702020202" pitchFamily="82" charset="0"/>
              </a:rPr>
              <a:t>I</a:t>
            </a:r>
            <a:r>
              <a:rPr lang="tr-TR" sz="4900" b="1" dirty="0" smtClean="0">
                <a:solidFill>
                  <a:schemeClr val="accent1">
                    <a:lumMod val="75000"/>
                  </a:schemeClr>
                </a:solidFill>
                <a:latin typeface="AR HERMANN" panose="02000000000000000000" pitchFamily="2" charset="0"/>
              </a:rPr>
              <a:t>KMA     </a:t>
            </a:r>
            <a:r>
              <a:rPr lang="tr-TR" b="1" dirty="0" smtClean="0">
                <a:solidFill>
                  <a:schemeClr val="accent6">
                    <a:lumMod val="40000"/>
                    <a:lumOff val="60000"/>
                  </a:schemeClr>
                </a:solidFill>
              </a:rPr>
              <a:t/>
            </a:r>
            <a:br>
              <a:rPr lang="tr-TR" b="1" dirty="0" smtClean="0">
                <a:solidFill>
                  <a:schemeClr val="accent6">
                    <a:lumMod val="40000"/>
                    <a:lumOff val="60000"/>
                  </a:schemeClr>
                </a:solidFill>
              </a:rPr>
            </a:br>
            <a:endParaRPr lang="tr-TR" b="1" dirty="0">
              <a:solidFill>
                <a:schemeClr val="accent6">
                  <a:lumMod val="40000"/>
                  <a:lumOff val="60000"/>
                </a:schemeClr>
              </a:solidFill>
            </a:endParaRPr>
          </a:p>
        </p:txBody>
      </p:sp>
      <p:pic>
        <p:nvPicPr>
          <p:cNvPr id="18" name="Resim Yer Tutucusu 17"/>
          <p:cNvPicPr>
            <a:picLocks noGrp="1" noChangeAspect="1"/>
          </p:cNvPicPr>
          <p:nvPr>
            <p:ph type="pic" idx="1"/>
          </p:nvPr>
        </p:nvPicPr>
        <p:blipFill>
          <a:blip r:embed="rId2">
            <a:extLst>
              <a:ext uri="{28A0092B-C50C-407E-A947-70E740481C1C}">
                <a14:useLocalDpi xmlns:a14="http://schemas.microsoft.com/office/drawing/2010/main" xmlns="" val="0"/>
              </a:ext>
            </a:extLst>
          </a:blip>
          <a:srcRect t="20585" b="20585"/>
          <a:stretch>
            <a:fillRect/>
          </a:stretch>
        </p:blipFill>
        <p:spPr/>
      </p:pic>
    </p:spTree>
    <p:extLst>
      <p:ext uri="{BB962C8B-B14F-4D97-AF65-F5344CB8AC3E}">
        <p14:creationId xmlns:p14="http://schemas.microsoft.com/office/powerpoint/2010/main" xmlns="" val="1772859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ctr">
              <a:lnSpc>
                <a:spcPct val="150000"/>
              </a:lnSpc>
            </a:pPr>
            <a:r>
              <a:rPr lang="tr-TR" dirty="0"/>
              <a:t>Her insan stresle çok farklı yollardan başa çıkmaya çalışır. Yapılan araştırmalar 400’ ün üzerinde farklı başa çıkma tekniğini ortaya koymuştur. Başa çıkmada esnekliğin, sürekli olarak aynı stratejiye güvenmekten daha istenilir olduğu kabul edilir. Başa çıkmada esnek olanlar stresli olaylar arasında kontrol edilebilirlik ve etki açısından ayrım yapabilirler.</a:t>
            </a:r>
          </a:p>
          <a:p>
            <a:endParaRPr lang="tr-TR" dirty="0"/>
          </a:p>
        </p:txBody>
      </p:sp>
    </p:spTree>
    <p:extLst>
      <p:ext uri="{BB962C8B-B14F-4D97-AF65-F5344CB8AC3E}">
        <p14:creationId xmlns:p14="http://schemas.microsoft.com/office/powerpoint/2010/main" xmlns="" val="3857706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8990" y="1483027"/>
            <a:ext cx="9953202" cy="3732917"/>
          </a:xfrm>
        </p:spPr>
        <p:txBody>
          <a:bodyPr/>
          <a:lstStyle/>
          <a:p>
            <a:pPr algn="ctr">
              <a:lnSpc>
                <a:spcPct val="200000"/>
              </a:lnSpc>
            </a:pPr>
            <a:r>
              <a:rPr lang="tr-TR" sz="5400" b="1" dirty="0" smtClean="0">
                <a:solidFill>
                  <a:srgbClr val="C9E909"/>
                </a:solidFill>
                <a:latin typeface="AR HERMANN" panose="02000000000000000000" pitchFamily="2" charset="0"/>
              </a:rPr>
              <a:t>Sınırlı Değere Sahip Yaygın Başa Çıkma Örüntüleri</a:t>
            </a:r>
            <a:endParaRPr lang="tr-TR" sz="5400" b="1" dirty="0">
              <a:solidFill>
                <a:srgbClr val="C9E909"/>
              </a:solidFill>
              <a:latin typeface="AR HERMANN" panose="02000000000000000000" pitchFamily="2" charset="0"/>
            </a:endParaRPr>
          </a:p>
        </p:txBody>
      </p:sp>
    </p:spTree>
    <p:extLst>
      <p:ext uri="{BB962C8B-B14F-4D97-AF65-F5344CB8AC3E}">
        <p14:creationId xmlns:p14="http://schemas.microsoft.com/office/powerpoint/2010/main" xmlns="" val="611939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2">
                    <a:lumMod val="60000"/>
                    <a:lumOff val="40000"/>
                  </a:schemeClr>
                </a:solidFill>
                <a:latin typeface="Forte" panose="03060902040502070203" pitchFamily="66" charset="0"/>
              </a:rPr>
              <a:t>Vazgeçme</a:t>
            </a:r>
            <a:endParaRPr lang="tr-TR" dirty="0">
              <a:solidFill>
                <a:schemeClr val="accent2">
                  <a:lumMod val="60000"/>
                  <a:lumOff val="40000"/>
                </a:schemeClr>
              </a:solidFill>
              <a:latin typeface="Forte" panose="03060902040502070203" pitchFamily="66" charset="0"/>
            </a:endParaRPr>
          </a:p>
        </p:txBody>
      </p:sp>
      <p:sp>
        <p:nvSpPr>
          <p:cNvPr id="3" name="İçerik Yer Tutucusu 2"/>
          <p:cNvSpPr>
            <a:spLocks noGrp="1"/>
          </p:cNvSpPr>
          <p:nvPr>
            <p:ph idx="1"/>
          </p:nvPr>
        </p:nvSpPr>
        <p:spPr/>
        <p:txBody>
          <a:bodyPr/>
          <a:lstStyle/>
          <a:p>
            <a:pPr>
              <a:lnSpc>
                <a:spcPct val="150000"/>
              </a:lnSpc>
            </a:pPr>
            <a:r>
              <a:rPr lang="tr-TR" dirty="0"/>
              <a:t>Stresle karşılaşıldığında insanlar zaman zaman vazgeçme yoluna giderler. Bu vazgeçme sendromu öğrenilmiş çaresizlik olarak da bilinir. Bazı insanlar strese karşı rutin bir şekilde kadercilik ve teslimiyet, etkili olarak başa çıkılabilecek olan başarısızlıkları pasif bir şekilde kabul etme ile tepki gösterirler. </a:t>
            </a:r>
          </a:p>
          <a:p>
            <a:endParaRPr lang="tr-TR" dirty="0"/>
          </a:p>
        </p:txBody>
      </p:sp>
    </p:spTree>
    <p:extLst>
      <p:ext uri="{BB962C8B-B14F-4D97-AF65-F5344CB8AC3E}">
        <p14:creationId xmlns:p14="http://schemas.microsoft.com/office/powerpoint/2010/main" xmlns="" val="1801593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2">
                    <a:lumMod val="60000"/>
                    <a:lumOff val="40000"/>
                  </a:schemeClr>
                </a:solidFill>
                <a:latin typeface="Forte" panose="03060902040502070203" pitchFamily="66" charset="0"/>
              </a:rPr>
              <a:t>Saldırganca Hareket Etme</a:t>
            </a:r>
          </a:p>
        </p:txBody>
      </p:sp>
      <p:sp>
        <p:nvSpPr>
          <p:cNvPr id="3" name="İçerik Yer Tutucusu 2"/>
          <p:cNvSpPr>
            <a:spLocks noGrp="1"/>
          </p:cNvSpPr>
          <p:nvPr>
            <p:ph idx="1"/>
          </p:nvPr>
        </p:nvSpPr>
        <p:spPr/>
        <p:txBody>
          <a:bodyPr/>
          <a:lstStyle/>
          <a:p>
            <a:pPr>
              <a:lnSpc>
                <a:spcPct val="150000"/>
              </a:lnSpc>
            </a:pPr>
            <a:r>
              <a:rPr lang="tr-TR" dirty="0" smtClean="0"/>
              <a:t>Saldırganlık</a:t>
            </a:r>
            <a:r>
              <a:rPr lang="tr-TR" dirty="0"/>
              <a:t>, başkasını yaralamaya yönelik fiziksel ya da sözel herhangi bir davranıştır. Freud, saldırgan şekilde davranmanın, kişinin bastırılmış duygusunu ortaya çıkarabildiğini ve bu nedenle de uyum sağlayıcı olabileceğini öne sürmüştür. Saldırgan davranış sonrası bireylerin içlerindeki öfkeyi dışa yansıtarak stres durumundan kurtuldukları varsayılsa da araştırmalar sonucu sıklıkla saldırgan davranışlardan ortaya çıkan kişiler arası çatışmaların tam anlamıyla daha fazla strese neden olduğu anlaşılmıştır. </a:t>
            </a:r>
          </a:p>
          <a:p>
            <a:pPr>
              <a:lnSpc>
                <a:spcPct val="150000"/>
              </a:lnSpc>
            </a:pPr>
            <a:endParaRPr lang="tr-TR" dirty="0"/>
          </a:p>
        </p:txBody>
      </p:sp>
    </p:spTree>
    <p:extLst>
      <p:ext uri="{BB962C8B-B14F-4D97-AF65-F5344CB8AC3E}">
        <p14:creationId xmlns:p14="http://schemas.microsoft.com/office/powerpoint/2010/main" xmlns="" val="1463080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2">
                    <a:lumMod val="60000"/>
                    <a:lumOff val="40000"/>
                  </a:schemeClr>
                </a:solidFill>
                <a:latin typeface="Forte" panose="03060902040502070203" pitchFamily="66" charset="0"/>
              </a:rPr>
              <a:t>Kendi Kendine İzin </a:t>
            </a:r>
            <a:r>
              <a:rPr lang="tr-TR" dirty="0" smtClean="0">
                <a:solidFill>
                  <a:schemeClr val="accent2">
                    <a:lumMod val="60000"/>
                    <a:lumOff val="40000"/>
                  </a:schemeClr>
                </a:solidFill>
                <a:latin typeface="Forte" panose="03060902040502070203" pitchFamily="66" charset="0"/>
              </a:rPr>
              <a:t>Verme</a:t>
            </a:r>
            <a:endParaRPr lang="tr-TR" dirty="0">
              <a:solidFill>
                <a:schemeClr val="accent2">
                  <a:lumMod val="60000"/>
                  <a:lumOff val="40000"/>
                </a:schemeClr>
              </a:solidFill>
              <a:latin typeface="Forte" panose="03060902040502070203" pitchFamily="66" charset="0"/>
            </a:endParaRPr>
          </a:p>
        </p:txBody>
      </p:sp>
      <p:sp>
        <p:nvSpPr>
          <p:cNvPr id="3" name="İçerik Yer Tutucusu 2"/>
          <p:cNvSpPr>
            <a:spLocks noGrp="1"/>
          </p:cNvSpPr>
          <p:nvPr>
            <p:ph idx="1"/>
          </p:nvPr>
        </p:nvSpPr>
        <p:spPr/>
        <p:txBody>
          <a:bodyPr/>
          <a:lstStyle/>
          <a:p>
            <a:pPr>
              <a:lnSpc>
                <a:spcPct val="150000"/>
              </a:lnSpc>
            </a:pPr>
            <a:r>
              <a:rPr lang="tr-TR" dirty="0" smtClean="0"/>
              <a:t>Kendine izin </a:t>
            </a:r>
            <a:r>
              <a:rPr lang="tr-TR" dirty="0"/>
              <a:t>verme stresle başa çıkmada bir ölçüde kabul edilebilir ve rahatlatıcı olsa da stres karşısında sürekli olarak bu tepkinin gösterilmesi bazı problemleri beraberinde getirir. Örneğin, stres kaynaklı yemek yeme, aşırı alkol alma veya ilaç kullanımı gibi kendine izin verme yöntemleri kişinin sağlığına ve insanlarla ilişkilerine zarar vererek yeni stres alanları yaratabilir. Bunun yanında bu kendi kendine izin vermeler duygusal tezatlığa da sebep olabilir. Çünkü anlık zevk pişmanlık, suçluluk ve utanca dönüşür.</a:t>
            </a:r>
          </a:p>
          <a:p>
            <a:pPr>
              <a:lnSpc>
                <a:spcPct val="150000"/>
              </a:lnSpc>
            </a:pPr>
            <a:endParaRPr lang="tr-TR" b="1" dirty="0"/>
          </a:p>
          <a:p>
            <a:pPr>
              <a:lnSpc>
                <a:spcPct val="150000"/>
              </a:lnSpc>
            </a:pPr>
            <a:endParaRPr lang="tr-TR" dirty="0"/>
          </a:p>
        </p:txBody>
      </p:sp>
    </p:spTree>
    <p:extLst>
      <p:ext uri="{BB962C8B-B14F-4D97-AF65-F5344CB8AC3E}">
        <p14:creationId xmlns:p14="http://schemas.microsoft.com/office/powerpoint/2010/main" xmlns="" val="4105253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2">
                    <a:lumMod val="60000"/>
                    <a:lumOff val="40000"/>
                  </a:schemeClr>
                </a:solidFill>
                <a:latin typeface="Forte" panose="03060902040502070203" pitchFamily="66" charset="0"/>
              </a:rPr>
              <a:t>Kendini Suçlama</a:t>
            </a:r>
            <a:r>
              <a:rPr lang="tr-TR" b="1" dirty="0"/>
              <a:t/>
            </a:r>
            <a:br>
              <a:rPr lang="tr-TR" b="1" dirty="0"/>
            </a:br>
            <a:endParaRPr lang="tr-TR" dirty="0"/>
          </a:p>
        </p:txBody>
      </p:sp>
      <p:sp>
        <p:nvSpPr>
          <p:cNvPr id="3" name="İçerik Yer Tutucusu 2"/>
          <p:cNvSpPr>
            <a:spLocks noGrp="1"/>
          </p:cNvSpPr>
          <p:nvPr>
            <p:ph idx="1"/>
          </p:nvPr>
        </p:nvSpPr>
        <p:spPr/>
        <p:txBody>
          <a:bodyPr/>
          <a:lstStyle/>
          <a:p>
            <a:pPr algn="just">
              <a:lnSpc>
                <a:spcPct val="150000"/>
              </a:lnSpc>
            </a:pPr>
            <a:r>
              <a:rPr lang="tr-TR" dirty="0"/>
              <a:t>Stresle karşılaşıldığında insanlar sıklıkla yüksek düzeyde öz eleştirici olurlar. Albert </a:t>
            </a:r>
            <a:r>
              <a:rPr lang="tr-TR" dirty="0" err="1"/>
              <a:t>Ellis</a:t>
            </a:r>
            <a:r>
              <a:rPr lang="tr-TR" dirty="0"/>
              <a:t> bu olguyu ‘</a:t>
            </a:r>
            <a:r>
              <a:rPr lang="tr-TR" dirty="0" err="1"/>
              <a:t>felaketleştirici</a:t>
            </a:r>
            <a:r>
              <a:rPr lang="tr-TR" dirty="0"/>
              <a:t> düşünme’ olarak adlandırır ve bunun akılcı olmayan varsayımlardan nasıl geliştiğine odaklanır. </a:t>
            </a:r>
            <a:r>
              <a:rPr lang="tr-TR" dirty="0" err="1"/>
              <a:t>Ellis’e</a:t>
            </a:r>
            <a:r>
              <a:rPr lang="tr-TR" dirty="0"/>
              <a:t> göre </a:t>
            </a:r>
            <a:r>
              <a:rPr lang="tr-TR" dirty="0" err="1"/>
              <a:t>felaketleştirici</a:t>
            </a:r>
            <a:r>
              <a:rPr lang="tr-TR" dirty="0"/>
              <a:t> düşünme, sıklıkla problemli olan strese karşı duygusal tepki vermeye neden olur, bu tepkiyi alevlendirir ve devam ettirir.</a:t>
            </a:r>
          </a:p>
          <a:p>
            <a:endParaRPr lang="tr-TR" dirty="0"/>
          </a:p>
        </p:txBody>
      </p:sp>
    </p:spTree>
    <p:extLst>
      <p:ext uri="{BB962C8B-B14F-4D97-AF65-F5344CB8AC3E}">
        <p14:creationId xmlns:p14="http://schemas.microsoft.com/office/powerpoint/2010/main" xmlns="" val="3402652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2">
                    <a:lumMod val="60000"/>
                    <a:lumOff val="40000"/>
                  </a:schemeClr>
                </a:solidFill>
                <a:latin typeface="Forte" panose="03060902040502070203" pitchFamily="66" charset="0"/>
              </a:rPr>
              <a:t>Savunucu Başa Çıkmayı Kullanma</a:t>
            </a:r>
            <a:br>
              <a:rPr lang="tr-TR" dirty="0">
                <a:solidFill>
                  <a:schemeClr val="accent2">
                    <a:lumMod val="60000"/>
                    <a:lumOff val="40000"/>
                  </a:schemeClr>
                </a:solidFill>
                <a:latin typeface="Forte" panose="03060902040502070203" pitchFamily="66" charset="0"/>
              </a:rPr>
            </a:br>
            <a:endParaRPr lang="tr-TR" dirty="0">
              <a:solidFill>
                <a:schemeClr val="accent2">
                  <a:lumMod val="60000"/>
                  <a:lumOff val="40000"/>
                </a:schemeClr>
              </a:solidFill>
              <a:latin typeface="Forte" panose="03060902040502070203" pitchFamily="66" charset="0"/>
            </a:endParaRPr>
          </a:p>
        </p:txBody>
      </p:sp>
      <p:sp>
        <p:nvSpPr>
          <p:cNvPr id="3" name="İçerik Yer Tutucusu 2"/>
          <p:cNvSpPr>
            <a:spLocks noGrp="1"/>
          </p:cNvSpPr>
          <p:nvPr>
            <p:ph idx="1"/>
          </p:nvPr>
        </p:nvSpPr>
        <p:spPr/>
        <p:txBody>
          <a:bodyPr>
            <a:normAutofit/>
          </a:bodyPr>
          <a:lstStyle/>
          <a:p>
            <a:pPr algn="ctr">
              <a:lnSpc>
                <a:spcPct val="150000"/>
              </a:lnSpc>
            </a:pPr>
            <a:r>
              <a:rPr lang="tr-TR" sz="2800" dirty="0" smtClean="0"/>
              <a:t>Savunucu </a:t>
            </a:r>
            <a:r>
              <a:rPr lang="tr-TR" sz="2800" dirty="0"/>
              <a:t>başa çıkma strese karşı yaygın bir tepkidir. Temelinde Sigmund Freud tarafından geliştirilen savunma mekanizmaları vardır. Savunma mekanizmaları kişiyi hoş olmayan duygulardan koruyan büyük ölçüde bilinç dışı tepkilerdir.</a:t>
            </a:r>
          </a:p>
          <a:p>
            <a:pPr algn="ctr"/>
            <a:endParaRPr lang="tr-TR" sz="2800" dirty="0"/>
          </a:p>
        </p:txBody>
      </p:sp>
    </p:spTree>
    <p:extLst>
      <p:ext uri="{BB962C8B-B14F-4D97-AF65-F5344CB8AC3E}">
        <p14:creationId xmlns:p14="http://schemas.microsoft.com/office/powerpoint/2010/main" xmlns="" val="1288446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4042" y="926482"/>
            <a:ext cx="8946541" cy="5302039"/>
          </a:xfrm>
        </p:spPr>
        <p:txBody>
          <a:bodyPr>
            <a:normAutofit fontScale="92500" lnSpcReduction="10000"/>
          </a:bodyPr>
          <a:lstStyle/>
          <a:p>
            <a:pPr algn="just">
              <a:lnSpc>
                <a:spcPct val="160000"/>
              </a:lnSpc>
              <a:buSzPct val="100000"/>
              <a:buFont typeface="Courier New" panose="02070309020205020404" pitchFamily="49" charset="0"/>
              <a:buChar char="o"/>
            </a:pPr>
            <a:r>
              <a:rPr lang="tr-TR" dirty="0" smtClean="0"/>
              <a:t>Stres</a:t>
            </a:r>
            <a:r>
              <a:rPr lang="tr-TR" dirty="0"/>
              <a:t>, bir insanın herhangi bir durumda kendini ve iyi olma durumunu tehdit altında hissetmesi ve bunun sonucunda baş etme becerilerinin değerlendirilmesi olarak tanımlanır.</a:t>
            </a:r>
          </a:p>
          <a:p>
            <a:pPr algn="just">
              <a:lnSpc>
                <a:spcPct val="160000"/>
              </a:lnSpc>
              <a:buSzPct val="100000"/>
              <a:buFont typeface="Courier New" panose="02070309020205020404" pitchFamily="49" charset="0"/>
              <a:buChar char="o"/>
            </a:pPr>
            <a:r>
              <a:rPr lang="tr-TR" dirty="0"/>
              <a:t>Stres günlük hayatımızın bir parçasıdır. Stresin kaçırılma, sel ve nükleer kazalar gibi </a:t>
            </a:r>
            <a:r>
              <a:rPr lang="tr-TR" dirty="0" err="1"/>
              <a:t>travmatik</a:t>
            </a:r>
            <a:r>
              <a:rPr lang="tr-TR" dirty="0"/>
              <a:t> durumlarla bağlı olması tartışılmaz. Büyük ve küçük stres kaynakları tamamen birbirinden bağımsız değildir. Örneğin boşanma gibi bir stres kaynağı avukat bulma, yeni bir evin tüm sorumluluğunu alma ve dahası gibi küçük stres çağlayanlarına sebep olabilir</a:t>
            </a:r>
            <a:r>
              <a:rPr lang="tr-TR" dirty="0" smtClean="0"/>
              <a:t>.</a:t>
            </a:r>
          </a:p>
          <a:p>
            <a:pPr algn="just">
              <a:lnSpc>
                <a:spcPct val="160000"/>
              </a:lnSpc>
              <a:buSzPct val="100000"/>
              <a:buFont typeface="Courier New" panose="02070309020205020404" pitchFamily="49" charset="0"/>
              <a:buChar char="o"/>
            </a:pPr>
            <a:r>
              <a:rPr lang="tr-TR" dirty="0" smtClean="0"/>
              <a:t> </a:t>
            </a:r>
            <a:r>
              <a:rPr lang="tr-TR" dirty="0"/>
              <a:t>Birçok kuramcı stresli olayların birikimli veya eklentili sonuçları olabileceğini düşünmektedir. Başka bir deyişle stres birikebilir.</a:t>
            </a:r>
          </a:p>
          <a:p>
            <a:pPr algn="just">
              <a:lnSpc>
                <a:spcPct val="150000"/>
              </a:lnSpc>
              <a:buSzPct val="100000"/>
              <a:buFont typeface="Courier New" panose="02070309020205020404" pitchFamily="49" charset="0"/>
              <a:buChar char="o"/>
            </a:pPr>
            <a:endParaRPr lang="tr-TR" dirty="0"/>
          </a:p>
        </p:txBody>
      </p:sp>
    </p:spTree>
    <p:extLst>
      <p:ext uri="{BB962C8B-B14F-4D97-AF65-F5344CB8AC3E}">
        <p14:creationId xmlns:p14="http://schemas.microsoft.com/office/powerpoint/2010/main" xmlns="" val="2198405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8990" y="1483027"/>
            <a:ext cx="9953202" cy="3732917"/>
          </a:xfrm>
        </p:spPr>
        <p:txBody>
          <a:bodyPr/>
          <a:lstStyle/>
          <a:p>
            <a:pPr algn="ctr">
              <a:lnSpc>
                <a:spcPct val="200000"/>
              </a:lnSpc>
            </a:pPr>
            <a:r>
              <a:rPr lang="tr-TR" sz="8800" b="1" dirty="0">
                <a:solidFill>
                  <a:srgbClr val="C9E909"/>
                </a:solidFill>
                <a:latin typeface="AR HERMANN" panose="02000000000000000000" pitchFamily="2" charset="0"/>
              </a:rPr>
              <a:t>Yapıcı Başa Çıkma</a:t>
            </a:r>
          </a:p>
        </p:txBody>
      </p:sp>
    </p:spTree>
    <p:extLst>
      <p:ext uri="{BB962C8B-B14F-4D97-AF65-F5344CB8AC3E}">
        <p14:creationId xmlns:p14="http://schemas.microsoft.com/office/powerpoint/2010/main" xmlns="" val="1206869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646112" y="1275008"/>
            <a:ext cx="9403742" cy="4973391"/>
          </a:xfrm>
        </p:spPr>
        <p:txBody>
          <a:bodyPr>
            <a:normAutofit fontScale="92500" lnSpcReduction="10000"/>
          </a:bodyPr>
          <a:lstStyle/>
          <a:p>
            <a:pPr algn="just">
              <a:lnSpc>
                <a:spcPct val="150000"/>
              </a:lnSpc>
            </a:pPr>
            <a:r>
              <a:rPr lang="tr-TR" dirty="0"/>
              <a:t>Stresli yaşam olaylarıyla başa çıkmada kullanılan nispeten sağlıklı olarak görülen çabalar için yapıcı başa çıkma terimi kullanılır.</a:t>
            </a:r>
          </a:p>
          <a:p>
            <a:pPr marL="0" indent="0" algn="just">
              <a:lnSpc>
                <a:spcPct val="150000"/>
              </a:lnSpc>
              <a:buNone/>
            </a:pPr>
            <a:r>
              <a:rPr lang="tr-TR" dirty="0" smtClean="0"/>
              <a:t>	1-Yapıcı </a:t>
            </a:r>
            <a:r>
              <a:rPr lang="tr-TR" dirty="0"/>
              <a:t>başa çıkma, problemle doğrudan yüzleşmeyi içerir. Görevle ilgili ve eylem odaklıdır.</a:t>
            </a:r>
          </a:p>
          <a:p>
            <a:pPr marL="0" indent="0" algn="just">
              <a:lnSpc>
                <a:spcPct val="150000"/>
              </a:lnSpc>
              <a:buNone/>
            </a:pPr>
            <a:r>
              <a:rPr lang="tr-TR" dirty="0" smtClean="0"/>
              <a:t>	2-Yapıcı </a:t>
            </a:r>
            <a:r>
              <a:rPr lang="tr-TR" dirty="0"/>
              <a:t>başa çıkma çaba gerektirir.</a:t>
            </a:r>
          </a:p>
          <a:p>
            <a:pPr marL="0" indent="0" algn="just">
              <a:lnSpc>
                <a:spcPct val="150000"/>
              </a:lnSpc>
              <a:buNone/>
            </a:pPr>
            <a:r>
              <a:rPr lang="tr-TR" dirty="0" smtClean="0"/>
              <a:t>	3-Stres </a:t>
            </a:r>
            <a:r>
              <a:rPr lang="tr-TR" dirty="0"/>
              <a:t>ve başa çıkma kaynaklarının makul ve gerçekçi bir değerlendirmesine dayanır.</a:t>
            </a:r>
          </a:p>
          <a:p>
            <a:pPr marL="0" indent="0" algn="just">
              <a:lnSpc>
                <a:spcPct val="150000"/>
              </a:lnSpc>
              <a:buNone/>
            </a:pPr>
            <a:r>
              <a:rPr lang="tr-TR" dirty="0" smtClean="0"/>
              <a:t>	4-Strese </a:t>
            </a:r>
            <a:r>
              <a:rPr lang="tr-TR" dirty="0"/>
              <a:t>karşı potansiyel olarak rahatsız edici duygusal tepkileri fark etmeyi ve yönetmeyi öğrenmeyi içerir.</a:t>
            </a:r>
          </a:p>
          <a:p>
            <a:pPr marL="0" indent="0" algn="just">
              <a:lnSpc>
                <a:spcPct val="150000"/>
              </a:lnSpc>
              <a:buNone/>
            </a:pPr>
            <a:r>
              <a:rPr lang="tr-TR" dirty="0" smtClean="0"/>
              <a:t>	5-Bazı </a:t>
            </a:r>
            <a:r>
              <a:rPr lang="tr-TR" dirty="0"/>
              <a:t>davranışsal öz kontrol kazanımlarını gerektirir.</a:t>
            </a:r>
          </a:p>
          <a:p>
            <a:pPr algn="just"/>
            <a:endParaRPr lang="tr-TR" dirty="0"/>
          </a:p>
        </p:txBody>
      </p:sp>
    </p:spTree>
    <p:extLst>
      <p:ext uri="{BB962C8B-B14F-4D97-AF65-F5344CB8AC3E}">
        <p14:creationId xmlns:p14="http://schemas.microsoft.com/office/powerpoint/2010/main" xmlns="" val="2257416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8990" y="1483027"/>
            <a:ext cx="9953202" cy="3732917"/>
          </a:xfrm>
        </p:spPr>
        <p:txBody>
          <a:bodyPr/>
          <a:lstStyle/>
          <a:p>
            <a:pPr algn="ctr">
              <a:lnSpc>
                <a:spcPct val="200000"/>
              </a:lnSpc>
            </a:pPr>
            <a:r>
              <a:rPr lang="tr-TR" sz="6600" b="1" dirty="0" smtClean="0">
                <a:solidFill>
                  <a:srgbClr val="C9E909"/>
                </a:solidFill>
                <a:latin typeface="AR HERMANN" panose="02000000000000000000" pitchFamily="2" charset="0"/>
              </a:rPr>
              <a:t>Değerlendirme Odaklı Yapıcı Başa Çıkma</a:t>
            </a:r>
            <a:endParaRPr lang="tr-TR" sz="6600" b="1" dirty="0">
              <a:solidFill>
                <a:srgbClr val="C9E909"/>
              </a:solidFill>
              <a:latin typeface="AR HERMANN" panose="02000000000000000000" pitchFamily="2" charset="0"/>
            </a:endParaRPr>
          </a:p>
        </p:txBody>
      </p:sp>
    </p:spTree>
    <p:extLst>
      <p:ext uri="{BB962C8B-B14F-4D97-AF65-F5344CB8AC3E}">
        <p14:creationId xmlns:p14="http://schemas.microsoft.com/office/powerpoint/2010/main" xmlns="" val="1039336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800" dirty="0" err="1">
                <a:solidFill>
                  <a:schemeClr val="tx2">
                    <a:lumMod val="25000"/>
                  </a:schemeClr>
                </a:solidFill>
              </a:rPr>
              <a:t>Ellıs’in</a:t>
            </a:r>
            <a:r>
              <a:rPr lang="tr-TR" sz="4800" dirty="0">
                <a:solidFill>
                  <a:schemeClr val="tx2">
                    <a:lumMod val="25000"/>
                  </a:schemeClr>
                </a:solidFill>
              </a:rPr>
              <a:t> Akılcı Düşüncesi</a:t>
            </a:r>
            <a:r>
              <a:rPr lang="tr-TR" b="1" dirty="0"/>
              <a:t/>
            </a:r>
            <a:br>
              <a:rPr lang="tr-TR" b="1" dirty="0"/>
            </a:br>
            <a:endParaRPr lang="tr-TR" dirty="0">
              <a:solidFill>
                <a:srgbClr val="C9E909"/>
              </a:solidFill>
              <a:latin typeface="Forte" panose="03060902040502070203" pitchFamily="66" charset="0"/>
            </a:endParaRPr>
          </a:p>
        </p:txBody>
      </p:sp>
      <p:sp>
        <p:nvSpPr>
          <p:cNvPr id="3" name="İçerik Yer Tutucusu 2"/>
          <p:cNvSpPr>
            <a:spLocks noGrp="1"/>
          </p:cNvSpPr>
          <p:nvPr>
            <p:ph idx="1"/>
          </p:nvPr>
        </p:nvSpPr>
        <p:spPr/>
        <p:txBody>
          <a:bodyPr/>
          <a:lstStyle/>
          <a:p>
            <a:pPr algn="ctr">
              <a:lnSpc>
                <a:spcPct val="150000"/>
              </a:lnSpc>
            </a:pPr>
            <a:r>
              <a:rPr lang="tr-TR" dirty="0"/>
              <a:t>Albert </a:t>
            </a:r>
            <a:r>
              <a:rPr lang="tr-TR" dirty="0" err="1"/>
              <a:t>Ellis</a:t>
            </a:r>
            <a:r>
              <a:rPr lang="tr-TR" dirty="0"/>
              <a:t>, insanların stres karşısındaki değerlendirmelerini değiştirerek içinde bulundukları durumdan kısa sürede kurtulabileceklerini savunmuştur. Akılcı duygusal davranış terapisi, stresten uzaklaşmak için bireyin akılcı olmayan düşünce örüntülerini değiştirmeye odaklanan bir yaklaşımdır. </a:t>
            </a:r>
            <a:r>
              <a:rPr lang="tr-TR" dirty="0" err="1"/>
              <a:t>Ellis</a:t>
            </a:r>
            <a:r>
              <a:rPr lang="tr-TR" dirty="0"/>
              <a:t> ‘düşündüğümüz şekilde hissederiz’ görüşünü ortaya atmıştır ve bu düşüncelerini bir A-B-C dizisi kullanarak açıklamıştır.    </a:t>
            </a:r>
          </a:p>
          <a:p>
            <a:endParaRPr lang="tr-TR" dirty="0"/>
          </a:p>
        </p:txBody>
      </p:sp>
    </p:spTree>
    <p:extLst>
      <p:ext uri="{BB962C8B-B14F-4D97-AF65-F5344CB8AC3E}">
        <p14:creationId xmlns:p14="http://schemas.microsoft.com/office/powerpoint/2010/main" xmlns="" val="2209761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6823" y="1300766"/>
            <a:ext cx="9878095" cy="4947633"/>
          </a:xfrm>
        </p:spPr>
        <p:txBody>
          <a:bodyPr/>
          <a:lstStyle/>
          <a:p>
            <a:pPr>
              <a:lnSpc>
                <a:spcPct val="150000"/>
              </a:lnSpc>
            </a:pPr>
            <a:r>
              <a:rPr lang="tr-TR" u="sng" dirty="0">
                <a:solidFill>
                  <a:schemeClr val="accent2">
                    <a:lumMod val="60000"/>
                    <a:lumOff val="40000"/>
                  </a:schemeClr>
                </a:solidFill>
              </a:rPr>
              <a:t>A-Harekete geçirici olay:</a:t>
            </a:r>
            <a:r>
              <a:rPr lang="tr-TR" dirty="0">
                <a:solidFill>
                  <a:schemeClr val="accent2">
                    <a:lumMod val="60000"/>
                    <a:lumOff val="40000"/>
                  </a:schemeClr>
                </a:solidFill>
              </a:rPr>
              <a:t> </a:t>
            </a:r>
            <a:r>
              <a:rPr lang="tr-TR" dirty="0"/>
              <a:t>P</a:t>
            </a:r>
            <a:r>
              <a:rPr lang="tr-TR" dirty="0" smtClean="0"/>
              <a:t>otansiyel </a:t>
            </a:r>
            <a:r>
              <a:rPr lang="tr-TR" dirty="0"/>
              <a:t>olarak stres kaynağı olabilecek herhangi bir işlemdir. Örneğin, sınavın olduğu gün okul servisini kaçırmak, önemli bir görüşme için gerekli olan bir belgeyi kaybetmek…</a:t>
            </a:r>
          </a:p>
          <a:p>
            <a:pPr>
              <a:lnSpc>
                <a:spcPct val="150000"/>
              </a:lnSpc>
            </a:pPr>
            <a:r>
              <a:rPr lang="tr-TR" u="sng" dirty="0" smtClean="0">
                <a:solidFill>
                  <a:schemeClr val="accent2">
                    <a:lumMod val="60000"/>
                    <a:lumOff val="40000"/>
                  </a:schemeClr>
                </a:solidFill>
              </a:rPr>
              <a:t>B-İnanç sistemi</a:t>
            </a:r>
            <a:r>
              <a:rPr lang="tr-TR" dirty="0" smtClean="0">
                <a:solidFill>
                  <a:schemeClr val="accent2">
                    <a:lumMod val="60000"/>
                    <a:lumOff val="40000"/>
                  </a:schemeClr>
                </a:solidFill>
              </a:rPr>
              <a:t>: </a:t>
            </a:r>
            <a:r>
              <a:rPr lang="tr-TR" dirty="0" smtClean="0"/>
              <a:t>Strese </a:t>
            </a:r>
            <a:r>
              <a:rPr lang="tr-TR" dirty="0"/>
              <a:t>neden olan olaylar karşısındaki değerlendirmelerimizi temsil eder. ‘bunu asla başaramayacağım’ ‘çok şanssızım her şey benim başıma geliyor’…</a:t>
            </a:r>
          </a:p>
          <a:p>
            <a:pPr>
              <a:lnSpc>
                <a:spcPct val="150000"/>
              </a:lnSpc>
            </a:pPr>
            <a:r>
              <a:rPr lang="tr-TR" u="sng" dirty="0">
                <a:solidFill>
                  <a:schemeClr val="accent2">
                    <a:lumMod val="60000"/>
                    <a:lumOff val="40000"/>
                  </a:schemeClr>
                </a:solidFill>
              </a:rPr>
              <a:t>C-Sonuç:</a:t>
            </a:r>
            <a:r>
              <a:rPr lang="tr-TR" dirty="0">
                <a:solidFill>
                  <a:schemeClr val="accent2">
                    <a:lumMod val="60000"/>
                    <a:lumOff val="40000"/>
                  </a:schemeClr>
                </a:solidFill>
              </a:rPr>
              <a:t> </a:t>
            </a:r>
            <a:r>
              <a:rPr lang="tr-TR" dirty="0" smtClean="0"/>
              <a:t>Stresli </a:t>
            </a:r>
            <a:r>
              <a:rPr lang="tr-TR" dirty="0"/>
              <a:t>durum karşısındaki olumsuz düşüncelerimizin sonucunu temsil eder. Durumla ilgili değerlendirmemiz ne derece olumsuzsa sonuç da o derece üzücü olmaktadır.</a:t>
            </a:r>
          </a:p>
          <a:p>
            <a:pPr>
              <a:lnSpc>
                <a:spcPct val="150000"/>
              </a:lnSpc>
            </a:pPr>
            <a:endParaRPr lang="tr-TR" dirty="0"/>
          </a:p>
        </p:txBody>
      </p:sp>
    </p:spTree>
    <p:extLst>
      <p:ext uri="{BB962C8B-B14F-4D97-AF65-F5344CB8AC3E}">
        <p14:creationId xmlns:p14="http://schemas.microsoft.com/office/powerpoint/2010/main" xmlns="" val="3623966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nSpc>
                <a:spcPct val="150000"/>
              </a:lnSpc>
            </a:pPr>
            <a:r>
              <a:rPr lang="tr-TR" dirty="0"/>
              <a:t> </a:t>
            </a:r>
            <a:r>
              <a:rPr lang="tr-TR" dirty="0" err="1"/>
              <a:t>Ellis’e</a:t>
            </a:r>
            <a:r>
              <a:rPr lang="tr-TR" dirty="0"/>
              <a:t> göre insanların düşündüğünün aksine C’ye neden olan A değil B evresidir. </a:t>
            </a:r>
            <a:r>
              <a:rPr lang="tr-TR" dirty="0" err="1"/>
              <a:t>Felaketleştirici</a:t>
            </a:r>
            <a:r>
              <a:rPr lang="tr-TR" dirty="0"/>
              <a:t> düşünce dediğimiz durum yani insanların stres kaynağı olan olayları değerlendirirken ki olumsuz düşünceleri sonuç kısmında duygusal üzüntüye neden olan ana etkendir. İnsanlar stresli durum karşısında olayları büyütmeye ve </a:t>
            </a:r>
            <a:r>
              <a:rPr lang="tr-TR" dirty="0" err="1"/>
              <a:t>felaketleştirici</a:t>
            </a:r>
            <a:r>
              <a:rPr lang="tr-TR" dirty="0"/>
              <a:t> düşünmeye meyillidir. Ve bu eğilim, travma sonrası stres bozukluğu geliştirmek için bir risk </a:t>
            </a:r>
            <a:r>
              <a:rPr lang="tr-TR" dirty="0" smtClean="0"/>
              <a:t>faktörüdür.</a:t>
            </a:r>
            <a:endParaRPr lang="tr-TR" dirty="0"/>
          </a:p>
        </p:txBody>
      </p:sp>
    </p:spTree>
    <p:extLst>
      <p:ext uri="{BB962C8B-B14F-4D97-AF65-F5344CB8AC3E}">
        <p14:creationId xmlns:p14="http://schemas.microsoft.com/office/powerpoint/2010/main" xmlns="" val="3980214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err="1">
                <a:solidFill>
                  <a:srgbClr val="E3776F"/>
                </a:solidFill>
              </a:rPr>
              <a:t>Felaketleştirici</a:t>
            </a:r>
            <a:r>
              <a:rPr lang="tr-TR" sz="3600" dirty="0">
                <a:solidFill>
                  <a:srgbClr val="E3776F"/>
                </a:solidFill>
              </a:rPr>
              <a:t> Düşüncenin Kökleri</a:t>
            </a:r>
            <a:r>
              <a:rPr lang="tr-TR" dirty="0"/>
              <a:t/>
            </a:r>
            <a:br>
              <a:rPr lang="tr-TR" dirty="0"/>
            </a:br>
            <a:endParaRPr lang="tr-TR" dirty="0"/>
          </a:p>
        </p:txBody>
      </p:sp>
      <p:sp>
        <p:nvSpPr>
          <p:cNvPr id="3" name="İçerik Yer Tutucusu 2"/>
          <p:cNvSpPr>
            <a:spLocks noGrp="1"/>
          </p:cNvSpPr>
          <p:nvPr>
            <p:ph idx="1"/>
          </p:nvPr>
        </p:nvSpPr>
        <p:spPr>
          <a:xfrm>
            <a:off x="646111" y="1442434"/>
            <a:ext cx="9403743" cy="5203066"/>
          </a:xfrm>
        </p:spPr>
        <p:txBody>
          <a:bodyPr>
            <a:normAutofit/>
          </a:bodyPr>
          <a:lstStyle/>
          <a:p>
            <a:pPr>
              <a:lnSpc>
                <a:spcPct val="150000"/>
              </a:lnSpc>
            </a:pPr>
            <a:r>
              <a:rPr lang="tr-TR" dirty="0"/>
              <a:t> </a:t>
            </a:r>
            <a:r>
              <a:rPr lang="tr-TR" dirty="0" err="1"/>
              <a:t>Ellis</a:t>
            </a:r>
            <a:r>
              <a:rPr lang="tr-TR" dirty="0"/>
              <a:t>, </a:t>
            </a:r>
            <a:r>
              <a:rPr lang="tr-TR" dirty="0" err="1"/>
              <a:t>felaketleştirici</a:t>
            </a:r>
            <a:r>
              <a:rPr lang="tr-TR" dirty="0"/>
              <a:t> düşüncelerin temelini oluşturanın aslında ‘onaylanma, kabul görme, takdir edilme’ gibi düşünceler olduğunu ileri sürer. Akılcı olmayan bu tarz varsayımlar </a:t>
            </a:r>
            <a:r>
              <a:rPr lang="tr-TR" dirty="0" err="1"/>
              <a:t>felaketleştirici</a:t>
            </a:r>
            <a:r>
              <a:rPr lang="tr-TR" dirty="0"/>
              <a:t> düşüncenin kaynağı olduğu için özellikle yaygın olan 4 akılcı olmayan varsayımı iyi bilmek gerekir</a:t>
            </a:r>
            <a:r>
              <a:rPr lang="tr-TR" dirty="0" smtClean="0"/>
              <a:t>.</a:t>
            </a:r>
          </a:p>
          <a:p>
            <a:pPr marL="457200" lvl="1" indent="0">
              <a:lnSpc>
                <a:spcPct val="150000"/>
              </a:lnSpc>
              <a:buNone/>
            </a:pPr>
            <a:r>
              <a:rPr lang="tr-TR" i="1" dirty="0">
                <a:solidFill>
                  <a:schemeClr val="accent3">
                    <a:lumMod val="60000"/>
                    <a:lumOff val="40000"/>
                  </a:schemeClr>
                </a:solidFill>
              </a:rPr>
              <a:t>1-İnsanlardan sevgi ve şefkat </a:t>
            </a:r>
            <a:r>
              <a:rPr lang="tr-TR" i="1" dirty="0" smtClean="0">
                <a:solidFill>
                  <a:schemeClr val="accent3">
                    <a:lumMod val="60000"/>
                    <a:lumOff val="40000"/>
                  </a:schemeClr>
                </a:solidFill>
              </a:rPr>
              <a:t>görmeliyim</a:t>
            </a:r>
            <a:endParaRPr lang="tr-TR" dirty="0" smtClean="0">
              <a:solidFill>
                <a:schemeClr val="accent3">
                  <a:lumMod val="60000"/>
                  <a:lumOff val="40000"/>
                </a:schemeClr>
              </a:solidFill>
            </a:endParaRPr>
          </a:p>
          <a:p>
            <a:pPr marL="0" indent="0">
              <a:lnSpc>
                <a:spcPct val="150000"/>
              </a:lnSpc>
              <a:buNone/>
            </a:pPr>
            <a:r>
              <a:rPr lang="tr-TR" i="1" dirty="0" smtClean="0">
                <a:solidFill>
                  <a:schemeClr val="accent3">
                    <a:lumMod val="60000"/>
                    <a:lumOff val="40000"/>
                  </a:schemeClr>
                </a:solidFill>
              </a:rPr>
              <a:t>	2-Yaptığım </a:t>
            </a:r>
            <a:r>
              <a:rPr lang="tr-TR" i="1" dirty="0">
                <a:solidFill>
                  <a:schemeClr val="accent3">
                    <a:lumMod val="60000"/>
                    <a:lumOff val="40000"/>
                  </a:schemeClr>
                </a:solidFill>
              </a:rPr>
              <a:t>her işte iyi performans </a:t>
            </a:r>
            <a:r>
              <a:rPr lang="tr-TR" i="1" dirty="0" smtClean="0">
                <a:solidFill>
                  <a:schemeClr val="accent3">
                    <a:lumMod val="60000"/>
                    <a:lumOff val="40000"/>
                  </a:schemeClr>
                </a:solidFill>
              </a:rPr>
              <a:t>göstermeliyim</a:t>
            </a:r>
          </a:p>
          <a:p>
            <a:pPr marL="0" indent="0">
              <a:lnSpc>
                <a:spcPct val="150000"/>
              </a:lnSpc>
              <a:buNone/>
            </a:pPr>
            <a:r>
              <a:rPr lang="tr-TR" i="1" dirty="0" smtClean="0">
                <a:solidFill>
                  <a:schemeClr val="accent3">
                    <a:lumMod val="60000"/>
                    <a:lumOff val="40000"/>
                  </a:schemeClr>
                </a:solidFill>
              </a:rPr>
              <a:t>	3-Diğer </a:t>
            </a:r>
            <a:r>
              <a:rPr lang="tr-TR" i="1" dirty="0">
                <a:solidFill>
                  <a:schemeClr val="accent3">
                    <a:lumMod val="60000"/>
                    <a:lumOff val="40000"/>
                  </a:schemeClr>
                </a:solidFill>
              </a:rPr>
              <a:t>insanlar her zaman yetkin davranmalı ve bana karşı düşünceli </a:t>
            </a:r>
            <a:r>
              <a:rPr lang="tr-TR" i="1" dirty="0" smtClean="0">
                <a:solidFill>
                  <a:schemeClr val="accent3">
                    <a:lumMod val="60000"/>
                    <a:lumOff val="40000"/>
                  </a:schemeClr>
                </a:solidFill>
              </a:rPr>
              <a:t>	olmalıdır</a:t>
            </a:r>
            <a:r>
              <a:rPr lang="tr-TR" dirty="0" smtClean="0">
                <a:solidFill>
                  <a:schemeClr val="accent3">
                    <a:lumMod val="60000"/>
                    <a:lumOff val="40000"/>
                  </a:schemeClr>
                </a:solidFill>
              </a:rPr>
              <a:t> </a:t>
            </a:r>
          </a:p>
          <a:p>
            <a:pPr marL="0" indent="0">
              <a:lnSpc>
                <a:spcPct val="150000"/>
              </a:lnSpc>
              <a:buNone/>
            </a:pPr>
            <a:r>
              <a:rPr lang="tr-TR" i="1" dirty="0" smtClean="0">
                <a:solidFill>
                  <a:schemeClr val="accent3">
                    <a:lumMod val="60000"/>
                    <a:lumOff val="40000"/>
                  </a:schemeClr>
                </a:solidFill>
              </a:rPr>
              <a:t>	4-Olaylar </a:t>
            </a:r>
            <a:r>
              <a:rPr lang="tr-TR" i="1" dirty="0">
                <a:solidFill>
                  <a:schemeClr val="accent3">
                    <a:lumMod val="60000"/>
                    <a:lumOff val="40000"/>
                  </a:schemeClr>
                </a:solidFill>
              </a:rPr>
              <a:t>her zaman benim istediğim şekilde </a:t>
            </a:r>
            <a:r>
              <a:rPr lang="tr-TR" i="1" dirty="0" smtClean="0">
                <a:solidFill>
                  <a:schemeClr val="accent3">
                    <a:lumMod val="60000"/>
                    <a:lumOff val="40000"/>
                  </a:schemeClr>
                </a:solidFill>
              </a:rPr>
              <a:t>gitmeli</a:t>
            </a:r>
            <a:r>
              <a:rPr lang="tr-TR" dirty="0" smtClean="0">
                <a:solidFill>
                  <a:schemeClr val="accent3">
                    <a:lumMod val="60000"/>
                    <a:lumOff val="40000"/>
                  </a:schemeClr>
                </a:solidFill>
              </a:rPr>
              <a:t> </a:t>
            </a:r>
            <a:endParaRPr lang="tr-TR" dirty="0">
              <a:solidFill>
                <a:schemeClr val="accent3">
                  <a:lumMod val="60000"/>
                  <a:lumOff val="40000"/>
                </a:schemeClr>
              </a:solidFill>
            </a:endParaRPr>
          </a:p>
        </p:txBody>
      </p:sp>
    </p:spTree>
    <p:extLst>
      <p:ext uri="{BB962C8B-B14F-4D97-AF65-F5344CB8AC3E}">
        <p14:creationId xmlns:p14="http://schemas.microsoft.com/office/powerpoint/2010/main" xmlns="" val="3926501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9340" y="881129"/>
            <a:ext cx="5812517" cy="1447800"/>
          </a:xfrm>
        </p:spPr>
        <p:txBody>
          <a:bodyPr/>
          <a:lstStyle/>
          <a:p>
            <a:pPr algn="ctr"/>
            <a:r>
              <a:rPr lang="tr-TR" sz="6600" dirty="0" smtClean="0">
                <a:solidFill>
                  <a:srgbClr val="5FDAF3"/>
                </a:solidFill>
                <a:latin typeface="AR CARTER" panose="02000000000000000000" pitchFamily="2" charset="0"/>
              </a:rPr>
              <a:t>Bir Stres Azaltıcı Olarak Mizah</a:t>
            </a:r>
            <a:endParaRPr lang="tr-TR" sz="6600" dirty="0">
              <a:solidFill>
                <a:srgbClr val="5FDAF3"/>
              </a:solidFill>
              <a:latin typeface="AR CARTER" panose="02000000000000000000" pitchFamily="2" charset="0"/>
            </a:endParaRPr>
          </a:p>
        </p:txBody>
      </p:sp>
      <p:sp>
        <p:nvSpPr>
          <p:cNvPr id="3" name="İçerik Yer Tutucusu 2"/>
          <p:cNvSpPr>
            <a:spLocks noGrp="1"/>
          </p:cNvSpPr>
          <p:nvPr>
            <p:ph idx="1"/>
          </p:nvPr>
        </p:nvSpPr>
        <p:spPr>
          <a:xfrm>
            <a:off x="6317202" y="1795530"/>
            <a:ext cx="5195997" cy="4572000"/>
          </a:xfrm>
        </p:spPr>
        <p:txBody>
          <a:bodyPr>
            <a:normAutofit fontScale="85000" lnSpcReduction="10000"/>
          </a:bodyPr>
          <a:lstStyle/>
          <a:p>
            <a:pPr algn="ctr">
              <a:lnSpc>
                <a:spcPct val="150000"/>
              </a:lnSpc>
            </a:pPr>
            <a:r>
              <a:rPr lang="tr-TR" dirty="0"/>
              <a:t>Mizah stresli olayların değerlendirilmesini etkiler. Ve sıkıntılı durumları daha az tehdit edici hale getirir. (Abel.2002). Mizahın bir başka etkisi de olumlu duygu yaşantısını arttırdığı yönündedir. (Martin.2002).</a:t>
            </a:r>
          </a:p>
          <a:p>
            <a:pPr algn="ctr">
              <a:lnSpc>
                <a:spcPct val="150000"/>
              </a:lnSpc>
            </a:pPr>
            <a:r>
              <a:rPr lang="tr-TR" dirty="0"/>
              <a:t>Bir başka hipotez ise iyi bir mizah duygusunun, sosyal desteği arttıran olumlu sosyal etkileşimleri kolaylaştırarak stresin etkisini engellediğidir. (Martin.2002) Mizah pek çok yararı olan çok yönlü bir başa çıkma stratejisidir.</a:t>
            </a:r>
          </a:p>
          <a:p>
            <a:endParaRPr lang="tr-TR" dirty="0"/>
          </a:p>
        </p:txBody>
      </p:sp>
      <p:sp>
        <p:nvSpPr>
          <p:cNvPr id="4" name="Metin Yer Tutucusu 3"/>
          <p:cNvSpPr>
            <a:spLocks noGrp="1"/>
          </p:cNvSpPr>
          <p:nvPr>
            <p:ph type="body" sz="half" idx="2"/>
          </p:nvPr>
        </p:nvSpPr>
        <p:spPr/>
        <p:txBody>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1151" y="2680998"/>
            <a:ext cx="4607824" cy="4041086"/>
          </a:xfrm>
          <a:prstGeom prst="rect">
            <a:avLst/>
          </a:prstGeom>
          <a:ln>
            <a:noFill/>
          </a:ln>
          <a:effectLst>
            <a:softEdge rad="112500"/>
          </a:effectLst>
        </p:spPr>
      </p:pic>
    </p:spTree>
    <p:extLst>
      <p:ext uri="{BB962C8B-B14F-4D97-AF65-F5344CB8AC3E}">
        <p14:creationId xmlns:p14="http://schemas.microsoft.com/office/powerpoint/2010/main" xmlns="" val="1414587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5400" dirty="0" smtClean="0">
                <a:solidFill>
                  <a:schemeClr val="accent6">
                    <a:lumMod val="50000"/>
                  </a:schemeClr>
                </a:solidFill>
              </a:rPr>
              <a:t>Pozitif Yeniden Yorumlama</a:t>
            </a:r>
            <a:endParaRPr lang="tr-TR" sz="5400" dirty="0">
              <a:solidFill>
                <a:schemeClr val="accent6">
                  <a:lumMod val="50000"/>
                </a:schemeClr>
              </a:solidFill>
            </a:endParaRPr>
          </a:p>
        </p:txBody>
      </p:sp>
      <p:sp>
        <p:nvSpPr>
          <p:cNvPr id="3" name="İçerik Yer Tutucusu 2"/>
          <p:cNvSpPr>
            <a:spLocks noGrp="1"/>
          </p:cNvSpPr>
          <p:nvPr>
            <p:ph idx="1"/>
          </p:nvPr>
        </p:nvSpPr>
        <p:spPr>
          <a:xfrm>
            <a:off x="1545466" y="2052918"/>
            <a:ext cx="8306872" cy="4195481"/>
          </a:xfrm>
        </p:spPr>
        <p:txBody>
          <a:bodyPr/>
          <a:lstStyle/>
          <a:p>
            <a:pPr algn="just">
              <a:lnSpc>
                <a:spcPct val="150000"/>
              </a:lnSpc>
            </a:pPr>
            <a:r>
              <a:rPr lang="tr-TR" dirty="0"/>
              <a:t>Araştırmalar başkalarıyla pozitif karşılaştırmalar yapma stratejisinin duygu durumunun iyileşmesi ve benlik saygısının artması ile sonuçlanabilen yaygın bir başa çıkma stratejisi olduğunu göstermiştir. (Wills&amp;Sandy.2001)</a:t>
            </a:r>
          </a:p>
          <a:p>
            <a:pPr algn="just">
              <a:lnSpc>
                <a:spcPct val="150000"/>
              </a:lnSpc>
            </a:pPr>
            <a:r>
              <a:rPr lang="tr-TR" dirty="0"/>
              <a:t>Pozitif yeniden yorumlama, gerçeği çarpıtmaksızın stresin rahatlatıcı olan yeniden değerlendirmesini kolaylaştırır</a:t>
            </a:r>
            <a:r>
              <a:rPr lang="tr-TR" dirty="0" smtClean="0"/>
              <a:t>. (</a:t>
            </a:r>
            <a:r>
              <a:rPr lang="tr-TR" dirty="0"/>
              <a:t>Aldwin.2007)</a:t>
            </a:r>
          </a:p>
          <a:p>
            <a:endParaRPr lang="tr-TR" dirty="0"/>
          </a:p>
        </p:txBody>
      </p:sp>
    </p:spTree>
    <p:extLst>
      <p:ext uri="{BB962C8B-B14F-4D97-AF65-F5344CB8AC3E}">
        <p14:creationId xmlns:p14="http://schemas.microsoft.com/office/powerpoint/2010/main" xmlns="" val="19831561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8990" y="1483027"/>
            <a:ext cx="9953202" cy="3732917"/>
          </a:xfrm>
        </p:spPr>
        <p:txBody>
          <a:bodyPr/>
          <a:lstStyle/>
          <a:p>
            <a:pPr algn="ctr">
              <a:lnSpc>
                <a:spcPct val="200000"/>
              </a:lnSpc>
            </a:pPr>
            <a:r>
              <a:rPr lang="tr-TR" sz="6600" b="1" dirty="0" smtClean="0">
                <a:solidFill>
                  <a:srgbClr val="C9E909"/>
                </a:solidFill>
                <a:latin typeface="AR HERMANN" panose="02000000000000000000" pitchFamily="2" charset="0"/>
              </a:rPr>
              <a:t>Problem Odaklı Yapıcı Başa Çıkma</a:t>
            </a:r>
            <a:endParaRPr lang="tr-TR" sz="6600" b="1" dirty="0">
              <a:solidFill>
                <a:srgbClr val="C9E909"/>
              </a:solidFill>
              <a:latin typeface="AR HERMANN" panose="02000000000000000000" pitchFamily="2" charset="0"/>
            </a:endParaRPr>
          </a:p>
        </p:txBody>
      </p:sp>
    </p:spTree>
    <p:extLst>
      <p:ext uri="{BB962C8B-B14F-4D97-AF65-F5344CB8AC3E}">
        <p14:creationId xmlns:p14="http://schemas.microsoft.com/office/powerpoint/2010/main" xmlns="" val="3493188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130" y="652388"/>
            <a:ext cx="9404723" cy="1400530"/>
          </a:xfrm>
        </p:spPr>
        <p:txBody>
          <a:bodyPr/>
          <a:lstStyle/>
          <a:p>
            <a:pPr algn="ctr"/>
            <a:r>
              <a:rPr lang="tr-TR" dirty="0" smtClean="0">
                <a:solidFill>
                  <a:schemeClr val="accent2"/>
                </a:solidFill>
              </a:rPr>
              <a:t>Birincil Ve İkincil Değerlendirme</a:t>
            </a:r>
            <a:endParaRPr lang="tr-TR" dirty="0">
              <a:solidFill>
                <a:schemeClr val="accent2"/>
              </a:solidFill>
            </a:endParaRPr>
          </a:p>
        </p:txBody>
      </p:sp>
      <p:sp>
        <p:nvSpPr>
          <p:cNvPr id="3" name="İçerik Yer Tutucusu 2"/>
          <p:cNvSpPr>
            <a:spLocks noGrp="1"/>
          </p:cNvSpPr>
          <p:nvPr>
            <p:ph idx="1"/>
          </p:nvPr>
        </p:nvSpPr>
        <p:spPr/>
        <p:txBody>
          <a:bodyPr/>
          <a:lstStyle/>
          <a:p>
            <a:pPr algn="ctr">
              <a:lnSpc>
                <a:spcPct val="200000"/>
              </a:lnSpc>
            </a:pPr>
            <a:r>
              <a:rPr lang="tr-TR" dirty="0"/>
              <a:t>Birincil değerlendirme bir olay olup olmadığının ilk değerlendirmesi; (1) sizinle ilişkili, (2) ilişkili ancak tehlikeli değil veya (3) stres verici. Bir olayı stres verici olarak gördüğünüzde ikincil değerlendirme yapmış olursunuz ki bu değerlendirme sizin mücadele etme kaynaklarınızın ve stresle baş etme opsiyonlarınızın bir değerlendirmesidir.</a:t>
            </a:r>
          </a:p>
        </p:txBody>
      </p:sp>
    </p:spTree>
    <p:extLst>
      <p:ext uri="{BB962C8B-B14F-4D97-AF65-F5344CB8AC3E}">
        <p14:creationId xmlns:p14="http://schemas.microsoft.com/office/powerpoint/2010/main" xmlns="" val="1884903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Yer Tutucusu 6"/>
          <p:cNvPicPr>
            <a:picLocks noGrp="1" noChangeAspect="1"/>
          </p:cNvPicPr>
          <p:nvPr>
            <p:ph type="pic" idx="1"/>
          </p:nvPr>
        </p:nvPicPr>
        <p:blipFill>
          <a:blip r:embed="rId2">
            <a:extLst>
              <a:ext uri="{28A0092B-C50C-407E-A947-70E740481C1C}">
                <a14:useLocalDpi xmlns:a14="http://schemas.microsoft.com/office/drawing/2010/main" xmlns="" val="0"/>
              </a:ext>
            </a:extLst>
          </a:blip>
          <a:srcRect l="25246" r="25246"/>
          <a:stretch>
            <a:fillRect/>
          </a:stretch>
        </p:blipFill>
        <p:spPr/>
      </p:pic>
      <p:sp>
        <p:nvSpPr>
          <p:cNvPr id="3" name="İçerik Yer Tutucusu 2"/>
          <p:cNvSpPr>
            <a:spLocks noGrp="1"/>
          </p:cNvSpPr>
          <p:nvPr>
            <p:ph type="body" sz="half" idx="2"/>
          </p:nvPr>
        </p:nvSpPr>
        <p:spPr>
          <a:xfrm>
            <a:off x="1193591" y="2134673"/>
            <a:ext cx="5084979" cy="2588653"/>
          </a:xfrm>
          <a:solidFill>
            <a:srgbClr val="C9E90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tr-TR" sz="2800" dirty="0"/>
              <a:t>Problem odaklı başa çıkma, stres üreten probleme çare bulmak ya da problemi yenmek için çabaları içermektedir.</a:t>
            </a:r>
          </a:p>
          <a:p>
            <a:endParaRPr lang="tr-TR" dirty="0"/>
          </a:p>
        </p:txBody>
      </p:sp>
    </p:spTree>
    <p:extLst>
      <p:ext uri="{BB962C8B-B14F-4D97-AF65-F5344CB8AC3E}">
        <p14:creationId xmlns:p14="http://schemas.microsoft.com/office/powerpoint/2010/main" xmlns="" val="4144258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4"/>
                </a:solidFill>
              </a:rPr>
              <a:t>Sistematik Problem Çözmeyi Kullanma</a:t>
            </a:r>
            <a:r>
              <a:rPr lang="tr-TR" b="1" dirty="0"/>
              <a:t/>
            </a:r>
            <a:br>
              <a:rPr lang="tr-TR" b="1" dirty="0"/>
            </a:br>
            <a:endParaRPr lang="tr-TR" dirty="0"/>
          </a:p>
        </p:txBody>
      </p:sp>
      <p:sp>
        <p:nvSpPr>
          <p:cNvPr id="3" name="İçerik Yer Tutucusu 2"/>
          <p:cNvSpPr>
            <a:spLocks noGrp="1"/>
          </p:cNvSpPr>
          <p:nvPr>
            <p:ph idx="1"/>
          </p:nvPr>
        </p:nvSpPr>
        <p:spPr/>
        <p:txBody>
          <a:bodyPr/>
          <a:lstStyle/>
          <a:p>
            <a:pPr algn="just">
              <a:lnSpc>
                <a:spcPct val="150000"/>
              </a:lnSpc>
            </a:pPr>
            <a:r>
              <a:rPr lang="tr-TR" dirty="0"/>
              <a:t>Yaşam problemleriyle başa çıkmada en etkili eylem rotası, onları doğrudan ele almaktır. Aslında, problem çözme, psikolojik uyumun daha iyi olması, depresyon düzeyinin düşmesi, alkol kullanımının ve sağlık şikâyetlerinin azalması ile ilişkilidir</a:t>
            </a:r>
            <a:r>
              <a:rPr lang="tr-TR" dirty="0" smtClean="0"/>
              <a:t>.</a:t>
            </a:r>
          </a:p>
          <a:p>
            <a:pPr lvl="2" algn="just">
              <a:lnSpc>
                <a:spcPct val="150000"/>
              </a:lnSpc>
              <a:buFont typeface="Wingdings" panose="05000000000000000000" pitchFamily="2" charset="2"/>
              <a:buChar char="Ø"/>
            </a:pPr>
            <a:r>
              <a:rPr lang="tr-TR" b="1" i="1" dirty="0"/>
              <a:t>Problemi Açıklama</a:t>
            </a:r>
          </a:p>
          <a:p>
            <a:pPr lvl="2" algn="just">
              <a:lnSpc>
                <a:spcPct val="150000"/>
              </a:lnSpc>
              <a:buFont typeface="Wingdings" panose="05000000000000000000" pitchFamily="2" charset="2"/>
              <a:buChar char="Ø"/>
            </a:pPr>
            <a:r>
              <a:rPr lang="tr-TR" b="1" i="1" dirty="0"/>
              <a:t>Alternatif Eylem Rotaları Üretme</a:t>
            </a:r>
          </a:p>
          <a:p>
            <a:pPr lvl="2" algn="just">
              <a:lnSpc>
                <a:spcPct val="150000"/>
              </a:lnSpc>
              <a:buFont typeface="Wingdings" panose="05000000000000000000" pitchFamily="2" charset="2"/>
              <a:buChar char="Ø"/>
            </a:pPr>
            <a:r>
              <a:rPr lang="tr-TR" b="1" i="1" dirty="0"/>
              <a:t>Alternatiflerini Değerlendirmek ve Bir Eylem Rotası Seçmek</a:t>
            </a:r>
          </a:p>
          <a:p>
            <a:pPr lvl="2" algn="just">
              <a:lnSpc>
                <a:spcPct val="150000"/>
              </a:lnSpc>
              <a:buFont typeface="Wingdings" panose="05000000000000000000" pitchFamily="2" charset="2"/>
              <a:buChar char="Ø"/>
            </a:pPr>
            <a:r>
              <a:rPr lang="tr-TR" b="1" i="1" dirty="0"/>
              <a:t>Esnekliği Sürdürürken Eyleme Geçin</a:t>
            </a:r>
          </a:p>
          <a:p>
            <a:pPr lvl="1" algn="just">
              <a:lnSpc>
                <a:spcPct val="150000"/>
              </a:lnSpc>
              <a:buFont typeface="Wingdings" panose="05000000000000000000" pitchFamily="2" charset="2"/>
              <a:buChar char="Ø"/>
            </a:pPr>
            <a:endParaRPr lang="tr-TR" dirty="0"/>
          </a:p>
          <a:p>
            <a:endParaRPr lang="tr-TR" dirty="0"/>
          </a:p>
        </p:txBody>
      </p:sp>
    </p:spTree>
    <p:extLst>
      <p:ext uri="{BB962C8B-B14F-4D97-AF65-F5344CB8AC3E}">
        <p14:creationId xmlns:p14="http://schemas.microsoft.com/office/powerpoint/2010/main" xmlns="" val="10171220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3"/>
                </a:solidFill>
              </a:rPr>
              <a:t>Yardım Arama</a:t>
            </a:r>
            <a:r>
              <a:rPr lang="tr-TR" b="1" dirty="0"/>
              <a:t/>
            </a:r>
            <a:br>
              <a:rPr lang="tr-TR" b="1" dirty="0"/>
            </a:br>
            <a:endParaRPr lang="tr-TR" dirty="0"/>
          </a:p>
        </p:txBody>
      </p:sp>
      <p:sp>
        <p:nvSpPr>
          <p:cNvPr id="3" name="İçerik Yer Tutucusu 2"/>
          <p:cNvSpPr>
            <a:spLocks noGrp="1"/>
          </p:cNvSpPr>
          <p:nvPr>
            <p:ph idx="1"/>
          </p:nvPr>
        </p:nvSpPr>
        <p:spPr>
          <a:xfrm>
            <a:off x="5396248" y="2052918"/>
            <a:ext cx="4653605" cy="4195481"/>
          </a:xfrm>
        </p:spPr>
        <p:txBody>
          <a:bodyPr/>
          <a:lstStyle/>
          <a:p>
            <a:pPr algn="ctr">
              <a:lnSpc>
                <a:spcPct val="150000"/>
              </a:lnSpc>
            </a:pPr>
            <a:r>
              <a:rPr lang="tr-TR" dirty="0"/>
              <a:t>Probleminizi çözemiyorsanız yardım aramaktan çekinmeyin. Farklı kültürler yardım istemeye başka tepkiler verebilir. Kültürel faktörler, bireylerin problemlerini ne olarak görecekleri ve onları nasıl çözeceklerinde önemli bir rol oynamaktadır.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8631" y="2052918"/>
            <a:ext cx="4607866" cy="3510755"/>
          </a:xfrm>
          <a:prstGeom prst="rect">
            <a:avLst/>
          </a:prstGeom>
        </p:spPr>
      </p:pic>
    </p:spTree>
    <p:extLst>
      <p:ext uri="{BB962C8B-B14F-4D97-AF65-F5344CB8AC3E}">
        <p14:creationId xmlns:p14="http://schemas.microsoft.com/office/powerpoint/2010/main" xmlns="" val="12057079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6"/>
                </a:solidFill>
              </a:rPr>
              <a:t>Zamanı Daha Etkili Kullanma</a:t>
            </a:r>
            <a:r>
              <a:rPr lang="tr-TR" b="1" dirty="0"/>
              <a:t/>
            </a:r>
            <a:br>
              <a:rPr lang="tr-TR" b="1" dirty="0"/>
            </a:br>
            <a:endParaRPr lang="tr-TR" dirty="0"/>
          </a:p>
        </p:txBody>
      </p:sp>
      <p:sp>
        <p:nvSpPr>
          <p:cNvPr id="3" name="İçerik Yer Tutucusu 2"/>
          <p:cNvSpPr>
            <a:spLocks noGrp="1"/>
          </p:cNvSpPr>
          <p:nvPr>
            <p:ph idx="1"/>
          </p:nvPr>
        </p:nvSpPr>
        <p:spPr/>
        <p:txBody>
          <a:bodyPr/>
          <a:lstStyle/>
          <a:p>
            <a:pPr algn="ctr">
              <a:lnSpc>
                <a:spcPct val="150000"/>
              </a:lnSpc>
            </a:pPr>
            <a:r>
              <a:rPr lang="tr-TR" dirty="0"/>
              <a:t>Günümüzün en önemli sorunlarının başında zaman darlığı gelmektedir. Hemen hemen herkes zaman darlığından şikayet etmektedir. Zamanını ayarlayamayan birey endişe, panik yaşamakta ve strese girmektedir. Zaman yönetimi stresle başa çıkmada önerilen bir metottur. Zaman yönetimi, zamanın kontrol ve organize edilmesi, doğru işlerin kısa zamanda yapılması, bireyin kendini ve işlerini yönetmesidir.1 Zaman yönetiminde amaç; zamanı ihtiyaçları karşılayacak şekilde denetim altında tutabilmektir. </a:t>
            </a:r>
          </a:p>
          <a:p>
            <a:endParaRPr lang="tr-TR" dirty="0"/>
          </a:p>
        </p:txBody>
      </p:sp>
    </p:spTree>
    <p:extLst>
      <p:ext uri="{BB962C8B-B14F-4D97-AF65-F5344CB8AC3E}">
        <p14:creationId xmlns:p14="http://schemas.microsoft.com/office/powerpoint/2010/main" xmlns="" val="31235176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Yer Tutucusu 9"/>
          <p:cNvSpPr>
            <a:spLocks noGrp="1"/>
          </p:cNvSpPr>
          <p:nvPr>
            <p:ph type="body" idx="1"/>
          </p:nvPr>
        </p:nvSpPr>
        <p:spPr>
          <a:xfrm>
            <a:off x="1103313" y="1171977"/>
            <a:ext cx="4396338" cy="1309285"/>
          </a:xfrm>
        </p:spPr>
        <p:txBody>
          <a:bodyPr/>
          <a:lstStyle/>
          <a:p>
            <a:r>
              <a:rPr lang="tr-TR" dirty="0"/>
              <a:t>Zaman yönetiminin temel ilkeleri şunlardır</a:t>
            </a:r>
            <a:r>
              <a:rPr lang="tr-TR" dirty="0" smtClean="0"/>
              <a:t>:</a:t>
            </a:r>
            <a:endParaRPr lang="tr-TR" dirty="0"/>
          </a:p>
        </p:txBody>
      </p:sp>
      <p:sp>
        <p:nvSpPr>
          <p:cNvPr id="11" name="İçerik Yer Tutucusu 10"/>
          <p:cNvSpPr>
            <a:spLocks noGrp="1"/>
          </p:cNvSpPr>
          <p:nvPr>
            <p:ph sz="half" idx="2"/>
          </p:nvPr>
        </p:nvSpPr>
        <p:spPr/>
        <p:txBody>
          <a:bodyPr/>
          <a:lstStyle/>
          <a:p>
            <a:pPr>
              <a:lnSpc>
                <a:spcPct val="150000"/>
              </a:lnSpc>
            </a:pPr>
            <a:r>
              <a:rPr lang="tr-TR" dirty="0" smtClean="0"/>
              <a:t>Hedeflerin </a:t>
            </a:r>
            <a:r>
              <a:rPr lang="tr-TR" dirty="0"/>
              <a:t>belirlenmesi, </a:t>
            </a:r>
          </a:p>
          <a:p>
            <a:pPr>
              <a:lnSpc>
                <a:spcPct val="150000"/>
              </a:lnSpc>
            </a:pPr>
            <a:r>
              <a:rPr lang="tr-TR" dirty="0" smtClean="0"/>
              <a:t>İşlerin </a:t>
            </a:r>
            <a:r>
              <a:rPr lang="tr-TR" dirty="0"/>
              <a:t>önem ve önceliğine göre plan yapılması, </a:t>
            </a:r>
          </a:p>
          <a:p>
            <a:pPr>
              <a:lnSpc>
                <a:spcPct val="150000"/>
              </a:lnSpc>
            </a:pPr>
            <a:r>
              <a:rPr lang="tr-TR" dirty="0" smtClean="0"/>
              <a:t>Belirlenen </a:t>
            </a:r>
            <a:r>
              <a:rPr lang="tr-TR" dirty="0"/>
              <a:t>ilk hedefi uygulanması ve bitiş zamanını tespit edilmesi, </a:t>
            </a:r>
          </a:p>
          <a:p>
            <a:pPr>
              <a:lnSpc>
                <a:spcPct val="150000"/>
              </a:lnSpc>
            </a:pPr>
            <a:r>
              <a:rPr lang="tr-TR" dirty="0" smtClean="0"/>
              <a:t>Hedefe </a:t>
            </a:r>
            <a:r>
              <a:rPr lang="tr-TR" dirty="0"/>
              <a:t>ulaşana kadar çalışmanın sürdürülmesidir. </a:t>
            </a:r>
          </a:p>
          <a:p>
            <a:endParaRPr lang="tr-TR" dirty="0"/>
          </a:p>
        </p:txBody>
      </p:sp>
      <p:sp>
        <p:nvSpPr>
          <p:cNvPr id="12" name="Metin Yer Tutucusu 11"/>
          <p:cNvSpPr>
            <a:spLocks noGrp="1"/>
          </p:cNvSpPr>
          <p:nvPr>
            <p:ph type="body" sz="quarter" idx="3"/>
          </p:nvPr>
        </p:nvSpPr>
        <p:spPr/>
        <p:txBody>
          <a:bodyPr/>
          <a:lstStyle/>
          <a:p>
            <a:endParaRPr lang="tr-TR"/>
          </a:p>
        </p:txBody>
      </p:sp>
      <p:pic>
        <p:nvPicPr>
          <p:cNvPr id="15" name="İçerik Yer Tutucusu 14"/>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6143892" y="1905000"/>
            <a:ext cx="3811477" cy="3811477"/>
          </a:xfrm>
        </p:spPr>
      </p:pic>
    </p:spTree>
    <p:extLst>
      <p:ext uri="{BB962C8B-B14F-4D97-AF65-F5344CB8AC3E}">
        <p14:creationId xmlns:p14="http://schemas.microsoft.com/office/powerpoint/2010/main" xmlns="" val="38720062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Yer Tutucusu 9"/>
          <p:cNvPicPr>
            <a:picLocks noGrp="1" noChangeAspect="1"/>
          </p:cNvPicPr>
          <p:nvPr>
            <p:ph type="pic" idx="1"/>
          </p:nvPr>
        </p:nvPicPr>
        <p:blipFill>
          <a:blip r:embed="rId2">
            <a:extLst>
              <a:ext uri="{28A0092B-C50C-407E-A947-70E740481C1C}">
                <a14:useLocalDpi xmlns:a14="http://schemas.microsoft.com/office/drawing/2010/main" xmlns="" val="0"/>
              </a:ext>
            </a:extLst>
          </a:blip>
          <a:srcRect t="8752" b="8752"/>
          <a:stretch>
            <a:fillRect/>
          </a:stretch>
        </p:blipFill>
        <p:spPr/>
      </p:pic>
      <p:sp>
        <p:nvSpPr>
          <p:cNvPr id="9" name="Metin Yer Tutucusu 8"/>
          <p:cNvSpPr>
            <a:spLocks noGrp="1"/>
          </p:cNvSpPr>
          <p:nvPr>
            <p:ph type="body" sz="half" idx="2"/>
          </p:nvPr>
        </p:nvSpPr>
        <p:spPr>
          <a:xfrm>
            <a:off x="1154956" y="4468968"/>
            <a:ext cx="8825656" cy="1906073"/>
          </a:xfrm>
        </p:spPr>
        <p:txBody>
          <a:bodyPr>
            <a:normAutofit lnSpcReduction="10000"/>
          </a:bodyPr>
          <a:lstStyle/>
          <a:p>
            <a:pPr algn="ctr">
              <a:lnSpc>
                <a:spcPct val="150000"/>
              </a:lnSpc>
            </a:pPr>
            <a:r>
              <a:rPr lang="tr-TR" sz="2000" dirty="0"/>
              <a:t>Zaman yönetimi teknikleri ile çalışanlar amaçlarına hızlı, doğru ve daha az enerji harcayarak ulaşırlar. Böylelikle çalışanların dinlenme süreleri, motivasyon ve verimlilikleri, örgüte bağlılıkları artmakta ve stresleri önlenmektedir.</a:t>
            </a:r>
          </a:p>
          <a:p>
            <a:endParaRPr lang="tr-TR" dirty="0"/>
          </a:p>
        </p:txBody>
      </p:sp>
    </p:spTree>
    <p:extLst>
      <p:ext uri="{BB962C8B-B14F-4D97-AF65-F5344CB8AC3E}">
        <p14:creationId xmlns:p14="http://schemas.microsoft.com/office/powerpoint/2010/main" xmlns="" val="42499397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8990" y="1483027"/>
            <a:ext cx="9953202" cy="3732917"/>
          </a:xfrm>
        </p:spPr>
        <p:txBody>
          <a:bodyPr/>
          <a:lstStyle/>
          <a:p>
            <a:pPr algn="ctr">
              <a:lnSpc>
                <a:spcPct val="200000"/>
              </a:lnSpc>
            </a:pPr>
            <a:r>
              <a:rPr lang="tr-TR" sz="6600" b="1" dirty="0" smtClean="0">
                <a:solidFill>
                  <a:srgbClr val="C9E909"/>
                </a:solidFill>
                <a:latin typeface="AR HERMANN" panose="02000000000000000000" pitchFamily="2" charset="0"/>
              </a:rPr>
              <a:t>Duygu Odaklı Yapıcı Başa Çıkma</a:t>
            </a:r>
            <a:endParaRPr lang="tr-TR" sz="6600" b="1" dirty="0">
              <a:solidFill>
                <a:srgbClr val="C9E909"/>
              </a:solidFill>
              <a:latin typeface="AR HERMANN" panose="02000000000000000000" pitchFamily="2" charset="0"/>
            </a:endParaRPr>
          </a:p>
        </p:txBody>
      </p:sp>
    </p:spTree>
    <p:extLst>
      <p:ext uri="{BB962C8B-B14F-4D97-AF65-F5344CB8AC3E}">
        <p14:creationId xmlns:p14="http://schemas.microsoft.com/office/powerpoint/2010/main" xmlns="" val="323522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Yer Tutucusu 10"/>
          <p:cNvPicPr>
            <a:picLocks noGrp="1" noChangeAspect="1"/>
          </p:cNvPicPr>
          <p:nvPr>
            <p:ph type="pic" idx="1"/>
          </p:nvPr>
        </p:nvPicPr>
        <p:blipFill>
          <a:blip r:embed="rId2">
            <a:extLst>
              <a:ext uri="{28A0092B-C50C-407E-A947-70E740481C1C}">
                <a14:useLocalDpi xmlns:a14="http://schemas.microsoft.com/office/drawing/2010/main" xmlns="" val="0"/>
              </a:ext>
            </a:extLst>
          </a:blip>
          <a:srcRect t="8881" b="8881"/>
          <a:stretch>
            <a:fillRect/>
          </a:stretch>
        </p:blipFill>
        <p:spPr/>
      </p:pic>
      <p:sp>
        <p:nvSpPr>
          <p:cNvPr id="6" name="İçerik Yer Tutucusu 5"/>
          <p:cNvSpPr>
            <a:spLocks noGrp="1"/>
          </p:cNvSpPr>
          <p:nvPr>
            <p:ph type="body" sz="half" idx="2"/>
          </p:nvPr>
        </p:nvSpPr>
        <p:spPr>
          <a:xfrm>
            <a:off x="1154956" y="4430332"/>
            <a:ext cx="8825656" cy="1931831"/>
          </a:xfrm>
        </p:spPr>
        <p:txBody>
          <a:bodyPr>
            <a:normAutofit fontScale="92500" lnSpcReduction="10000"/>
          </a:bodyPr>
          <a:lstStyle/>
          <a:p>
            <a:pPr algn="ctr">
              <a:lnSpc>
                <a:spcPct val="150000"/>
              </a:lnSpc>
            </a:pPr>
            <a:r>
              <a:rPr lang="tr-TR" sz="1800" dirty="0"/>
              <a:t>Değerlendirme odaklı başa çıkma ve problem odaklı başa çıkma duygusal karmaşayı engellemede başarılı olamadığında fırsatlar olacaktır. Bazı problemler yeniden değerlendirmeler yoluyla azaltmak için çok ciddidir ve diğerleri basitçe çözülemez. Bu nedenle kişinin duygularını fark edebilmesi ve ayarlayabilmesi yardımcıdır.</a:t>
            </a:r>
          </a:p>
          <a:p>
            <a:endParaRPr lang="tr-TR" dirty="0"/>
          </a:p>
        </p:txBody>
      </p:sp>
    </p:spTree>
    <p:extLst>
      <p:ext uri="{BB962C8B-B14F-4D97-AF65-F5344CB8AC3E}">
        <p14:creationId xmlns:p14="http://schemas.microsoft.com/office/powerpoint/2010/main" xmlns="" val="38482976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154956" y="4417454"/>
            <a:ext cx="8825657" cy="949871"/>
          </a:xfrm>
        </p:spPr>
        <p:txBody>
          <a:bodyPr>
            <a:normAutofit fontScale="90000"/>
          </a:bodyPr>
          <a:lstStyle/>
          <a:p>
            <a:pPr algn="ctr"/>
            <a:r>
              <a:rPr lang="tr-TR" sz="4400" dirty="0">
                <a:solidFill>
                  <a:srgbClr val="FFFF00"/>
                </a:solidFill>
              </a:rPr>
              <a:t>Duygusal Zekayı Artırma</a:t>
            </a:r>
            <a:r>
              <a:rPr lang="tr-TR" b="1" dirty="0"/>
              <a:t/>
            </a:r>
            <a:br>
              <a:rPr lang="tr-TR" b="1" dirty="0"/>
            </a:br>
            <a:endParaRPr lang="tr-TR" dirty="0"/>
          </a:p>
        </p:txBody>
      </p:sp>
      <p:pic>
        <p:nvPicPr>
          <p:cNvPr id="8" name="Resim Yer Tutucusu 7"/>
          <p:cNvPicPr>
            <a:picLocks noGrp="1" noChangeAspect="1"/>
          </p:cNvPicPr>
          <p:nvPr>
            <p:ph type="pic" idx="1"/>
          </p:nvPr>
        </p:nvPicPr>
        <p:blipFill>
          <a:blip r:embed="rId2">
            <a:extLst>
              <a:ext uri="{28A0092B-C50C-407E-A947-70E740481C1C}">
                <a14:useLocalDpi xmlns:a14="http://schemas.microsoft.com/office/drawing/2010/main" xmlns="" val="0"/>
              </a:ext>
            </a:extLst>
          </a:blip>
          <a:srcRect t="7195" b="7195"/>
          <a:stretch>
            <a:fillRect/>
          </a:stretch>
        </p:blipFill>
        <p:spPr>
          <a:xfrm>
            <a:off x="1257986" y="389586"/>
            <a:ext cx="8825658" cy="3640666"/>
          </a:xfrm>
        </p:spPr>
      </p:pic>
      <p:sp>
        <p:nvSpPr>
          <p:cNvPr id="6" name="İçerik Yer Tutucusu 5"/>
          <p:cNvSpPr>
            <a:spLocks noGrp="1"/>
          </p:cNvSpPr>
          <p:nvPr>
            <p:ph type="body" sz="half" idx="2"/>
          </p:nvPr>
        </p:nvSpPr>
        <p:spPr>
          <a:xfrm>
            <a:off x="1154956" y="5367324"/>
            <a:ext cx="8825656" cy="1149385"/>
          </a:xfrm>
        </p:spPr>
        <p:txBody>
          <a:bodyPr>
            <a:noAutofit/>
          </a:bodyPr>
          <a:lstStyle/>
          <a:p>
            <a:pPr algn="ctr">
              <a:lnSpc>
                <a:spcPct val="150000"/>
              </a:lnSpc>
            </a:pPr>
            <a:r>
              <a:rPr lang="tr-TR" sz="1800" dirty="0"/>
              <a:t>Duygusal zeka, duyguyu algılama ve açıklama, duyguları düşünmeyi, anlamayı ve ikna etmeyi kolaylaştırmak için kullanma ve duyguları düzenleme yeteneğinden oluşur</a:t>
            </a:r>
            <a:r>
              <a:rPr lang="tr-TR" sz="1800" dirty="0" smtClean="0"/>
              <a:t>.</a:t>
            </a:r>
            <a:endParaRPr lang="tr-TR" sz="1800" dirty="0"/>
          </a:p>
        </p:txBody>
      </p:sp>
    </p:spTree>
    <p:extLst>
      <p:ext uri="{BB962C8B-B14F-4D97-AF65-F5344CB8AC3E}">
        <p14:creationId xmlns:p14="http://schemas.microsoft.com/office/powerpoint/2010/main" xmlns="" val="5455089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927280"/>
            <a:ext cx="8946541" cy="5321120"/>
          </a:xfrm>
        </p:spPr>
        <p:txBody>
          <a:bodyPr>
            <a:normAutofit/>
          </a:bodyPr>
          <a:lstStyle/>
          <a:p>
            <a:pPr algn="just">
              <a:lnSpc>
                <a:spcPct val="160000"/>
              </a:lnSpc>
            </a:pPr>
            <a:r>
              <a:rPr lang="tr-TR" dirty="0"/>
              <a:t> Duygusal zeka 4 önemli öge içerir. İlk olarak insanların kendilerindeki ve diğerlerindeki duyguları tam olarak algılayabilmeleri ve kendi duygularını etkili olarak açıklama yeteneğine sahip olmaları gerekir. İkinci olarak insanlar duygularının düşüncelerini, karar almalarını ve stresle başa çıkmalarını nasıl şekillendirdiğini fark etmeleri gerekir. Üçüncü olarak insanların sıklıkla karmaşık ve çelişkili olabilen duygularını anlamaları ve analiz etmeleri gerekir.  Dördüncüsü insanların duygularını düzenleyebilmesi gerekir. </a:t>
            </a:r>
          </a:p>
          <a:p>
            <a:endParaRPr lang="tr-TR" dirty="0"/>
          </a:p>
        </p:txBody>
      </p:sp>
    </p:spTree>
    <p:extLst>
      <p:ext uri="{BB962C8B-B14F-4D97-AF65-F5344CB8AC3E}">
        <p14:creationId xmlns:p14="http://schemas.microsoft.com/office/powerpoint/2010/main" xmlns="" val="547356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748" y="652388"/>
            <a:ext cx="9404723" cy="1400530"/>
          </a:xfrm>
        </p:spPr>
        <p:txBody>
          <a:bodyPr/>
          <a:lstStyle/>
          <a:p>
            <a:pPr algn="ctr"/>
            <a:r>
              <a:rPr lang="tr-TR" b="1" dirty="0" smtClean="0">
                <a:solidFill>
                  <a:srgbClr val="92D050"/>
                </a:solidFill>
              </a:rPr>
              <a:t>Kültürün Stresi Etkilemesi</a:t>
            </a:r>
            <a:endParaRPr lang="tr-TR" b="1" dirty="0">
              <a:solidFill>
                <a:srgbClr val="92D050"/>
              </a:solidFill>
            </a:endParaRPr>
          </a:p>
        </p:txBody>
      </p:sp>
      <p:sp>
        <p:nvSpPr>
          <p:cNvPr id="3" name="İçerik Yer Tutucusu 2"/>
          <p:cNvSpPr>
            <a:spLocks noGrp="1"/>
          </p:cNvSpPr>
          <p:nvPr>
            <p:ph idx="1"/>
          </p:nvPr>
        </p:nvSpPr>
        <p:spPr>
          <a:xfrm>
            <a:off x="1416677" y="2052918"/>
            <a:ext cx="8242478" cy="4195481"/>
          </a:xfrm>
        </p:spPr>
        <p:txBody>
          <a:bodyPr/>
          <a:lstStyle/>
          <a:p>
            <a:pPr algn="just">
              <a:lnSpc>
                <a:spcPct val="150000"/>
              </a:lnSpc>
            </a:pPr>
            <a:r>
              <a:rPr lang="tr-TR" dirty="0"/>
              <a:t>Olayların belli tipleri hemen hemen tüm insan toplumlarında muhtemelen stresli olarak incelenmesine rağmen, kültürler geniş ölçüde insanların maruz kaldıkları stresine en ağır basan şeklini çeşitlendirir. </a:t>
            </a:r>
          </a:p>
          <a:p>
            <a:pPr algn="just">
              <a:lnSpc>
                <a:spcPct val="150000"/>
              </a:lnSpc>
            </a:pPr>
            <a:r>
              <a:rPr lang="tr-TR" dirty="0"/>
              <a:t>Örneğin sosyal uyumu ölçme listesi ABD’de ve Türkiye’de uygulandığında aşağıdaki sonuçlar bulunmuştur.</a:t>
            </a:r>
          </a:p>
          <a:p>
            <a:endParaRPr lang="tr-TR" dirty="0"/>
          </a:p>
        </p:txBody>
      </p:sp>
    </p:spTree>
    <p:extLst>
      <p:ext uri="{BB962C8B-B14F-4D97-AF65-F5344CB8AC3E}">
        <p14:creationId xmlns:p14="http://schemas.microsoft.com/office/powerpoint/2010/main" xmlns="" val="779087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3CB688"/>
                </a:solidFill>
              </a:rPr>
              <a:t>Duyguları İfade Etme</a:t>
            </a:r>
          </a:p>
        </p:txBody>
      </p:sp>
      <p:sp>
        <p:nvSpPr>
          <p:cNvPr id="3" name="İçerik Yer Tutucusu 2"/>
          <p:cNvSpPr>
            <a:spLocks noGrp="1"/>
          </p:cNvSpPr>
          <p:nvPr>
            <p:ph idx="1"/>
          </p:nvPr>
        </p:nvSpPr>
        <p:spPr/>
        <p:txBody>
          <a:bodyPr/>
          <a:lstStyle/>
          <a:p>
            <a:pPr algn="just">
              <a:lnSpc>
                <a:spcPct val="150000"/>
              </a:lnSpc>
            </a:pPr>
            <a:r>
              <a:rPr lang="tr-TR" dirty="0"/>
              <a:t>Duygusal zeka insanların stresle karşılaşmalarında daha dayanıklı olmalarına yardım edebilir duyguların engellenmesi sağlık problemlerinin artmasıyla ilişkili görünür. Bu nedenle uygun duygusal açıklama uyum sağlayıcı görünür. Araştırmalar </a:t>
            </a:r>
            <a:r>
              <a:rPr lang="tr-TR" dirty="0" err="1"/>
              <a:t>travmatik</a:t>
            </a:r>
            <a:r>
              <a:rPr lang="tr-TR" dirty="0"/>
              <a:t> olaylar ya da hassas konular hakkında yazmanın artan iyilikle ilişkili olduğunu gösterir.</a:t>
            </a:r>
          </a:p>
          <a:p>
            <a:pPr algn="just">
              <a:lnSpc>
                <a:spcPct val="150000"/>
              </a:lnSpc>
            </a:pPr>
            <a:r>
              <a:rPr lang="tr-TR" dirty="0"/>
              <a:t>Stres zamanlarında, bir arkadaşından destek arama çok  kullanışlı bir başa çıkma stratejisidir.</a:t>
            </a:r>
          </a:p>
          <a:p>
            <a:endParaRPr lang="tr-TR" dirty="0"/>
          </a:p>
        </p:txBody>
      </p:sp>
    </p:spTree>
    <p:extLst>
      <p:ext uri="{BB962C8B-B14F-4D97-AF65-F5344CB8AC3E}">
        <p14:creationId xmlns:p14="http://schemas.microsoft.com/office/powerpoint/2010/main" xmlns="" val="1464628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9F98B"/>
                </a:solidFill>
              </a:rPr>
              <a:t>Düşmanlığı yönetme ve diğerlerini affetme </a:t>
            </a:r>
            <a:r>
              <a:rPr lang="tr-TR" b="1" dirty="0"/>
              <a:t/>
            </a:r>
            <a:br>
              <a:rPr lang="tr-TR" b="1" dirty="0"/>
            </a:br>
            <a:endParaRPr lang="tr-TR" dirty="0"/>
          </a:p>
        </p:txBody>
      </p:sp>
      <p:sp>
        <p:nvSpPr>
          <p:cNvPr id="3" name="İçerik Yer Tutucusu 2"/>
          <p:cNvSpPr>
            <a:spLocks noGrp="1"/>
          </p:cNvSpPr>
          <p:nvPr>
            <p:ph idx="1"/>
          </p:nvPr>
        </p:nvSpPr>
        <p:spPr>
          <a:xfrm>
            <a:off x="1103313" y="2052918"/>
            <a:ext cx="4473240" cy="4195481"/>
          </a:xfrm>
        </p:spPr>
        <p:txBody>
          <a:bodyPr/>
          <a:lstStyle/>
          <a:p>
            <a:pPr algn="ctr">
              <a:lnSpc>
                <a:spcPct val="150000"/>
              </a:lnSpc>
            </a:pPr>
            <a:r>
              <a:rPr lang="tr-TR" dirty="0"/>
              <a:t>Araştırmalar, insanların düşmanlık duygularını nasıl yöneteceklerini öğrenmelerinin akıllıca olduğunu ileri sürer. Yeni kanıtlar da işledikleri suç için insanları affetmenin kin beslemekten daha sağlıklı olduğunu gösterir.</a:t>
            </a:r>
          </a:p>
          <a:p>
            <a:pPr algn="ct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xmlns="" val="0"/>
              </a:ext>
            </a:extLst>
          </a:blip>
          <a:srcRect l="-1245" b="13167"/>
          <a:stretch/>
        </p:blipFill>
        <p:spPr>
          <a:xfrm>
            <a:off x="6220496" y="2189407"/>
            <a:ext cx="4885387" cy="3490176"/>
          </a:xfrm>
          <a:prstGeom prst="rect">
            <a:avLst/>
          </a:prstGeom>
          <a:ln>
            <a:noFill/>
          </a:ln>
          <a:effectLst>
            <a:softEdge rad="112500"/>
          </a:effectLst>
        </p:spPr>
      </p:pic>
    </p:spTree>
    <p:extLst>
      <p:ext uri="{BB962C8B-B14F-4D97-AF65-F5344CB8AC3E}">
        <p14:creationId xmlns:p14="http://schemas.microsoft.com/office/powerpoint/2010/main" xmlns="" val="6290454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BD5F75"/>
                </a:solidFill>
              </a:rPr>
              <a:t>Egzersiz Yapma</a:t>
            </a:r>
            <a:r>
              <a:rPr lang="tr-TR" b="1" dirty="0"/>
              <a:t/>
            </a:r>
            <a:br>
              <a:rPr lang="tr-TR" b="1" dirty="0"/>
            </a:br>
            <a:endParaRPr lang="tr-TR" dirty="0"/>
          </a:p>
        </p:txBody>
      </p:sp>
      <p:sp>
        <p:nvSpPr>
          <p:cNvPr id="3" name="İçerik Yer Tutucusu 2"/>
          <p:cNvSpPr>
            <a:spLocks noGrp="1"/>
          </p:cNvSpPr>
          <p:nvPr>
            <p:ph idx="1"/>
          </p:nvPr>
        </p:nvSpPr>
        <p:spPr>
          <a:xfrm>
            <a:off x="772732" y="1571224"/>
            <a:ext cx="5756857" cy="5022760"/>
          </a:xfrm>
        </p:spPr>
        <p:txBody>
          <a:bodyPr>
            <a:normAutofit fontScale="92500" lnSpcReduction="10000"/>
          </a:bodyPr>
          <a:lstStyle/>
          <a:p>
            <a:pPr algn="just">
              <a:lnSpc>
                <a:spcPct val="160000"/>
              </a:lnSpc>
            </a:pPr>
            <a:r>
              <a:rPr lang="tr-TR" dirty="0" smtClean="0"/>
              <a:t>Endüstrileşmenin </a:t>
            </a:r>
            <a:r>
              <a:rPr lang="tr-TR" dirty="0"/>
              <a:t>ve şehirleşmenin sonucu olarak insanlar bedenlerini </a:t>
            </a:r>
            <a:r>
              <a:rPr lang="tr-TR" dirty="0" smtClean="0"/>
              <a:t>güç </a:t>
            </a:r>
            <a:r>
              <a:rPr lang="tr-TR" dirty="0"/>
              <a:t>harcayacak işlerde gittikçe daha az kullanmaktadırlar. Bedenin kullanımındaki bu azalmanın yarattığı sonuçtan bir tanesi de hareketsizliğin genel olarak damar sisteminde özel olarak da kalp damar sisteminde meydana getirdiği etkilerdir. Aerobik adı verilen programın temeli bedenin mümkün oluğu kadar çok oksijen yakmasına dayanır.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01388" y="1325216"/>
            <a:ext cx="4187817" cy="2512690"/>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01389" y="3967767"/>
            <a:ext cx="4187816" cy="2626217"/>
          </a:xfrm>
          <a:prstGeom prst="rect">
            <a:avLst/>
          </a:prstGeom>
          <a:ln>
            <a:noFill/>
          </a:ln>
          <a:effectLst>
            <a:softEdge rad="112500"/>
          </a:effectLst>
        </p:spPr>
      </p:pic>
    </p:spTree>
    <p:extLst>
      <p:ext uri="{BB962C8B-B14F-4D97-AF65-F5344CB8AC3E}">
        <p14:creationId xmlns:p14="http://schemas.microsoft.com/office/powerpoint/2010/main" xmlns="" val="17656250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682580" y="264778"/>
            <a:ext cx="10728101" cy="6342085"/>
          </a:xfrm>
        </p:spPr>
      </p:pic>
    </p:spTree>
    <p:extLst>
      <p:ext uri="{BB962C8B-B14F-4D97-AF65-F5344CB8AC3E}">
        <p14:creationId xmlns:p14="http://schemas.microsoft.com/office/powerpoint/2010/main" xmlns="" val="890726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2">
                    <a:lumMod val="90000"/>
                  </a:schemeClr>
                </a:solidFill>
              </a:rPr>
              <a:t>Meditasyon ve Rahatlama</a:t>
            </a:r>
            <a:r>
              <a:rPr lang="tr-TR" b="1" dirty="0"/>
              <a:t/>
            </a:r>
            <a:br>
              <a:rPr lang="tr-TR" b="1" dirty="0"/>
            </a:br>
            <a:endParaRPr lang="tr-TR" dirty="0"/>
          </a:p>
        </p:txBody>
      </p:sp>
      <p:sp>
        <p:nvSpPr>
          <p:cNvPr id="3" name="İçerik Yer Tutucusu 2"/>
          <p:cNvSpPr>
            <a:spLocks noGrp="1"/>
          </p:cNvSpPr>
          <p:nvPr>
            <p:ph idx="1"/>
          </p:nvPr>
        </p:nvSpPr>
        <p:spPr>
          <a:xfrm>
            <a:off x="1103313" y="1416676"/>
            <a:ext cx="4408846" cy="4831723"/>
          </a:xfrm>
        </p:spPr>
        <p:txBody>
          <a:bodyPr>
            <a:normAutofit/>
          </a:bodyPr>
          <a:lstStyle/>
          <a:p>
            <a:pPr algn="just">
              <a:lnSpc>
                <a:spcPct val="150000"/>
              </a:lnSpc>
            </a:pPr>
            <a:r>
              <a:rPr lang="tr-TR" dirty="0" smtClean="0"/>
              <a:t>Günümüzde </a:t>
            </a:r>
            <a:r>
              <a:rPr lang="tr-TR" dirty="0"/>
              <a:t>stresle baş etmede gevşeme teknikleri yaygın olarak kullanılmaktadır. Gevşeme tekniklerinin etkinliğini ölçme kapsamında birçok araştırmalar yapılmış, bunun sonucunda gevşeme tekniklerinin stresle baş etmede olumlu sonuçlarının görüldüğü bilinmektedir. </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07687" y="1416676"/>
            <a:ext cx="3810000" cy="2543175"/>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29752" y="4250028"/>
            <a:ext cx="3887935" cy="2315551"/>
          </a:xfrm>
          <a:prstGeom prst="rect">
            <a:avLst/>
          </a:prstGeom>
          <a:ln>
            <a:noFill/>
          </a:ln>
          <a:effectLst>
            <a:softEdge rad="112500"/>
          </a:effectLst>
        </p:spPr>
      </p:pic>
    </p:spTree>
    <p:extLst>
      <p:ext uri="{BB962C8B-B14F-4D97-AF65-F5344CB8AC3E}">
        <p14:creationId xmlns:p14="http://schemas.microsoft.com/office/powerpoint/2010/main" xmlns="" val="23768121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Yer Tutucusu 5"/>
          <p:cNvPicPr>
            <a:picLocks noGrp="1" noChangeAspect="1"/>
          </p:cNvPicPr>
          <p:nvPr>
            <p:ph type="pic" idx="1"/>
          </p:nvPr>
        </p:nvPicPr>
        <p:blipFill>
          <a:blip r:embed="rId2">
            <a:extLst>
              <a:ext uri="{28A0092B-C50C-407E-A947-70E740481C1C}">
                <a14:useLocalDpi xmlns:a14="http://schemas.microsoft.com/office/drawing/2010/main" xmlns="" val="0"/>
              </a:ext>
            </a:extLst>
          </a:blip>
          <a:srcRect t="7423" b="7423"/>
          <a:stretch>
            <a:fillRect/>
          </a:stretch>
        </p:blipFill>
        <p:spPr>
          <a:xfrm>
            <a:off x="1270866" y="325192"/>
            <a:ext cx="8825658" cy="3640666"/>
          </a:xfrm>
          <a:prstGeom prst="rect">
            <a:avLst/>
          </a:prstGeom>
          <a:ln>
            <a:noFill/>
          </a:ln>
          <a:effectLst>
            <a:softEdge rad="112500"/>
          </a:effectLst>
        </p:spPr>
      </p:pic>
      <p:sp>
        <p:nvSpPr>
          <p:cNvPr id="3" name="İçerik Yer Tutucusu 2"/>
          <p:cNvSpPr>
            <a:spLocks noGrp="1"/>
          </p:cNvSpPr>
          <p:nvPr>
            <p:ph type="body" sz="half" idx="2"/>
          </p:nvPr>
        </p:nvSpPr>
        <p:spPr>
          <a:xfrm>
            <a:off x="1103441" y="3965858"/>
            <a:ext cx="8825656" cy="1404947"/>
          </a:xfrm>
        </p:spPr>
        <p:txBody>
          <a:bodyPr>
            <a:noAutofit/>
          </a:bodyPr>
          <a:lstStyle/>
          <a:p>
            <a:pPr algn="ctr">
              <a:lnSpc>
                <a:spcPct val="150000"/>
              </a:lnSpc>
            </a:pPr>
            <a:r>
              <a:rPr lang="tr-TR" sz="2000" dirty="0"/>
              <a:t> Meditasyon ve yoga, </a:t>
            </a:r>
            <a:r>
              <a:rPr lang="tr-TR" sz="2000" dirty="0" err="1"/>
              <a:t>uzakdoğu</a:t>
            </a:r>
            <a:r>
              <a:rPr lang="tr-TR" sz="2000" dirty="0"/>
              <a:t> felsefesini taşıyan bir tekniktir. Kişiyi zihinsel, ruhsal ve fiziksel yönden dinlendiren, gündelik endişelerden, çatışmalardan, sıkıntılardan uzak kalmasını sağlayan, içsel yoğunlaşma tekniğidir. Meditasyon ve yoga, kişinin stresli durumlardan uzaklaşmasına; aynı zamanda, stres belirtilerinin azalmasına yardımcı olan bir yöntemdir. </a:t>
            </a:r>
          </a:p>
        </p:txBody>
      </p:sp>
    </p:spTree>
    <p:extLst>
      <p:ext uri="{BB962C8B-B14F-4D97-AF65-F5344CB8AC3E}">
        <p14:creationId xmlns:p14="http://schemas.microsoft.com/office/powerpoint/2010/main" xmlns="" val="12650670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8990" y="1483027"/>
            <a:ext cx="9953202" cy="3732917"/>
          </a:xfrm>
        </p:spPr>
        <p:txBody>
          <a:bodyPr/>
          <a:lstStyle/>
          <a:p>
            <a:pPr algn="ctr">
              <a:lnSpc>
                <a:spcPct val="200000"/>
              </a:lnSpc>
            </a:pPr>
            <a:r>
              <a:rPr lang="tr-TR" sz="6600" b="1" dirty="0">
                <a:solidFill>
                  <a:srgbClr val="C9E909"/>
                </a:solidFill>
                <a:latin typeface="AR HERMANN" panose="02000000000000000000" pitchFamily="2" charset="0"/>
              </a:rPr>
              <a:t>Kayıpla Başa Çıkma</a:t>
            </a:r>
          </a:p>
        </p:txBody>
      </p:sp>
    </p:spTree>
    <p:extLst>
      <p:ext uri="{BB962C8B-B14F-4D97-AF65-F5344CB8AC3E}">
        <p14:creationId xmlns:p14="http://schemas.microsoft.com/office/powerpoint/2010/main" xmlns="" val="12474279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sz="2800" dirty="0" smtClean="0"/>
              <a:t>Yas </a:t>
            </a:r>
            <a:r>
              <a:rPr lang="tr-TR" sz="2800" dirty="0"/>
              <a:t>süreci çoğu zaman aşağıda sıralanan aşamalardan geçerek gelişir:</a:t>
            </a:r>
            <a:br>
              <a:rPr lang="tr-TR" sz="2800" dirty="0"/>
            </a:br>
            <a:endParaRPr lang="tr-TR" sz="2800" dirty="0"/>
          </a:p>
        </p:txBody>
      </p:sp>
      <p:sp>
        <p:nvSpPr>
          <p:cNvPr id="6" name="İçerik Yer Tutucusu 5"/>
          <p:cNvSpPr>
            <a:spLocks noGrp="1"/>
          </p:cNvSpPr>
          <p:nvPr>
            <p:ph idx="1"/>
          </p:nvPr>
        </p:nvSpPr>
        <p:spPr/>
        <p:txBody>
          <a:bodyPr/>
          <a:lstStyle/>
          <a:p>
            <a:r>
              <a:rPr lang="tr-TR" dirty="0"/>
              <a:t>İnkâr ve şok</a:t>
            </a:r>
          </a:p>
          <a:p>
            <a:r>
              <a:rPr lang="tr-TR" dirty="0"/>
              <a:t>Pazarlık</a:t>
            </a:r>
          </a:p>
          <a:p>
            <a:r>
              <a:rPr lang="tr-TR" dirty="0"/>
              <a:t>Kızgınlık</a:t>
            </a:r>
          </a:p>
          <a:p>
            <a:r>
              <a:rPr lang="tr-TR" dirty="0"/>
              <a:t>Suçluluk</a:t>
            </a:r>
          </a:p>
          <a:p>
            <a:r>
              <a:rPr lang="tr-TR" dirty="0"/>
              <a:t>Adalet arama</a:t>
            </a:r>
          </a:p>
          <a:p>
            <a:r>
              <a:rPr lang="tr-TR" dirty="0"/>
              <a:t>Depresyon</a:t>
            </a:r>
          </a:p>
          <a:p>
            <a:r>
              <a:rPr lang="tr-TR" dirty="0"/>
              <a:t>Yalnızlık</a:t>
            </a:r>
          </a:p>
          <a:p>
            <a:r>
              <a:rPr lang="tr-TR" dirty="0"/>
              <a:t>Kabullenme</a:t>
            </a:r>
          </a:p>
          <a:p>
            <a:r>
              <a:rPr lang="tr-TR" dirty="0"/>
              <a:t>Umut</a:t>
            </a:r>
          </a:p>
          <a:p>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75707" y="2052918"/>
            <a:ext cx="6360158" cy="3977560"/>
          </a:xfrm>
          <a:prstGeom prst="rect">
            <a:avLst/>
          </a:prstGeom>
          <a:ln>
            <a:noFill/>
          </a:ln>
          <a:effectLst>
            <a:softEdge rad="112500"/>
          </a:effectLst>
        </p:spPr>
      </p:pic>
    </p:spTree>
    <p:extLst>
      <p:ext uri="{BB962C8B-B14F-4D97-AF65-F5344CB8AC3E}">
        <p14:creationId xmlns:p14="http://schemas.microsoft.com/office/powerpoint/2010/main" xmlns="" val="14531185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solidFill>
                  <a:schemeClr val="accent1">
                    <a:lumMod val="60000"/>
                    <a:lumOff val="40000"/>
                  </a:schemeClr>
                </a:solidFill>
              </a:rPr>
              <a:t>Kayıpla Birlikte Yaşamayı Kolaylaştırabilen Yollar</a:t>
            </a:r>
            <a:r>
              <a:rPr lang="tr-TR" b="1" dirty="0"/>
              <a:t/>
            </a:r>
            <a:br>
              <a:rPr lang="tr-TR" b="1" dirty="0"/>
            </a:br>
            <a:endParaRPr lang="tr-TR" dirty="0"/>
          </a:p>
        </p:txBody>
      </p:sp>
      <p:sp>
        <p:nvSpPr>
          <p:cNvPr id="6" name="İçerik Yer Tutucusu 5"/>
          <p:cNvSpPr>
            <a:spLocks noGrp="1"/>
          </p:cNvSpPr>
          <p:nvPr>
            <p:ph idx="1"/>
          </p:nvPr>
        </p:nvSpPr>
        <p:spPr>
          <a:xfrm>
            <a:off x="1103312" y="2052918"/>
            <a:ext cx="8946541" cy="4553944"/>
          </a:xfrm>
        </p:spPr>
        <p:txBody>
          <a:bodyPr>
            <a:normAutofit fontScale="85000" lnSpcReduction="10000"/>
          </a:bodyPr>
          <a:lstStyle/>
          <a:p>
            <a:pPr algn="just">
              <a:lnSpc>
                <a:spcPct val="150000"/>
              </a:lnSpc>
            </a:pPr>
            <a:r>
              <a:rPr lang="tr-TR" dirty="0" smtClean="0"/>
              <a:t>  </a:t>
            </a:r>
            <a:r>
              <a:rPr lang="tr-TR" dirty="0"/>
              <a:t>Yalnızlık, kızgınlık ve üzüntü gibi duyguları açıkça ve dürüstçe arkadaşlarınızla, ailenizle ve yakınlarınızla tartışın.</a:t>
            </a:r>
          </a:p>
          <a:p>
            <a:pPr algn="just">
              <a:lnSpc>
                <a:spcPct val="150000"/>
              </a:lnSpc>
            </a:pPr>
            <a:r>
              <a:rPr lang="tr-TR" dirty="0" smtClean="0"/>
              <a:t>  Umudunuzu </a:t>
            </a:r>
            <a:r>
              <a:rPr lang="tr-TR" dirty="0"/>
              <a:t>koruyun.</a:t>
            </a:r>
          </a:p>
          <a:p>
            <a:pPr algn="just">
              <a:lnSpc>
                <a:spcPct val="150000"/>
              </a:lnSpc>
            </a:pPr>
            <a:r>
              <a:rPr lang="tr-TR" dirty="0" smtClean="0"/>
              <a:t>  </a:t>
            </a:r>
            <a:r>
              <a:rPr lang="tr-TR" dirty="0"/>
              <a:t>Eğer dinsel inançlarınız sizin için önemliyse, bir din insanıyla inançlarınız ve duygularınızla ilgili konuşun.</a:t>
            </a:r>
          </a:p>
          <a:p>
            <a:pPr algn="just">
              <a:lnSpc>
                <a:spcPct val="150000"/>
              </a:lnSpc>
            </a:pPr>
            <a:r>
              <a:rPr lang="tr-TR" dirty="0" smtClean="0"/>
              <a:t>  </a:t>
            </a:r>
            <a:r>
              <a:rPr lang="tr-TR" dirty="0"/>
              <a:t>Kaybınızla ilgili yaşantılarınızı paylaşabileceğiniz bir destek grubuna katılın.</a:t>
            </a:r>
          </a:p>
          <a:p>
            <a:pPr algn="just">
              <a:lnSpc>
                <a:spcPct val="150000"/>
              </a:lnSpc>
            </a:pPr>
            <a:r>
              <a:rPr lang="tr-TR" dirty="0" smtClean="0"/>
              <a:t>  </a:t>
            </a:r>
            <a:r>
              <a:rPr lang="tr-TR" dirty="0"/>
              <a:t>Kendinize iyi bakın. Bedeninize özen gösterin. Dengeli beslenin. İyi dinlenin.</a:t>
            </a:r>
          </a:p>
          <a:p>
            <a:pPr algn="just">
              <a:lnSpc>
                <a:spcPct val="150000"/>
              </a:lnSpc>
            </a:pPr>
            <a:r>
              <a:rPr lang="tr-TR" dirty="0" smtClean="0"/>
              <a:t>  </a:t>
            </a:r>
            <a:r>
              <a:rPr lang="tr-TR" dirty="0"/>
              <a:t>Kendinize sabırlı davranın. İyileşmek zaman alır. Bazı günler kötü, bazıları ise iyi olacaktır.</a:t>
            </a:r>
          </a:p>
          <a:p>
            <a:endParaRPr lang="tr-TR" dirty="0"/>
          </a:p>
        </p:txBody>
      </p:sp>
    </p:spTree>
    <p:extLst>
      <p:ext uri="{BB962C8B-B14F-4D97-AF65-F5344CB8AC3E}">
        <p14:creationId xmlns:p14="http://schemas.microsoft.com/office/powerpoint/2010/main" xmlns="" val="6186489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6263" y="0"/>
            <a:ext cx="9404723" cy="1400530"/>
          </a:xfrm>
        </p:spPr>
        <p:txBody>
          <a:bodyPr/>
          <a:lstStyle/>
          <a:p>
            <a:pPr algn="ctr"/>
            <a:r>
              <a:rPr lang="tr-TR" dirty="0" smtClean="0"/>
              <a:t>KAYNAKÇA</a:t>
            </a:r>
            <a:endParaRPr lang="tr-TR" dirty="0"/>
          </a:p>
        </p:txBody>
      </p:sp>
      <p:sp>
        <p:nvSpPr>
          <p:cNvPr id="3" name="İçerik Yer Tutucusu 2"/>
          <p:cNvSpPr>
            <a:spLocks noGrp="1"/>
          </p:cNvSpPr>
          <p:nvPr>
            <p:ph idx="1"/>
          </p:nvPr>
        </p:nvSpPr>
        <p:spPr>
          <a:xfrm>
            <a:off x="1103312" y="875763"/>
            <a:ext cx="8946541" cy="5982237"/>
          </a:xfrm>
        </p:spPr>
        <p:txBody>
          <a:bodyPr>
            <a:normAutofit fontScale="55000" lnSpcReduction="20000"/>
          </a:bodyPr>
          <a:lstStyle/>
          <a:p>
            <a:r>
              <a:rPr lang="tr-TR" sz="2200" dirty="0" err="1"/>
              <a:t>Baltaş</a:t>
            </a:r>
            <a:r>
              <a:rPr lang="tr-TR" sz="2200" dirty="0"/>
              <a:t>, A., </a:t>
            </a:r>
            <a:r>
              <a:rPr lang="tr-TR" sz="2200" dirty="0" err="1"/>
              <a:t>Baltaş</a:t>
            </a:r>
            <a:r>
              <a:rPr lang="tr-TR" sz="2200" dirty="0"/>
              <a:t>, Z.(1997). </a:t>
            </a:r>
            <a:r>
              <a:rPr lang="tr-TR" sz="2200" i="1" dirty="0"/>
              <a:t>Stres ve </a:t>
            </a:r>
            <a:r>
              <a:rPr lang="tr-TR" sz="2200" i="1" dirty="0" err="1"/>
              <a:t>Başaçıkma</a:t>
            </a:r>
            <a:r>
              <a:rPr lang="tr-TR" sz="2200" i="1" dirty="0"/>
              <a:t> Yolları. </a:t>
            </a:r>
            <a:r>
              <a:rPr lang="tr-TR" sz="2200" dirty="0"/>
              <a:t>(16. Baskı). İstanbul: Remzi Kitapevi.</a:t>
            </a:r>
          </a:p>
          <a:p>
            <a:r>
              <a:rPr lang="tr-TR" sz="2200" dirty="0" err="1"/>
              <a:t>Bardavit</a:t>
            </a:r>
            <a:r>
              <a:rPr lang="tr-TR" sz="2200" dirty="0"/>
              <a:t>, M.(2007). </a:t>
            </a:r>
            <a:r>
              <a:rPr lang="tr-TR" sz="2200" i="1" dirty="0"/>
              <a:t>Kişilik Yapılarının - Stresi Değerlendirme, Stresle Başa Çıkma Yaklaşımları, Algılanan Stres ve İş Doyumu zerinde Olan Etkisinin Karşılaştırmalı Olarak İncelenmesi. </a:t>
            </a:r>
            <a:r>
              <a:rPr lang="tr-TR" sz="2200" dirty="0"/>
              <a:t>(Yüksek Lisans Tezi). İstanbul Üniversitesi/Sosyal Bilimler Enstitüsü, İstanbul.</a:t>
            </a:r>
          </a:p>
          <a:p>
            <a:r>
              <a:rPr lang="tr-TR" sz="2200" dirty="0" err="1"/>
              <a:t>Carlson</a:t>
            </a:r>
            <a:r>
              <a:rPr lang="tr-TR" sz="2200" dirty="0"/>
              <a:t>, N.R.(2013). </a:t>
            </a:r>
            <a:r>
              <a:rPr lang="tr-TR" sz="2200" i="1" dirty="0"/>
              <a:t>Fizyolojik Psikoloji: Davranışın Nörolojik Temelleri. </a:t>
            </a:r>
            <a:r>
              <a:rPr lang="tr-TR" sz="2200" dirty="0"/>
              <a:t>(8. </a:t>
            </a:r>
            <a:r>
              <a:rPr lang="tr-TR" sz="2200" dirty="0" err="1"/>
              <a:t>Basım’dan</a:t>
            </a:r>
            <a:r>
              <a:rPr lang="tr-TR" sz="2200" dirty="0"/>
              <a:t> çev.). Ankara: Nobel.</a:t>
            </a:r>
          </a:p>
          <a:p>
            <a:r>
              <a:rPr lang="tr-TR" sz="2200" dirty="0" err="1"/>
              <a:t>Cüceloğlu</a:t>
            </a:r>
            <a:r>
              <a:rPr lang="tr-TR" sz="2200" dirty="0"/>
              <a:t>, D (1991). </a:t>
            </a:r>
            <a:r>
              <a:rPr lang="tr-TR" sz="2200" i="1" dirty="0"/>
              <a:t>İnsan ve Davranışı. </a:t>
            </a:r>
            <a:r>
              <a:rPr lang="tr-TR" sz="2200" dirty="0"/>
              <a:t>İstanbul: Remzi Kitabevi. s. 253 &amp; 321 &amp; 404.</a:t>
            </a:r>
          </a:p>
          <a:p>
            <a:r>
              <a:rPr lang="tr-TR" sz="2200" dirty="0" err="1"/>
              <a:t>Izgar</a:t>
            </a:r>
            <a:r>
              <a:rPr lang="tr-TR" sz="2200" dirty="0"/>
              <a:t>, H.(2003). </a:t>
            </a:r>
            <a:r>
              <a:rPr lang="tr-TR" sz="2200" i="1" dirty="0"/>
              <a:t>Çalışanlarda Stres ve Tükenmişlik Endüstri ve örgütü Psikolojisi</a:t>
            </a:r>
            <a:r>
              <a:rPr lang="tr-TR" sz="2200" dirty="0"/>
              <a:t> (Ed.      Hüseyin </a:t>
            </a:r>
            <a:r>
              <a:rPr lang="tr-TR" sz="2200" dirty="0" err="1"/>
              <a:t>Izgar</a:t>
            </a:r>
            <a:r>
              <a:rPr lang="tr-TR" sz="2200" dirty="0"/>
              <a:t>). Konya, s. 127-148 &amp; 158-161.</a:t>
            </a:r>
          </a:p>
          <a:p>
            <a:r>
              <a:rPr lang="tr-TR" sz="2200" dirty="0" err="1"/>
              <a:t>İlbars</a:t>
            </a:r>
            <a:r>
              <a:rPr lang="tr-TR" sz="2200" dirty="0"/>
              <a:t>, Z.(1994). Kültür ve stres. </a:t>
            </a:r>
            <a:r>
              <a:rPr lang="tr-TR" sz="2200" i="1" dirty="0"/>
              <a:t>Kriz Dergisi. </a:t>
            </a:r>
            <a:r>
              <a:rPr lang="tr-TR" sz="2200" dirty="0"/>
              <a:t>Cilt: 2 Sayı: 1, 177-179. DOI: 10.1501/Kriz_0000000058 </a:t>
            </a:r>
          </a:p>
          <a:p>
            <a:r>
              <a:rPr lang="tr-TR" sz="2200" dirty="0" err="1"/>
              <a:t>Losyk</a:t>
            </a:r>
            <a:r>
              <a:rPr lang="tr-TR" sz="2200" dirty="0"/>
              <a:t>, B.(2006). </a:t>
            </a:r>
            <a:r>
              <a:rPr lang="tr-TR" sz="2200" i="1" dirty="0"/>
              <a:t>Sakin Ol Sinirlerine Hakim Ol:</a:t>
            </a:r>
            <a:r>
              <a:rPr lang="tr-TR" sz="2200" dirty="0"/>
              <a:t> Stresle Başa Çıkma Yolları. İstanbul: Türkiye Metal Sanayicileri Sendikası. </a:t>
            </a:r>
          </a:p>
          <a:p>
            <a:r>
              <a:rPr lang="tr-TR" sz="2200" dirty="0" err="1"/>
              <a:t>McGrath</a:t>
            </a:r>
            <a:r>
              <a:rPr lang="tr-TR" sz="2200" dirty="0"/>
              <a:t>, J. E.(1970</a:t>
            </a:r>
            <a:r>
              <a:rPr lang="tr-TR" sz="2200" i="1" dirty="0"/>
              <a:t>). </a:t>
            </a:r>
            <a:r>
              <a:rPr lang="tr-TR" sz="2200" i="1" dirty="0" err="1"/>
              <a:t>Social</a:t>
            </a:r>
            <a:r>
              <a:rPr lang="tr-TR" sz="2200" i="1" dirty="0"/>
              <a:t> and </a:t>
            </a:r>
            <a:r>
              <a:rPr lang="tr-TR" sz="2200" i="1" dirty="0" err="1"/>
              <a:t>Psychological</a:t>
            </a:r>
            <a:r>
              <a:rPr lang="tr-TR" sz="2200" i="1" dirty="0"/>
              <a:t> </a:t>
            </a:r>
            <a:r>
              <a:rPr lang="tr-TR" sz="2200" i="1" dirty="0" err="1"/>
              <a:t>Factors</a:t>
            </a:r>
            <a:r>
              <a:rPr lang="tr-TR" sz="2200" i="1" dirty="0"/>
              <a:t> in </a:t>
            </a:r>
            <a:r>
              <a:rPr lang="tr-TR" sz="2200" i="1" dirty="0" err="1"/>
              <a:t>Stress</a:t>
            </a:r>
            <a:r>
              <a:rPr lang="tr-TR" sz="2200" i="1" dirty="0"/>
              <a:t>,</a:t>
            </a:r>
            <a:r>
              <a:rPr lang="tr-TR" sz="2200" dirty="0"/>
              <a:t> Illinois, </a:t>
            </a:r>
            <a:r>
              <a:rPr lang="tr-TR" sz="2200" dirty="0" err="1"/>
              <a:t>Holt</a:t>
            </a:r>
            <a:r>
              <a:rPr lang="tr-TR" sz="2200" dirty="0"/>
              <a:t> </a:t>
            </a:r>
            <a:r>
              <a:rPr lang="tr-TR" sz="2200" dirty="0" err="1"/>
              <a:t>Rinehart</a:t>
            </a:r>
            <a:r>
              <a:rPr lang="tr-TR" sz="2200" dirty="0"/>
              <a:t> and Winston </a:t>
            </a:r>
            <a:r>
              <a:rPr lang="tr-TR" sz="2200" dirty="0" err="1"/>
              <a:t>Inc</a:t>
            </a:r>
            <a:r>
              <a:rPr lang="tr-TR" sz="2200" dirty="0"/>
              <a:t>., s.14-18.</a:t>
            </a:r>
          </a:p>
          <a:p>
            <a:r>
              <a:rPr lang="tr-TR" sz="2200" dirty="0"/>
              <a:t>Norfolk, D.(1989). </a:t>
            </a:r>
            <a:r>
              <a:rPr lang="tr-TR" sz="2200" i="1" dirty="0"/>
              <a:t>İş Hayatında Stres. </a:t>
            </a:r>
            <a:r>
              <a:rPr lang="tr-TR" sz="2200" dirty="0"/>
              <a:t>İstanbul: Form Yayınları.</a:t>
            </a:r>
          </a:p>
          <a:p>
            <a:r>
              <a:rPr lang="tr-TR" sz="2200" dirty="0"/>
              <a:t>Şahin, N. H.(1994).</a:t>
            </a:r>
            <a:r>
              <a:rPr lang="tr-TR" sz="2200" i="1" dirty="0"/>
              <a:t>Stresle Başa Çıkma: Olumlu Bir Yaklaşım</a:t>
            </a:r>
            <a:r>
              <a:rPr lang="tr-TR" sz="2200" dirty="0"/>
              <a:t>. Ankara: Sistem Yayınları &amp; Türk Psikologlar Derneği Yayınları: 2, s. 17 &amp; 27-33.</a:t>
            </a:r>
          </a:p>
          <a:p>
            <a:r>
              <a:rPr lang="tr-TR" sz="2200" dirty="0" err="1"/>
              <a:t>Tezcanlı</a:t>
            </a:r>
            <a:r>
              <a:rPr lang="tr-TR" sz="2200" dirty="0"/>
              <a:t>, E. S. (1989). </a:t>
            </a:r>
            <a:r>
              <a:rPr lang="tr-TR" sz="2200" i="1" dirty="0" err="1"/>
              <a:t>Organizational</a:t>
            </a:r>
            <a:r>
              <a:rPr lang="tr-TR" sz="2200" i="1" dirty="0"/>
              <a:t> </a:t>
            </a:r>
            <a:r>
              <a:rPr lang="tr-TR" sz="2200" i="1" dirty="0" err="1"/>
              <a:t>Stressors</a:t>
            </a:r>
            <a:r>
              <a:rPr lang="tr-TR" sz="2200" i="1" dirty="0"/>
              <a:t>, </a:t>
            </a:r>
            <a:r>
              <a:rPr lang="tr-TR" sz="2200" i="1" dirty="0" err="1"/>
              <a:t>Demographic</a:t>
            </a:r>
            <a:r>
              <a:rPr lang="tr-TR" sz="2200" i="1" dirty="0"/>
              <a:t> </a:t>
            </a:r>
            <a:r>
              <a:rPr lang="tr-TR" sz="2200" i="1" dirty="0" err="1"/>
              <a:t>Variables</a:t>
            </a:r>
            <a:r>
              <a:rPr lang="tr-TR" sz="2200" i="1" dirty="0"/>
              <a:t>, and </a:t>
            </a:r>
            <a:r>
              <a:rPr lang="tr-TR" sz="2200" i="1" dirty="0" err="1"/>
              <a:t>Felt</a:t>
            </a:r>
            <a:r>
              <a:rPr lang="tr-TR" sz="2200" i="1" dirty="0"/>
              <a:t>   </a:t>
            </a:r>
            <a:r>
              <a:rPr lang="tr-TR" sz="2200" i="1" dirty="0" err="1"/>
              <a:t>Stress</a:t>
            </a:r>
            <a:r>
              <a:rPr lang="tr-TR" sz="2200" i="1" dirty="0"/>
              <a:t>: A </a:t>
            </a:r>
            <a:r>
              <a:rPr lang="tr-TR" sz="2200" i="1" dirty="0" err="1"/>
              <a:t>Study</a:t>
            </a:r>
            <a:r>
              <a:rPr lang="tr-TR" sz="2200" i="1" dirty="0"/>
              <a:t> on </a:t>
            </a:r>
            <a:r>
              <a:rPr lang="tr-TR" sz="2200" i="1" dirty="0" err="1"/>
              <a:t>Stress</a:t>
            </a:r>
            <a:r>
              <a:rPr lang="tr-TR" sz="2200" i="1" dirty="0"/>
              <a:t> at </a:t>
            </a:r>
            <a:r>
              <a:rPr lang="tr-TR" sz="2200" i="1" dirty="0" err="1"/>
              <a:t>Work</a:t>
            </a:r>
            <a:r>
              <a:rPr lang="tr-TR" sz="2200" dirty="0"/>
              <a:t>. (Yayımlanmamış Yüksek  Lisans Tezi). Boğaziçi üniversitesi. s. 8-9.   </a:t>
            </a:r>
          </a:p>
          <a:p>
            <a:r>
              <a:rPr lang="tr-TR" sz="2200" dirty="0" err="1"/>
              <a:t>Torrance</a:t>
            </a:r>
            <a:r>
              <a:rPr lang="tr-TR" sz="2200" dirty="0"/>
              <a:t>, E. P.(1965). </a:t>
            </a:r>
            <a:r>
              <a:rPr lang="tr-TR" sz="2200" i="1" dirty="0" err="1"/>
              <a:t>Constructive</a:t>
            </a:r>
            <a:r>
              <a:rPr lang="tr-TR" sz="2200" i="1" dirty="0"/>
              <a:t> </a:t>
            </a:r>
            <a:r>
              <a:rPr lang="tr-TR" sz="2200" i="1" dirty="0" err="1"/>
              <a:t>Behavior</a:t>
            </a:r>
            <a:r>
              <a:rPr lang="tr-TR" sz="2200" i="1" dirty="0"/>
              <a:t>: </a:t>
            </a:r>
            <a:r>
              <a:rPr lang="tr-TR" sz="2200" i="1" dirty="0" err="1"/>
              <a:t>Stress</a:t>
            </a:r>
            <a:r>
              <a:rPr lang="tr-TR" sz="2200" i="1" dirty="0"/>
              <a:t>, </a:t>
            </a:r>
            <a:r>
              <a:rPr lang="tr-TR" sz="2200" i="1" dirty="0" err="1"/>
              <a:t>Personality</a:t>
            </a:r>
            <a:r>
              <a:rPr lang="tr-TR" sz="2200" i="1" dirty="0"/>
              <a:t> and </a:t>
            </a:r>
            <a:r>
              <a:rPr lang="tr-TR" sz="2200" i="1" dirty="0" err="1"/>
              <a:t>Mental</a:t>
            </a:r>
            <a:r>
              <a:rPr lang="tr-TR" sz="2200" i="1" dirty="0"/>
              <a:t> </a:t>
            </a:r>
            <a:r>
              <a:rPr lang="tr-TR" sz="2200" i="1" dirty="0" err="1"/>
              <a:t>Health</a:t>
            </a:r>
            <a:r>
              <a:rPr lang="tr-TR" sz="2200" dirty="0"/>
              <a:t>. </a:t>
            </a:r>
            <a:r>
              <a:rPr lang="tr-TR" sz="2200" dirty="0" err="1"/>
              <a:t>University</a:t>
            </a:r>
            <a:r>
              <a:rPr lang="tr-TR" sz="2200" dirty="0"/>
              <a:t> of Minnesota, </a:t>
            </a:r>
            <a:r>
              <a:rPr lang="tr-TR" sz="2200" dirty="0" err="1"/>
              <a:t>Wadsworth</a:t>
            </a:r>
            <a:r>
              <a:rPr lang="tr-TR" sz="2200" dirty="0"/>
              <a:t> Publishing </a:t>
            </a:r>
            <a:r>
              <a:rPr lang="tr-TR" sz="2200" dirty="0" err="1"/>
              <a:t>Company</a:t>
            </a:r>
            <a:r>
              <a:rPr lang="tr-TR" sz="2200" dirty="0"/>
              <a:t> </a:t>
            </a:r>
            <a:r>
              <a:rPr lang="tr-TR" sz="2200" dirty="0" err="1"/>
              <a:t>Inc</a:t>
            </a:r>
            <a:r>
              <a:rPr lang="tr-TR" sz="2200" dirty="0"/>
              <a:t>., s. 17-31.  </a:t>
            </a:r>
          </a:p>
          <a:p>
            <a:r>
              <a:rPr lang="tr-TR" sz="2200" dirty="0"/>
              <a:t>Türküm, A.S.(1999). </a:t>
            </a:r>
            <a:r>
              <a:rPr lang="tr-TR" sz="2200" i="1" dirty="0"/>
              <a:t>Stresle </a:t>
            </a:r>
            <a:r>
              <a:rPr lang="tr-TR" sz="2200" i="1" dirty="0" err="1"/>
              <a:t>Başaçıkma</a:t>
            </a:r>
            <a:r>
              <a:rPr lang="tr-TR" sz="2200" i="1" dirty="0"/>
              <a:t> ve İyimserlik. </a:t>
            </a:r>
            <a:r>
              <a:rPr lang="tr-TR" sz="2200" dirty="0"/>
              <a:t>Eskişehir: TC Anadolu Üniversitesi Yayınları</a:t>
            </a:r>
          </a:p>
          <a:p>
            <a:r>
              <a:rPr lang="tr-TR" sz="2200" dirty="0"/>
              <a:t>Uluğ, M.(Ed.)(2010). </a:t>
            </a:r>
            <a:r>
              <a:rPr lang="tr-TR" sz="2200" i="1" dirty="0"/>
              <a:t>Stres. </a:t>
            </a:r>
            <a:r>
              <a:rPr lang="tr-TR" sz="2200" dirty="0"/>
              <a:t>İstanbul: TC İstanbul Kültür Üniversitesi Yayınları.</a:t>
            </a:r>
          </a:p>
          <a:p>
            <a:r>
              <a:rPr lang="tr-TR" sz="2200" dirty="0" err="1"/>
              <a:t>Weiten</a:t>
            </a:r>
            <a:r>
              <a:rPr lang="tr-TR" sz="2200" dirty="0"/>
              <a:t>, W., </a:t>
            </a:r>
            <a:r>
              <a:rPr lang="tr-TR" sz="2200" dirty="0" err="1"/>
              <a:t>Hammer</a:t>
            </a:r>
            <a:r>
              <a:rPr lang="tr-TR" sz="2200" dirty="0"/>
              <a:t>, E. Y., </a:t>
            </a:r>
            <a:r>
              <a:rPr lang="tr-TR" sz="2200" dirty="0" err="1"/>
              <a:t>Dunn</a:t>
            </a:r>
            <a:r>
              <a:rPr lang="tr-TR" sz="2200" dirty="0"/>
              <a:t>, D. S.(2016). Psikoloji ve Çağdaş Yaşam: İnsan Uyumu. (10. </a:t>
            </a:r>
            <a:r>
              <a:rPr lang="tr-TR" sz="2200" dirty="0" err="1"/>
              <a:t>Basım’dan</a:t>
            </a:r>
            <a:r>
              <a:rPr lang="tr-TR" sz="2200" dirty="0"/>
              <a:t> çev.). Ankara: Nobel.</a:t>
            </a:r>
          </a:p>
          <a:p>
            <a:r>
              <a:rPr lang="tr-TR" sz="2200" dirty="0"/>
              <a:t>http://www.bilgiustam.com/vucudun-strese-verdigi-tepkiler/ </a:t>
            </a:r>
          </a:p>
          <a:p>
            <a:r>
              <a:rPr lang="tr-TR" sz="2200" dirty="0"/>
              <a:t>http://www.burem.boun.edu.tr/?q=node/48</a:t>
            </a:r>
          </a:p>
          <a:p>
            <a:endParaRPr lang="tr-TR" dirty="0"/>
          </a:p>
        </p:txBody>
      </p:sp>
    </p:spTree>
    <p:extLst>
      <p:ext uri="{BB962C8B-B14F-4D97-AF65-F5344CB8AC3E}">
        <p14:creationId xmlns:p14="http://schemas.microsoft.com/office/powerpoint/2010/main" xmlns="" val="274746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dirty="0">
                <a:solidFill>
                  <a:srgbClr val="92D050"/>
                </a:solidFill>
              </a:rPr>
              <a:t>Tablo 1 :Türkiye-ABD Sosyal Uyum Ölçeği Sonuçları Karşılaştırması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2919029525"/>
              </p:ext>
            </p:extLst>
          </p:nvPr>
        </p:nvGraphicFramePr>
        <p:xfrm>
          <a:off x="520563" y="2176660"/>
          <a:ext cx="5259070" cy="4069593"/>
        </p:xfrm>
        <a:graphic>
          <a:graphicData uri="http://schemas.openxmlformats.org/drawingml/2006/table">
            <a:tbl>
              <a:tblPr firstRow="1" firstCol="1" bandRow="1">
                <a:tableStyleId>{5C22544A-7EE6-4342-B048-85BDC9FD1C3A}</a:tableStyleId>
              </a:tblPr>
              <a:tblGrid>
                <a:gridCol w="1638113"/>
                <a:gridCol w="1119731"/>
                <a:gridCol w="1456744"/>
                <a:gridCol w="1044482"/>
              </a:tblGrid>
              <a:tr h="740425">
                <a:tc>
                  <a:txBody>
                    <a:bodyPr/>
                    <a:lstStyle/>
                    <a:p>
                      <a:pPr algn="ctr">
                        <a:lnSpc>
                          <a:spcPct val="150000"/>
                        </a:lnSpc>
                        <a:spcBef>
                          <a:spcPts val="1200"/>
                        </a:spcBef>
                        <a:spcAft>
                          <a:spcPts val="1200"/>
                        </a:spcAft>
                      </a:pPr>
                      <a:r>
                        <a:rPr lang="tr-TR" sz="1200" dirty="0">
                          <a:effectLst/>
                        </a:rPr>
                        <a:t>ABD’ye Göre Stres Yükü </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dirty="0">
                          <a:effectLst/>
                        </a:rPr>
                        <a:t>Ağırlık Puanı</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dirty="0">
                          <a:effectLst/>
                        </a:rPr>
                        <a:t>Türkiye’ye Göre Stres Yükü</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dirty="0">
                          <a:effectLst/>
                        </a:rPr>
                        <a:t>Ağırlık Puanı</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r h="695519">
                <a:tc>
                  <a:txBody>
                    <a:bodyPr/>
                    <a:lstStyle/>
                    <a:p>
                      <a:pPr marL="0" lvl="0" indent="0" algn="l">
                        <a:lnSpc>
                          <a:spcPct val="150000"/>
                        </a:lnSpc>
                        <a:spcBef>
                          <a:spcPts val="1200"/>
                        </a:spcBef>
                        <a:spcAft>
                          <a:spcPts val="1200"/>
                        </a:spcAft>
                        <a:buFont typeface="+mj-lt"/>
                        <a:buNone/>
                      </a:pPr>
                      <a:r>
                        <a:rPr lang="tr-TR" sz="1200" dirty="0" smtClean="0">
                          <a:effectLst/>
                        </a:rPr>
                        <a:t>1. Eşin </a:t>
                      </a:r>
                      <a:r>
                        <a:rPr lang="tr-TR" sz="1200" dirty="0">
                          <a:effectLst/>
                        </a:rPr>
                        <a:t>ölümü</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a:effectLst/>
                        </a:rPr>
                        <a:t>100</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lnSpc>
                          <a:spcPct val="150000"/>
                        </a:lnSpc>
                        <a:spcBef>
                          <a:spcPts val="1200"/>
                        </a:spcBef>
                        <a:spcAft>
                          <a:spcPts val="1200"/>
                        </a:spcAft>
                        <a:buFont typeface="+mj-lt"/>
                        <a:buAutoNum type="arabicPeriod"/>
                      </a:pPr>
                      <a:r>
                        <a:rPr lang="tr-TR" sz="1200" dirty="0">
                          <a:solidFill>
                            <a:schemeClr val="tx1"/>
                          </a:solidFill>
                          <a:effectLst/>
                        </a:rPr>
                        <a:t>Çocuk ölümü</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a:effectLst/>
                        </a:rPr>
                        <a:t>92</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02186">
                <a:tc>
                  <a:txBody>
                    <a:bodyPr/>
                    <a:lstStyle/>
                    <a:p>
                      <a:pPr marL="0" lvl="0" indent="0" algn="l">
                        <a:lnSpc>
                          <a:spcPct val="150000"/>
                        </a:lnSpc>
                        <a:spcBef>
                          <a:spcPts val="1200"/>
                        </a:spcBef>
                        <a:spcAft>
                          <a:spcPts val="1200"/>
                        </a:spcAft>
                        <a:buFont typeface="+mj-lt"/>
                        <a:buNone/>
                      </a:pPr>
                      <a:r>
                        <a:rPr lang="tr-TR" sz="1200" dirty="0" smtClean="0">
                          <a:effectLst/>
                        </a:rPr>
                        <a:t>2. Boşanma</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a:effectLst/>
                        </a:rPr>
                        <a:t>73</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1200"/>
                        </a:spcBef>
                        <a:spcAft>
                          <a:spcPts val="1200"/>
                        </a:spcAft>
                      </a:pPr>
                      <a:r>
                        <a:rPr lang="tr-TR" sz="1200" dirty="0">
                          <a:solidFill>
                            <a:schemeClr val="tx1"/>
                          </a:solidFill>
                          <a:effectLst/>
                        </a:rPr>
                        <a:t>  2.   Eşin ölümü</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a:effectLst/>
                        </a:rPr>
                        <a:t>90</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95519">
                <a:tc>
                  <a:txBody>
                    <a:bodyPr/>
                    <a:lstStyle/>
                    <a:p>
                      <a:pPr marL="0" lvl="0" indent="0" algn="l">
                        <a:lnSpc>
                          <a:spcPct val="150000"/>
                        </a:lnSpc>
                        <a:spcBef>
                          <a:spcPts val="1200"/>
                        </a:spcBef>
                        <a:spcAft>
                          <a:spcPts val="1200"/>
                        </a:spcAft>
                        <a:buFont typeface="+mj-lt"/>
                        <a:buNone/>
                      </a:pPr>
                      <a:r>
                        <a:rPr lang="tr-TR" sz="1200" dirty="0" smtClean="0">
                          <a:effectLst/>
                        </a:rPr>
                        <a:t>3. Eşle </a:t>
                      </a:r>
                      <a:r>
                        <a:rPr lang="tr-TR" sz="1200" dirty="0">
                          <a:effectLst/>
                        </a:rPr>
                        <a:t>ayrı yaşama</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a:effectLst/>
                        </a:rPr>
                        <a:t>65</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1200"/>
                        </a:spcBef>
                        <a:spcAft>
                          <a:spcPts val="1200"/>
                        </a:spcAft>
                      </a:pPr>
                      <a:r>
                        <a:rPr lang="tr-TR" sz="1200" dirty="0">
                          <a:solidFill>
                            <a:schemeClr val="tx1"/>
                          </a:solidFill>
                          <a:effectLst/>
                        </a:rPr>
                        <a:t>  3.   Eşin aldatması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a:effectLst/>
                        </a:rPr>
                        <a:t>87</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95519">
                <a:tc>
                  <a:txBody>
                    <a:bodyPr/>
                    <a:lstStyle/>
                    <a:p>
                      <a:pPr marL="0" lvl="0" indent="0" algn="l">
                        <a:lnSpc>
                          <a:spcPct val="150000"/>
                        </a:lnSpc>
                        <a:spcBef>
                          <a:spcPts val="1200"/>
                        </a:spcBef>
                        <a:spcAft>
                          <a:spcPts val="1200"/>
                        </a:spcAft>
                        <a:buFont typeface="+mj-lt"/>
                        <a:buNone/>
                      </a:pPr>
                      <a:r>
                        <a:rPr lang="tr-TR" sz="1200" dirty="0" smtClean="0">
                          <a:effectLst/>
                        </a:rPr>
                        <a:t>4. Hapsedilmek </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a:effectLst/>
                        </a:rPr>
                        <a:t>63</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1200"/>
                        </a:spcBef>
                        <a:spcAft>
                          <a:spcPts val="1200"/>
                        </a:spcAft>
                      </a:pPr>
                      <a:r>
                        <a:rPr lang="tr-TR" sz="1200" dirty="0">
                          <a:solidFill>
                            <a:schemeClr val="tx1"/>
                          </a:solidFill>
                          <a:effectLst/>
                        </a:rPr>
                        <a:t>  4.  Ana-baba ölümü</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a:effectLst/>
                        </a:rPr>
                        <a:t>87</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740425">
                <a:tc>
                  <a:txBody>
                    <a:bodyPr/>
                    <a:lstStyle/>
                    <a:p>
                      <a:pPr marL="0" lvl="0" indent="0" algn="l">
                        <a:lnSpc>
                          <a:spcPct val="150000"/>
                        </a:lnSpc>
                        <a:spcBef>
                          <a:spcPts val="1200"/>
                        </a:spcBef>
                        <a:spcAft>
                          <a:spcPts val="1200"/>
                        </a:spcAft>
                        <a:buFont typeface="+mj-lt"/>
                        <a:buNone/>
                      </a:pPr>
                      <a:r>
                        <a:rPr lang="tr-TR" sz="1200" dirty="0" smtClean="0">
                          <a:effectLst/>
                        </a:rPr>
                        <a:t>5. Aileden </a:t>
                      </a:r>
                      <a:r>
                        <a:rPr lang="tr-TR" sz="1200" dirty="0">
                          <a:effectLst/>
                        </a:rPr>
                        <a:t>yakın birinin ölümü</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dirty="0">
                          <a:effectLst/>
                        </a:rPr>
                        <a:t>63</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1200"/>
                        </a:spcBef>
                        <a:spcAft>
                          <a:spcPts val="1200"/>
                        </a:spcAft>
                      </a:pPr>
                      <a:r>
                        <a:rPr lang="tr-TR" sz="1200" dirty="0">
                          <a:solidFill>
                            <a:schemeClr val="tx1"/>
                          </a:solidFill>
                          <a:effectLst/>
                        </a:rPr>
                        <a:t>  5.   Hapis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dirty="0">
                          <a:effectLst/>
                        </a:rPr>
                        <a:t>86</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xmlns="" val="792616558"/>
              </p:ext>
            </p:extLst>
          </p:nvPr>
        </p:nvGraphicFramePr>
        <p:xfrm>
          <a:off x="6501922" y="2176662"/>
          <a:ext cx="5259070" cy="4069592"/>
        </p:xfrm>
        <a:graphic>
          <a:graphicData uri="http://schemas.openxmlformats.org/drawingml/2006/table">
            <a:tbl>
              <a:tblPr firstRow="1" firstCol="1" bandRow="1">
                <a:tableStyleId>{5C22544A-7EE6-4342-B048-85BDC9FD1C3A}</a:tableStyleId>
              </a:tblPr>
              <a:tblGrid>
                <a:gridCol w="1617931"/>
                <a:gridCol w="1170729"/>
                <a:gridCol w="1438796"/>
                <a:gridCol w="1031614"/>
              </a:tblGrid>
              <a:tr h="945206">
                <a:tc>
                  <a:txBody>
                    <a:bodyPr/>
                    <a:lstStyle/>
                    <a:p>
                      <a:pPr marL="0" lvl="0" indent="0" algn="l">
                        <a:lnSpc>
                          <a:spcPct val="150000"/>
                        </a:lnSpc>
                        <a:spcBef>
                          <a:spcPts val="1200"/>
                        </a:spcBef>
                        <a:spcAft>
                          <a:spcPts val="1200"/>
                        </a:spcAft>
                        <a:buFont typeface="+mj-lt"/>
                        <a:buNone/>
                      </a:pPr>
                      <a:r>
                        <a:rPr lang="tr-TR" sz="1200" dirty="0" smtClean="0">
                          <a:effectLst/>
                        </a:rPr>
                        <a:t>6. Önemli </a:t>
                      </a:r>
                      <a:r>
                        <a:rPr lang="tr-TR" sz="1200" dirty="0">
                          <a:effectLst/>
                        </a:rPr>
                        <a:t>bir kişisel yaralanma ve hastalık</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b="0" dirty="0">
                          <a:solidFill>
                            <a:schemeClr val="bg1"/>
                          </a:solidFill>
                          <a:effectLst/>
                        </a:rPr>
                        <a:t>53</a:t>
                      </a:r>
                      <a:endParaRPr lang="tr-TR"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2E7E7"/>
                    </a:solidFill>
                  </a:tcPr>
                </a:tc>
                <a:tc>
                  <a:txBody>
                    <a:bodyPr/>
                    <a:lstStyle/>
                    <a:p>
                      <a:pPr algn="l">
                        <a:lnSpc>
                          <a:spcPct val="150000"/>
                        </a:lnSpc>
                        <a:spcBef>
                          <a:spcPts val="1200"/>
                        </a:spcBef>
                        <a:spcAft>
                          <a:spcPts val="1200"/>
                        </a:spcAft>
                      </a:pPr>
                      <a:r>
                        <a:rPr lang="tr-TR" sz="1200" dirty="0">
                          <a:solidFill>
                            <a:schemeClr val="tx1"/>
                          </a:solidFill>
                          <a:effectLst/>
                        </a:rPr>
                        <a:t>  6.  Çocuğun ağır hastalığı ve yaralanması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b="0" dirty="0">
                          <a:solidFill>
                            <a:schemeClr val="bg1"/>
                          </a:solidFill>
                          <a:effectLst/>
                        </a:rPr>
                        <a:t>85</a:t>
                      </a:r>
                      <a:endParaRPr lang="tr-TR"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2E7E7"/>
                    </a:solidFill>
                  </a:tcPr>
                </a:tc>
              </a:tr>
              <a:tr h="616911">
                <a:tc>
                  <a:txBody>
                    <a:bodyPr/>
                    <a:lstStyle/>
                    <a:p>
                      <a:pPr marL="0" lvl="0" indent="0" algn="l">
                        <a:lnSpc>
                          <a:spcPct val="150000"/>
                        </a:lnSpc>
                        <a:spcBef>
                          <a:spcPts val="1200"/>
                        </a:spcBef>
                        <a:spcAft>
                          <a:spcPts val="1200"/>
                        </a:spcAft>
                        <a:buFont typeface="+mj-lt"/>
                        <a:buNone/>
                      </a:pPr>
                      <a:r>
                        <a:rPr lang="tr-TR" sz="1200" dirty="0" smtClean="0">
                          <a:effectLst/>
                        </a:rPr>
                        <a:t>7. Evlilik</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a:effectLst/>
                        </a:rPr>
                        <a:t>50</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1200"/>
                        </a:spcBef>
                        <a:spcAft>
                          <a:spcPts val="1200"/>
                        </a:spcAft>
                      </a:pPr>
                      <a:r>
                        <a:rPr lang="tr-TR" sz="1200" dirty="0">
                          <a:solidFill>
                            <a:schemeClr val="tx1"/>
                          </a:solidFill>
                          <a:effectLst/>
                        </a:rPr>
                        <a:t>  7.  Evlilik dışı hamilelik</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a:effectLst/>
                        </a:rPr>
                        <a:t>83</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45282">
                <a:tc>
                  <a:txBody>
                    <a:bodyPr/>
                    <a:lstStyle/>
                    <a:p>
                      <a:pPr marL="0" lvl="0" indent="0" algn="l">
                        <a:lnSpc>
                          <a:spcPct val="150000"/>
                        </a:lnSpc>
                        <a:spcBef>
                          <a:spcPts val="1200"/>
                        </a:spcBef>
                        <a:spcAft>
                          <a:spcPts val="1200"/>
                        </a:spcAft>
                        <a:buFont typeface="+mj-lt"/>
                        <a:buNone/>
                      </a:pPr>
                      <a:r>
                        <a:rPr lang="tr-TR" sz="1200" dirty="0" smtClean="0">
                          <a:effectLst/>
                        </a:rPr>
                        <a:t>8. İşten </a:t>
                      </a:r>
                      <a:r>
                        <a:rPr lang="tr-TR" sz="1200" dirty="0">
                          <a:effectLst/>
                        </a:rPr>
                        <a:t>atılmak</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dirty="0">
                          <a:effectLst/>
                        </a:rPr>
                        <a:t>47</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1200"/>
                        </a:spcBef>
                        <a:spcAft>
                          <a:spcPts val="1200"/>
                        </a:spcAft>
                      </a:pPr>
                      <a:r>
                        <a:rPr lang="tr-TR" sz="1200" dirty="0">
                          <a:solidFill>
                            <a:schemeClr val="tx1"/>
                          </a:solidFill>
                          <a:effectLst/>
                        </a:rPr>
                        <a:t>  8.  Aile tarafından istenmeyen evlilik</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a:effectLst/>
                        </a:rPr>
                        <a:t>79</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45282">
                <a:tc>
                  <a:txBody>
                    <a:bodyPr/>
                    <a:lstStyle/>
                    <a:p>
                      <a:pPr marL="0" lvl="0" indent="0" algn="l">
                        <a:lnSpc>
                          <a:spcPct val="150000"/>
                        </a:lnSpc>
                        <a:spcBef>
                          <a:spcPts val="1200"/>
                        </a:spcBef>
                        <a:spcAft>
                          <a:spcPts val="1200"/>
                        </a:spcAft>
                        <a:buFont typeface="+mj-lt"/>
                        <a:buNone/>
                      </a:pPr>
                      <a:r>
                        <a:rPr lang="tr-TR" sz="1200" dirty="0" smtClean="0">
                          <a:effectLst/>
                        </a:rPr>
                        <a:t>9. Eş </a:t>
                      </a:r>
                      <a:r>
                        <a:rPr lang="tr-TR" sz="1200" dirty="0">
                          <a:effectLst/>
                        </a:rPr>
                        <a:t>ile barışma</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a:effectLst/>
                        </a:rPr>
                        <a:t>45</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1200"/>
                        </a:spcBef>
                        <a:spcAft>
                          <a:spcPts val="1200"/>
                        </a:spcAft>
                      </a:pPr>
                      <a:r>
                        <a:rPr lang="tr-TR" sz="1200" dirty="0">
                          <a:solidFill>
                            <a:schemeClr val="tx1"/>
                          </a:solidFill>
                          <a:effectLst/>
                        </a:rPr>
                        <a:t>  9.  Eşin ciddi hatalığı veya yaralanması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a:effectLst/>
                        </a:rPr>
                        <a:t>78</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16911">
                <a:tc>
                  <a:txBody>
                    <a:bodyPr/>
                    <a:lstStyle/>
                    <a:p>
                      <a:pPr marL="0" lvl="0" indent="0" algn="l">
                        <a:lnSpc>
                          <a:spcPct val="150000"/>
                        </a:lnSpc>
                        <a:spcBef>
                          <a:spcPts val="1200"/>
                        </a:spcBef>
                        <a:spcAft>
                          <a:spcPts val="1200"/>
                        </a:spcAft>
                        <a:buFont typeface="+mj-lt"/>
                        <a:buNone/>
                      </a:pPr>
                      <a:r>
                        <a:rPr lang="tr-TR" sz="1200" dirty="0" smtClean="0">
                          <a:effectLst/>
                        </a:rPr>
                        <a:t>10.Emekli </a:t>
                      </a:r>
                      <a:r>
                        <a:rPr lang="tr-TR" sz="1200" dirty="0">
                          <a:effectLst/>
                        </a:rPr>
                        <a:t>olma</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1200"/>
                        </a:spcBef>
                        <a:spcAft>
                          <a:spcPts val="1200"/>
                        </a:spcAft>
                      </a:pPr>
                      <a:r>
                        <a:rPr lang="tr-TR" sz="1200">
                          <a:effectLst/>
                        </a:rPr>
                        <a:t>45</a:t>
                      </a:r>
                      <a:endPar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Bef>
                          <a:spcPts val="1200"/>
                        </a:spcBef>
                        <a:spcAft>
                          <a:spcPts val="1200"/>
                        </a:spcAft>
                      </a:pPr>
                      <a:r>
                        <a:rPr lang="tr-TR" sz="1200" dirty="0">
                          <a:solidFill>
                            <a:schemeClr val="tx1"/>
                          </a:solidFill>
                          <a:effectLst/>
                        </a:rPr>
                        <a:t>  10. İşten çıkarılma</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ctr">
                        <a:lnSpc>
                          <a:spcPct val="150000"/>
                        </a:lnSpc>
                        <a:spcBef>
                          <a:spcPts val="1200"/>
                        </a:spcBef>
                        <a:spcAft>
                          <a:spcPts val="1200"/>
                        </a:spcAft>
                      </a:pPr>
                      <a:r>
                        <a:rPr lang="tr-TR" sz="1200" dirty="0">
                          <a:effectLst/>
                        </a:rPr>
                        <a:t>76</a:t>
                      </a:r>
                      <a:endPar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1879327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1"/>
          </p:nvPr>
        </p:nvSpPr>
        <p:spPr>
          <a:xfrm>
            <a:off x="1103312" y="656822"/>
            <a:ext cx="4396339" cy="5857093"/>
          </a:xfrm>
        </p:spPr>
        <p:txBody>
          <a:bodyPr>
            <a:normAutofit/>
          </a:bodyPr>
          <a:lstStyle/>
          <a:p>
            <a:pPr algn="ctr"/>
            <a:r>
              <a:rPr lang="tr-TR" sz="2000" dirty="0"/>
              <a:t>Kültürden kaynaklanan stresin en çarpıcı örneği antropologlar tarafından "</a:t>
            </a:r>
            <a:r>
              <a:rPr lang="tr-TR" sz="2000" dirty="0" err="1"/>
              <a:t>vudu</a:t>
            </a:r>
            <a:r>
              <a:rPr lang="tr-TR" sz="2000" dirty="0"/>
              <a:t> ölümü" veya "büyü ölümü" olarak adlandırılan, </a:t>
            </a:r>
            <a:r>
              <a:rPr lang="tr-TR" sz="2000" dirty="0" err="1"/>
              <a:t>Landy'nin</a:t>
            </a:r>
            <a:r>
              <a:rPr lang="tr-TR" sz="2000" dirty="0"/>
              <a:t> ise </a:t>
            </a:r>
            <a:r>
              <a:rPr lang="tr-TR" sz="2000" dirty="0" err="1"/>
              <a:t>sosyo</a:t>
            </a:r>
            <a:r>
              <a:rPr lang="tr-TR" sz="2000" dirty="0"/>
              <a:t>-kültürel ölüm deyimi yeğlediği stres durumudur. Bu fenomene, Latin Amerika, Afrika, </a:t>
            </a:r>
            <a:r>
              <a:rPr lang="tr-TR" sz="2000" dirty="0" err="1"/>
              <a:t>Karayip</a:t>
            </a:r>
            <a:r>
              <a:rPr lang="tr-TR" sz="2000" dirty="0"/>
              <a:t> adaları ve Avusturalya dahil dünyanın bir çok yerinde rastlanmakta, genelde geleneksel, endüstrileşmemiş toplumlarda görülmektedir. "Büyü ile ölüm" de kişi büyü ile ölmek üzere seçildiğine inanır, hastalanır ve ölür. </a:t>
            </a:r>
          </a:p>
        </p:txBody>
      </p:sp>
      <p:sp>
        <p:nvSpPr>
          <p:cNvPr id="6" name="İçerik Yer Tutucusu 5"/>
          <p:cNvSpPr>
            <a:spLocks noGrp="1"/>
          </p:cNvSpPr>
          <p:nvPr>
            <p:ph sz="half" idx="2"/>
          </p:nvPr>
        </p:nvSpPr>
        <p:spPr>
          <a:xfrm>
            <a:off x="5654493" y="656822"/>
            <a:ext cx="4396341" cy="5857092"/>
          </a:xfrm>
        </p:spPr>
        <p:txBody>
          <a:bodyPr>
            <a:normAutofit/>
          </a:bodyPr>
          <a:lstStyle/>
          <a:p>
            <a:pPr algn="ctr"/>
            <a:r>
              <a:rPr lang="tr-TR" sz="2000" dirty="0"/>
              <a:t>Kurban ve yakın çevresi ölümcül lanetin üzerlerinde olduğuna bir kez inanmaya görsünler, herkes artık bu sondan kaçış olmadığına inanmaya başlar. </a:t>
            </a:r>
            <a:r>
              <a:rPr lang="tr-TR" sz="2000" dirty="0" err="1"/>
              <a:t>Landy'nin</a:t>
            </a:r>
            <a:r>
              <a:rPr lang="tr-TR" sz="2000" dirty="0"/>
              <a:t> ifade ettiği gibi "toplumu temsil eden büyücü tarafından suçlanan ve lanetlerle dolu ayinle suçlunun mahkûm edildiği bir işlem artık başlamıştır ve ölüm kısa sürede, çoğu kez 24 ile 48 saat arasında meydana gelir." </a:t>
            </a:r>
          </a:p>
        </p:txBody>
      </p:sp>
    </p:spTree>
    <p:extLst>
      <p:ext uri="{BB962C8B-B14F-4D97-AF65-F5344CB8AC3E}">
        <p14:creationId xmlns:p14="http://schemas.microsoft.com/office/powerpoint/2010/main" xmlns="" val="1676368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chemeClr val="bg2">
                    <a:lumMod val="20000"/>
                    <a:lumOff val="80000"/>
                  </a:schemeClr>
                </a:solidFill>
              </a:rPr>
              <a:t>Temel Stres Kaynakları</a:t>
            </a:r>
            <a:endParaRPr lang="tr-TR" b="1" dirty="0">
              <a:solidFill>
                <a:schemeClr val="bg2">
                  <a:lumMod val="20000"/>
                  <a:lumOff val="80000"/>
                </a:schemeClr>
              </a:solidFill>
            </a:endParaRPr>
          </a:p>
        </p:txBody>
      </p:sp>
      <p:sp>
        <p:nvSpPr>
          <p:cNvPr id="3" name="İçerik Yer Tutucusu 2"/>
          <p:cNvSpPr>
            <a:spLocks noGrp="1"/>
          </p:cNvSpPr>
          <p:nvPr>
            <p:ph idx="1"/>
          </p:nvPr>
        </p:nvSpPr>
        <p:spPr/>
        <p:txBody>
          <a:bodyPr>
            <a:normAutofit lnSpcReduction="10000"/>
          </a:bodyPr>
          <a:lstStyle/>
          <a:p>
            <a:pPr algn="just">
              <a:lnSpc>
                <a:spcPct val="150000"/>
              </a:lnSpc>
            </a:pPr>
            <a:r>
              <a:rPr lang="tr-TR" dirty="0"/>
              <a:t>Akut stres etkenleri, kısmen kısa süreli ve belirgin bir bitiş noktasına sahip olan vakaları işaret eder. Kronik stres etkenleri, kısmen uzun bir süreli ve rahatlıkla belirgin zaman sınırlaması olmayan vakaları işaret eder. Örneğin yıllarca süren hasta bir aile üyesi için bakı taleplerini karşılamak. </a:t>
            </a:r>
            <a:r>
              <a:rPr lang="tr-TR" dirty="0" err="1"/>
              <a:t>Beklentisel</a:t>
            </a:r>
            <a:r>
              <a:rPr lang="tr-TR" dirty="0"/>
              <a:t> stres etkenleri tehdidin algılandığı yaklaşan veya gelecekle ilgili olaylardır. Yani biz henüz bir şey olmamasına rağmen olayın etkisini önceden görürüz.</a:t>
            </a:r>
          </a:p>
          <a:p>
            <a:pPr algn="just">
              <a:lnSpc>
                <a:spcPct val="150000"/>
              </a:lnSpc>
            </a:pPr>
            <a:r>
              <a:rPr lang="tr-TR" dirty="0" smtClean="0"/>
              <a:t>Stresin dört ana kaynağına bir göz atalım: </a:t>
            </a:r>
            <a:r>
              <a:rPr lang="tr-TR" dirty="0" err="1"/>
              <a:t>mahrumluk</a:t>
            </a:r>
            <a:r>
              <a:rPr lang="tr-TR" dirty="0"/>
              <a:t>, iç çatışma, değişim ve baskı.</a:t>
            </a:r>
          </a:p>
          <a:p>
            <a:endParaRPr lang="tr-TR" dirty="0"/>
          </a:p>
        </p:txBody>
      </p:sp>
    </p:spTree>
    <p:extLst>
      <p:ext uri="{BB962C8B-B14F-4D97-AF65-F5344CB8AC3E}">
        <p14:creationId xmlns:p14="http://schemas.microsoft.com/office/powerpoint/2010/main" xmlns="" val="33895839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660</TotalTime>
  <Words>3588</Words>
  <Application>Microsoft Office PowerPoint</Application>
  <PresentationFormat>Özel</PresentationFormat>
  <Paragraphs>241</Paragraphs>
  <Slides>69</Slides>
  <Notes>0</Notes>
  <HiddenSlides>0</HiddenSlides>
  <MMClips>0</MMClips>
  <ScaleCrop>false</ScaleCrop>
  <HeadingPairs>
    <vt:vector size="4" baseType="variant">
      <vt:variant>
        <vt:lpstr>Tema</vt:lpstr>
      </vt:variant>
      <vt:variant>
        <vt:i4>1</vt:i4>
      </vt:variant>
      <vt:variant>
        <vt:lpstr>Slayt Başlıkları</vt:lpstr>
      </vt:variant>
      <vt:variant>
        <vt:i4>69</vt:i4>
      </vt:variant>
    </vt:vector>
  </HeadingPairs>
  <TitlesOfParts>
    <vt:vector size="70" baseType="lpstr">
      <vt:lpstr>İyon</vt:lpstr>
      <vt:lpstr>STRES VE BAŞA ÇIKMA TEKNIKLERI</vt:lpstr>
      <vt:lpstr>Slayt 2</vt:lpstr>
      <vt:lpstr>PEKİ, NEDİR STRES?</vt:lpstr>
      <vt:lpstr>Slayt 4</vt:lpstr>
      <vt:lpstr>Birincil Ve İkincil Değerlendirme</vt:lpstr>
      <vt:lpstr>Kültürün Stresi Etkilemesi</vt:lpstr>
      <vt:lpstr>Tablo 1 :Türkiye-ABD Sosyal Uyum Ölçeği Sonuçları Karşılaştırması</vt:lpstr>
      <vt:lpstr>Slayt 8</vt:lpstr>
      <vt:lpstr>Temel Stres Kaynakları</vt:lpstr>
      <vt:lpstr>Slayt 10</vt:lpstr>
      <vt:lpstr>Strese Karşı Tepkiler</vt:lpstr>
      <vt:lpstr>Duygusal Tepkiler </vt:lpstr>
      <vt:lpstr>Fizyolojik Tepkiler </vt:lpstr>
      <vt:lpstr>Davranışsal Tepkiler </vt:lpstr>
      <vt:lpstr>Stresin Potansiyel Etkileri</vt:lpstr>
      <vt:lpstr>Fizyolojik Sonuçlar  </vt:lpstr>
      <vt:lpstr>Slayt 17</vt:lpstr>
      <vt:lpstr>Psikolojik Sonuçlar</vt:lpstr>
      <vt:lpstr>Depresyon </vt:lpstr>
      <vt:lpstr>Uyku Bozuklukları  </vt:lpstr>
      <vt:lpstr>Travma Sonrası Stres Bozukluğu </vt:lpstr>
      <vt:lpstr>Performansa Zarar Verme </vt:lpstr>
      <vt:lpstr>Bilişsel Bozulma </vt:lpstr>
      <vt:lpstr>Tükenmişlik </vt:lpstr>
      <vt:lpstr>Olumlu Etkiler</vt:lpstr>
      <vt:lpstr>Stresin (düşük düzey stresin) yararlı sonuçlarının şu şekilde olduğu söylenebilir;</vt:lpstr>
      <vt:lpstr>Stres Toleransını Etkileyen Faktörler</vt:lpstr>
      <vt:lpstr>Sosyal Destek</vt:lpstr>
      <vt:lpstr>Dayanıklılık(Tahammül) </vt:lpstr>
      <vt:lpstr>İyimserlik(Optimizm) </vt:lpstr>
      <vt:lpstr>Slayt 31</vt:lpstr>
      <vt:lpstr>STRESLE BAŞA ÇIKMA      </vt:lpstr>
      <vt:lpstr>Slayt 33</vt:lpstr>
      <vt:lpstr>Sınırlı Değere Sahip Yaygın Başa Çıkma Örüntüleri</vt:lpstr>
      <vt:lpstr>Vazgeçme</vt:lpstr>
      <vt:lpstr>Saldırganca Hareket Etme</vt:lpstr>
      <vt:lpstr>Kendi Kendine İzin Verme</vt:lpstr>
      <vt:lpstr>Kendini Suçlama </vt:lpstr>
      <vt:lpstr>Savunucu Başa Çıkmayı Kullanma </vt:lpstr>
      <vt:lpstr>Yapıcı Başa Çıkma</vt:lpstr>
      <vt:lpstr>Slayt 41</vt:lpstr>
      <vt:lpstr>Değerlendirme Odaklı Yapıcı Başa Çıkma</vt:lpstr>
      <vt:lpstr>Ellıs’in Akılcı Düşüncesi </vt:lpstr>
      <vt:lpstr>Slayt 44</vt:lpstr>
      <vt:lpstr>Slayt 45</vt:lpstr>
      <vt:lpstr>Felaketleştirici Düşüncenin Kökleri </vt:lpstr>
      <vt:lpstr>Bir Stres Azaltıcı Olarak Mizah</vt:lpstr>
      <vt:lpstr>Pozitif Yeniden Yorumlama</vt:lpstr>
      <vt:lpstr>Problem Odaklı Yapıcı Başa Çıkma</vt:lpstr>
      <vt:lpstr>Slayt 50</vt:lpstr>
      <vt:lpstr>Sistematik Problem Çözmeyi Kullanma </vt:lpstr>
      <vt:lpstr>Yardım Arama </vt:lpstr>
      <vt:lpstr>Zamanı Daha Etkili Kullanma </vt:lpstr>
      <vt:lpstr>Slayt 54</vt:lpstr>
      <vt:lpstr>Slayt 55</vt:lpstr>
      <vt:lpstr>Duygu Odaklı Yapıcı Başa Çıkma</vt:lpstr>
      <vt:lpstr>Slayt 57</vt:lpstr>
      <vt:lpstr>Duygusal Zekayı Artırma </vt:lpstr>
      <vt:lpstr>Slayt 59</vt:lpstr>
      <vt:lpstr>Duyguları İfade Etme</vt:lpstr>
      <vt:lpstr>Düşmanlığı yönetme ve diğerlerini affetme  </vt:lpstr>
      <vt:lpstr>Egzersiz Yapma </vt:lpstr>
      <vt:lpstr>Slayt 63</vt:lpstr>
      <vt:lpstr>Meditasyon ve Rahatlama </vt:lpstr>
      <vt:lpstr>Slayt 65</vt:lpstr>
      <vt:lpstr>Kayıpla Başa Çıkma</vt:lpstr>
      <vt:lpstr>Yas süreci çoğu zaman aşağıda sıralanan aşamalardan geçerek gelişir: </vt:lpstr>
      <vt:lpstr>Kayıpla Birlikte Yaşamayı Kolaylaştırabilen Yollar </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 VE BAŞA ÇIKMA TEKNİKLERİ</dc:title>
  <dc:creator>Bahar Minaz</dc:creator>
  <cp:lastModifiedBy>USER</cp:lastModifiedBy>
  <cp:revision>42</cp:revision>
  <dcterms:created xsi:type="dcterms:W3CDTF">2016-10-01T14:12:10Z</dcterms:created>
  <dcterms:modified xsi:type="dcterms:W3CDTF">2022-10-14T05:37:05Z</dcterms:modified>
</cp:coreProperties>
</file>